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91" r:id="rId28"/>
    <p:sldId id="285" r:id="rId29"/>
    <p:sldId id="286" r:id="rId30"/>
    <p:sldId id="283" r:id="rId31"/>
    <p:sldId id="290" r:id="rId32"/>
    <p:sldId id="284" r:id="rId33"/>
    <p:sldId id="287" r:id="rId34"/>
    <p:sldId id="288" r:id="rId35"/>
    <p:sldId id="289" r:id="rId36"/>
    <p:sldId id="292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4" autoAdjust="0"/>
    <p:restoredTop sz="94660"/>
  </p:normalViewPr>
  <p:slideViewPr>
    <p:cSldViewPr snapToGrid="0">
      <p:cViewPr varScale="1">
        <p:scale>
          <a:sx n="42" d="100"/>
          <a:sy n="42" d="100"/>
        </p:scale>
        <p:origin x="9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BC1345-0046-4D30-A236-3321F0E4ADA2}" type="datetimeFigureOut">
              <a:rPr lang="ru-RU" smtClean="0"/>
              <a:t>03.01.2017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7E3798-2E84-4D16-9F1C-73DBCFBC17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163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E3798-2E84-4D16-9F1C-73DBCFBC17A7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57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27718-1B6A-4E43-AF82-35522A424AD4}" type="datetimeFigureOut">
              <a:rPr lang="ru-RU" smtClean="0"/>
              <a:t>03.01.2017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5FFA4-E1A1-456B-9268-B00AA4D0E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771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27718-1B6A-4E43-AF82-35522A424AD4}" type="datetimeFigureOut">
              <a:rPr lang="ru-RU" smtClean="0"/>
              <a:t>03.01.2017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5FFA4-E1A1-456B-9268-B00AA4D0E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386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27718-1B6A-4E43-AF82-35522A424AD4}" type="datetimeFigureOut">
              <a:rPr lang="ru-RU" smtClean="0"/>
              <a:t>03.01.2017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5FFA4-E1A1-456B-9268-B00AA4D0E59F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3620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27718-1B6A-4E43-AF82-35522A424AD4}" type="datetimeFigureOut">
              <a:rPr lang="ru-RU" smtClean="0"/>
              <a:t>03.01.2017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5FFA4-E1A1-456B-9268-B00AA4D0E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383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27718-1B6A-4E43-AF82-35522A424AD4}" type="datetimeFigureOut">
              <a:rPr lang="ru-RU" smtClean="0"/>
              <a:t>03.01.2017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5FFA4-E1A1-456B-9268-B00AA4D0E59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29186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27718-1B6A-4E43-AF82-35522A424AD4}" type="datetimeFigureOut">
              <a:rPr lang="ru-RU" smtClean="0"/>
              <a:t>03.01.2017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5FFA4-E1A1-456B-9268-B00AA4D0E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010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27718-1B6A-4E43-AF82-35522A424AD4}" type="datetimeFigureOut">
              <a:rPr lang="ru-RU" smtClean="0"/>
              <a:t>03.01.2017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5FFA4-E1A1-456B-9268-B00AA4D0E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070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27718-1B6A-4E43-AF82-35522A424AD4}" type="datetimeFigureOut">
              <a:rPr lang="ru-RU" smtClean="0"/>
              <a:t>03.01.2017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5FFA4-E1A1-456B-9268-B00AA4D0E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238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27718-1B6A-4E43-AF82-35522A424AD4}" type="datetimeFigureOut">
              <a:rPr lang="ru-RU" smtClean="0"/>
              <a:t>03.01.2017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5FFA4-E1A1-456B-9268-B00AA4D0E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542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27718-1B6A-4E43-AF82-35522A424AD4}" type="datetimeFigureOut">
              <a:rPr lang="ru-RU" smtClean="0"/>
              <a:t>03.01.2017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5FFA4-E1A1-456B-9268-B00AA4D0E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980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27718-1B6A-4E43-AF82-35522A424AD4}" type="datetimeFigureOut">
              <a:rPr lang="ru-RU" smtClean="0"/>
              <a:t>03.01.2017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5FFA4-E1A1-456B-9268-B00AA4D0E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658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27718-1B6A-4E43-AF82-35522A424AD4}" type="datetimeFigureOut">
              <a:rPr lang="ru-RU" smtClean="0"/>
              <a:t>03.01.2017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5FFA4-E1A1-456B-9268-B00AA4D0E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920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27718-1B6A-4E43-AF82-35522A424AD4}" type="datetimeFigureOut">
              <a:rPr lang="ru-RU" smtClean="0"/>
              <a:t>03.01.2017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5FFA4-E1A1-456B-9268-B00AA4D0E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443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27718-1B6A-4E43-AF82-35522A424AD4}" type="datetimeFigureOut">
              <a:rPr lang="ru-RU" smtClean="0"/>
              <a:t>03.01.2017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5FFA4-E1A1-456B-9268-B00AA4D0E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492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27718-1B6A-4E43-AF82-35522A424AD4}" type="datetimeFigureOut">
              <a:rPr lang="ru-RU" smtClean="0"/>
              <a:t>03.01.2017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5FFA4-E1A1-456B-9268-B00AA4D0E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815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27718-1B6A-4E43-AF82-35522A424AD4}" type="datetimeFigureOut">
              <a:rPr lang="ru-RU" smtClean="0"/>
              <a:t>03.01.2017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5FFA4-E1A1-456B-9268-B00AA4D0E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569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27718-1B6A-4E43-AF82-35522A424AD4}" type="datetimeFigureOut">
              <a:rPr lang="ru-RU" smtClean="0"/>
              <a:t>03.01.2017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5B5FFA4-E1A1-456B-9268-B00AA4D0E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42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86602"/>
            <a:ext cx="9144000" cy="4817661"/>
          </a:xfrm>
        </p:spPr>
        <p:txBody>
          <a:bodyPr>
            <a:noAutofit/>
          </a:bodyPr>
          <a:lstStyle/>
          <a:p>
            <a:r>
              <a:rPr lang="uk-UA" dirty="0" smtClean="0"/>
              <a:t>Діяльність педагогічного колективу школи з реалізації районної програми національно-патріотичного виховання дітей та молоді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595582"/>
            <a:ext cx="9144000" cy="1037230"/>
          </a:xfrm>
        </p:spPr>
        <p:txBody>
          <a:bodyPr/>
          <a:lstStyle/>
          <a:p>
            <a:r>
              <a:rPr lang="uk-UA" dirty="0" smtClean="0"/>
              <a:t>Підготувала </a:t>
            </a:r>
            <a:r>
              <a:rPr lang="en-US" dirty="0" smtClean="0"/>
              <a:t>: </a:t>
            </a:r>
            <a:r>
              <a:rPr lang="uk-UA" dirty="0" smtClean="0"/>
              <a:t>Янович Л.М.</a:t>
            </a:r>
            <a:r>
              <a:rPr lang="en-US" dirty="0" smtClean="0"/>
              <a:t> </a:t>
            </a:r>
            <a:r>
              <a:rPr lang="uk-UA" dirty="0" smtClean="0"/>
              <a:t>заступник директора з виховної роботи</a:t>
            </a:r>
          </a:p>
          <a:p>
            <a:r>
              <a:rPr lang="uk-UA" dirty="0" smtClean="0"/>
              <a:t>Радомишльської ЗОШ №5 І-ІІІ ст. ім. </a:t>
            </a:r>
            <a:r>
              <a:rPr lang="uk-UA" dirty="0" err="1" smtClean="0"/>
              <a:t>В.М.Чорновола</a:t>
            </a:r>
            <a:endParaRPr lang="uk-UA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945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28599"/>
            <a:ext cx="10935546" cy="6446521"/>
          </a:xfrm>
        </p:spPr>
        <p:txBody>
          <a:bodyPr/>
          <a:lstStyle/>
          <a:p>
            <a:r>
              <a:rPr lang="uk-UA" dirty="0"/>
              <a:t>сприяння набуттю молоддю соціального досвіду, успадкування </a:t>
            </a:r>
            <a:br>
              <a:rPr lang="uk-UA" dirty="0"/>
            </a:br>
            <a:r>
              <a:rPr lang="uk-UA" dirty="0"/>
              <a:t>духовних та культурних надбань українського </a:t>
            </a:r>
            <a:r>
              <a:rPr lang="uk-UA" dirty="0" smtClean="0"/>
              <a:t>народу </a:t>
            </a:r>
          </a:p>
          <a:p>
            <a:pPr marL="0" indent="0">
              <a:buNone/>
            </a:pPr>
            <a:r>
              <a:rPr lang="uk-UA" dirty="0" smtClean="0"/>
              <a:t>(2-А клас)</a:t>
            </a:r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0" y="1874520"/>
            <a:ext cx="2914650" cy="38862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187" y="2583179"/>
            <a:ext cx="2914650" cy="38862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57" y="2628899"/>
            <a:ext cx="2914650" cy="3886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18151" y="2213847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Обрядова пісня про калину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768531" y="1505188"/>
            <a:ext cx="233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Обрядовий таночок 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8181512" y="1874520"/>
            <a:ext cx="3227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Сонечко з долоньок на карті</a:t>
            </a:r>
          </a:p>
          <a:p>
            <a:r>
              <a:rPr lang="uk-UA" dirty="0" smtClean="0"/>
              <a:t> України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459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8365"/>
            <a:ext cx="10841376" cy="6482686"/>
          </a:xfrm>
        </p:spPr>
        <p:txBody>
          <a:bodyPr/>
          <a:lstStyle/>
          <a:p>
            <a:r>
              <a:rPr lang="uk-UA" dirty="0"/>
              <a:t>формування </a:t>
            </a:r>
            <a:r>
              <a:rPr lang="uk-UA" dirty="0" err="1"/>
              <a:t>мовної</a:t>
            </a:r>
            <a:r>
              <a:rPr lang="uk-UA" dirty="0"/>
              <a:t> культури, оволодіння та вживання української мови як духовного коду </a:t>
            </a:r>
            <a:r>
              <a:rPr lang="uk-UA" dirty="0" smtClean="0"/>
              <a:t>нації</a:t>
            </a:r>
          </a:p>
          <a:p>
            <a:pPr marL="0" indent="0">
              <a:buNone/>
            </a:pPr>
            <a:r>
              <a:rPr lang="uk-UA" dirty="0" smtClean="0"/>
              <a:t>Виховна година «Наша мати- Україна, її мова </a:t>
            </a:r>
            <a:r>
              <a:rPr lang="uk-UA" dirty="0" err="1" smtClean="0"/>
              <a:t>солов</a:t>
            </a:r>
            <a:r>
              <a:rPr lang="en-US" dirty="0" smtClean="0"/>
              <a:t>’</a:t>
            </a:r>
            <a:r>
              <a:rPr lang="uk-UA" dirty="0" err="1" smtClean="0"/>
              <a:t>їна</a:t>
            </a:r>
            <a:r>
              <a:rPr lang="uk-UA" dirty="0" smtClean="0"/>
              <a:t>» (2-б клас)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250" y="2621139"/>
            <a:ext cx="2914650" cy="3886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90" y="1788795"/>
            <a:ext cx="3886200" cy="29146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660" y="1788795"/>
            <a:ext cx="3886200" cy="29146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16390" y="1235086"/>
            <a:ext cx="7225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/>
              <a:t>Інценізоване</a:t>
            </a:r>
            <a:r>
              <a:rPr lang="uk-UA" dirty="0" smtClean="0"/>
              <a:t> дійство «Що буває</a:t>
            </a:r>
            <a:r>
              <a:rPr lang="uk-UA" dirty="0"/>
              <a:t> з </a:t>
            </a:r>
            <a:r>
              <a:rPr lang="uk-UA" dirty="0" smtClean="0"/>
              <a:t>тим, хто не вчить рідної мови 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165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Переможці </a:t>
            </a:r>
            <a:r>
              <a:rPr lang="uk-UA" dirty="0" err="1" smtClean="0"/>
              <a:t>радіодиктанту</a:t>
            </a:r>
            <a:r>
              <a:rPr lang="uk-UA" dirty="0" smtClean="0"/>
              <a:t> 2016 до Дня української писемності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603223"/>
            <a:ext cx="5011789" cy="375884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59" y="2649695"/>
            <a:ext cx="4949825" cy="37123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74520" y="2125424"/>
            <a:ext cx="1806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/>
              <a:t>Козадаєва</a:t>
            </a:r>
            <a:r>
              <a:rPr lang="uk-UA" dirty="0" smtClean="0"/>
              <a:t> О.С.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040880" y="2149514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/>
              <a:t>Яковишена</a:t>
            </a:r>
            <a:r>
              <a:rPr lang="uk-UA" dirty="0" smtClean="0"/>
              <a:t> С.В.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045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67" y="205740"/>
            <a:ext cx="11627060" cy="6469379"/>
          </a:xfrm>
        </p:spPr>
        <p:txBody>
          <a:bodyPr/>
          <a:lstStyle/>
          <a:p>
            <a:r>
              <a:rPr lang="uk-UA" dirty="0"/>
              <a:t>формування духовних цінностей українського патріота: почуття патріотизму, національної свідомості, любові до українського народу, його історії, Української Держави, рідної землі, родини, гордості за минуле і сучасне на прикладах героїчної історії українського народу та кращих зразків культурної </a:t>
            </a:r>
            <a:r>
              <a:rPr lang="uk-UA" dirty="0" smtClean="0"/>
              <a:t>спадщини</a:t>
            </a:r>
          </a:p>
          <a:p>
            <a:pPr marL="0" indent="0">
              <a:buNone/>
            </a:pPr>
            <a:r>
              <a:rPr lang="uk-UA" b="1" dirty="0" smtClean="0"/>
              <a:t>«А над світом українська вишивка цвіте» (4-б клас)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67" y="2976006"/>
            <a:ext cx="2072402" cy="27632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117" y="2237104"/>
            <a:ext cx="2175510" cy="29006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736" y="3510358"/>
            <a:ext cx="2971800" cy="22288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251" y="2326203"/>
            <a:ext cx="3064773" cy="22985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2827" y="2309890"/>
            <a:ext cx="3041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Інсценізоване дійство про </a:t>
            </a:r>
          </a:p>
          <a:p>
            <a:r>
              <a:rPr lang="uk-UA" dirty="0" smtClean="0"/>
              <a:t>призначення рушників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9821330" y="1663559"/>
            <a:ext cx="1645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Хлопчики про</a:t>
            </a:r>
          </a:p>
          <a:p>
            <a:r>
              <a:rPr lang="uk-UA" dirty="0" smtClean="0"/>
              <a:t> рушники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122866" y="2864027"/>
            <a:ext cx="1970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/>
              <a:t>флешмоб</a:t>
            </a:r>
            <a:r>
              <a:rPr lang="uk-UA" dirty="0" smtClean="0"/>
              <a:t> «Пісня</a:t>
            </a:r>
          </a:p>
          <a:p>
            <a:r>
              <a:rPr lang="uk-UA" dirty="0" smtClean="0"/>
              <a:t> про рушник»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874597" y="1891662"/>
            <a:ext cx="167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Дитяча поезія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055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599" y="0"/>
            <a:ext cx="11726839" cy="6675119"/>
          </a:xfrm>
        </p:spPr>
        <p:txBody>
          <a:bodyPr/>
          <a:lstStyle/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dirty="0" smtClean="0"/>
              <a:t> </a:t>
            </a:r>
            <a:r>
              <a:rPr lang="uk-UA" b="1" dirty="0" smtClean="0"/>
              <a:t>«Ми українці»(1-б)</a:t>
            </a:r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902" y="1062990"/>
            <a:ext cx="2914650" cy="3886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00300"/>
            <a:ext cx="3992880" cy="29946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974" y="2400300"/>
            <a:ext cx="4030503" cy="30228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57861" y="693658"/>
            <a:ext cx="3102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Створення Віночка-оберега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29614" y="1985247"/>
            <a:ext cx="3199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Символічний Віночок-оберіг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7837778" y="1753969"/>
            <a:ext cx="2656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Бліц-опитування «Що я</a:t>
            </a:r>
          </a:p>
          <a:p>
            <a:r>
              <a:rPr lang="uk-UA" dirty="0" smtClean="0"/>
              <a:t> знаю про Україну»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244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0134" y="22860"/>
            <a:ext cx="10592646" cy="6835140"/>
          </a:xfrm>
        </p:spPr>
        <p:txBody>
          <a:bodyPr/>
          <a:lstStyle/>
          <a:p>
            <a:pPr marL="0" indent="0">
              <a:buNone/>
            </a:pPr>
            <a:r>
              <a:rPr lang="uk-UA" b="1" dirty="0" smtClean="0"/>
              <a:t>«Я люблю тебе, моє рідне місто» (4-а клас)</a:t>
            </a:r>
          </a:p>
          <a:p>
            <a:pPr marL="0" indent="0">
              <a:buNone/>
            </a:pPr>
            <a:endParaRPr lang="uk-UA" b="1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27" y="1295964"/>
            <a:ext cx="3400002" cy="4533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22" y="1693098"/>
            <a:ext cx="3524250" cy="469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865" y="1219482"/>
            <a:ext cx="3514725" cy="46863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50725" y="850150"/>
            <a:ext cx="1914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Символіка міста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975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040" y="157481"/>
            <a:ext cx="10927080" cy="6594791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 «Я люблю Україну» (5 клас)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" y="768826"/>
            <a:ext cx="3722370" cy="27917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300" y="3839241"/>
            <a:ext cx="3879215" cy="29094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94" y="3839241"/>
            <a:ext cx="3811650" cy="28587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131" y="768826"/>
            <a:ext cx="3859384" cy="28945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08874" y="3508112"/>
            <a:ext cx="3470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Словникова робота «Відгадай»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357131" y="481433"/>
            <a:ext cx="3305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Загадки «Кулінарні традиції»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912455" y="461645"/>
            <a:ext cx="3267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Конкурс «Закінчи </a:t>
            </a:r>
            <a:r>
              <a:rPr lang="uk-UA" dirty="0" err="1" smtClean="0"/>
              <a:t>прислів</a:t>
            </a:r>
            <a:r>
              <a:rPr lang="en-US" dirty="0" smtClean="0"/>
              <a:t>’</a:t>
            </a:r>
            <a:r>
              <a:rPr lang="uk-UA" dirty="0" smtClean="0"/>
              <a:t>я»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410050" y="3560604"/>
            <a:ext cx="3733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Мистецький конкурс «Рушничок»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798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900" y="171769"/>
            <a:ext cx="11087100" cy="6480491"/>
          </a:xfrm>
        </p:spPr>
        <p:txBody>
          <a:bodyPr/>
          <a:lstStyle/>
          <a:p>
            <a:pPr marL="0" indent="0">
              <a:buNone/>
            </a:pPr>
            <a:r>
              <a:rPr lang="uk-UA" b="1" dirty="0" smtClean="0"/>
              <a:t>«Ми діти твої, Україно»</a:t>
            </a:r>
          </a:p>
          <a:p>
            <a:pPr marL="0" indent="0">
              <a:buNone/>
            </a:pPr>
            <a:r>
              <a:rPr lang="uk-UA" b="1" dirty="0"/>
              <a:t> </a:t>
            </a:r>
            <a:r>
              <a:rPr lang="uk-UA" b="1" dirty="0" smtClean="0"/>
              <a:t>   ГПД 3-а,б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380" y="1874520"/>
            <a:ext cx="3017520" cy="40233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" y="1943100"/>
            <a:ext cx="2948940" cy="39319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60" y="1828800"/>
            <a:ext cx="3051810" cy="40690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00140" y="1524476"/>
            <a:ext cx="2529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Пісня «Україна-це ти»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240380" y="1505188"/>
            <a:ext cx="3886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Арт-</a:t>
            </a:r>
            <a:r>
              <a:rPr lang="uk-UA" dirty="0" err="1" smtClean="0"/>
              <a:t>моб</a:t>
            </a:r>
            <a:r>
              <a:rPr lang="uk-UA" dirty="0" smtClean="0"/>
              <a:t> «Я – громадянин України»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692140" y="308610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811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77421"/>
            <a:ext cx="11982734" cy="6474838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 «Моя </a:t>
            </a:r>
            <a:r>
              <a:rPr lang="uk-UA" dirty="0"/>
              <a:t>з</a:t>
            </a:r>
            <a:r>
              <a:rPr lang="uk-UA" dirty="0" smtClean="0"/>
              <a:t>емля- земля моїх батьків» 7-а клас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30" y="1542198"/>
            <a:ext cx="5568286" cy="41762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620" y="1542198"/>
            <a:ext cx="5568284" cy="41762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90962" y="1117661"/>
            <a:ext cx="147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Ерудит лото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423041" y="1117661"/>
            <a:ext cx="3826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/>
              <a:t>Артмоб</a:t>
            </a:r>
            <a:r>
              <a:rPr lang="uk-UA" dirty="0" smtClean="0"/>
              <a:t> «За що я люблю Україну?»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413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7180" y="-1"/>
            <a:ext cx="10744200" cy="6945151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 «Прийди до серця Україно, благослови добром мене» ( 8 клас)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09" y="731521"/>
            <a:ext cx="3672839" cy="27546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549" y="731521"/>
            <a:ext cx="3661410" cy="27460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09" y="3826905"/>
            <a:ext cx="3703320" cy="27774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543" y="3826905"/>
            <a:ext cx="3781421" cy="28360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2859" y="390766"/>
            <a:ext cx="3656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Презентація «Замок </a:t>
            </a:r>
            <a:r>
              <a:rPr lang="uk-UA" dirty="0" err="1"/>
              <a:t>Р</a:t>
            </a:r>
            <a:r>
              <a:rPr lang="uk-UA" dirty="0" err="1" smtClean="0"/>
              <a:t>адомисль</a:t>
            </a:r>
            <a:r>
              <a:rPr lang="uk-UA" dirty="0" smtClean="0"/>
              <a:t>»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969709" y="226549"/>
            <a:ext cx="3879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Демонстрація паперу</a:t>
            </a:r>
          </a:p>
          <a:p>
            <a:r>
              <a:rPr lang="uk-UA" dirty="0" smtClean="0"/>
              <a:t> виготовленого власноруч Марією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824204" y="3463291"/>
            <a:ext cx="5777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Сердечка- мрії дітей та асоціативний кущ «Україна»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593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82722"/>
          </a:xfrm>
        </p:spPr>
        <p:txBody>
          <a:bodyPr>
            <a:normAutofit fontScale="90000"/>
          </a:bodyPr>
          <a:lstStyle/>
          <a:p>
            <a:r>
              <a:rPr lang="uk-UA" sz="2200" b="1" dirty="0"/>
              <a:t>Районна програма 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uk-UA" sz="2200" b="1" dirty="0"/>
              <a:t>національно-патріотичного виховання дітей та молоді 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uk-UA" sz="2200" b="1" dirty="0"/>
              <a:t>на період 2016-2020 рр.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9273384"/>
              </p:ext>
            </p:extLst>
          </p:nvPr>
        </p:nvGraphicFramePr>
        <p:xfrm>
          <a:off x="677336" y="1692322"/>
          <a:ext cx="9708611" cy="483048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01182"/>
                <a:gridCol w="2928630"/>
                <a:gridCol w="6378799"/>
              </a:tblGrid>
              <a:tr h="2189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1.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0" marR="556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Ініціатор розроблення програми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0" marR="556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000">
                          <a:effectLst/>
                        </a:rPr>
                        <a:t>Відділ освіти  Радомишльської райдержадміністрації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0" marR="55690" marT="0" marB="0"/>
                </a:tc>
              </a:tr>
              <a:tr h="8842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2.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0" marR="556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Дата, номер і назва розпорядчого документа органу виконавчої влади про розроблення програми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0" marR="556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000">
                          <a:effectLst/>
                        </a:rPr>
                        <a:t>Наказ Міністерства освіти і науки України,Міністерства оборониУкраїни,Міністерства культури і туризмуУкраїни від 27 жовтня 2009року №3754/981/538/49 (зі змінами), наказ Міністерства освіти України від 16.06.2015 року № 641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0" marR="55690" marT="0" marB="0"/>
                </a:tc>
              </a:tr>
              <a:tr h="2189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3.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0" marR="556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Розробник програми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0" marR="556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000">
                          <a:effectLst/>
                        </a:rPr>
                        <a:t>Відділ освіти  Радомишльської райдержадміністрації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0" marR="55690" marT="0" marB="0"/>
                </a:tc>
              </a:tr>
              <a:tr h="2189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4.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0" marR="556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Співрозробники програми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0" marR="556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0" marR="55690" marT="0" marB="0"/>
                </a:tc>
              </a:tr>
              <a:tr h="4349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5.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0" marR="556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Відповідальний виконавець програми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0" marR="556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000">
                          <a:effectLst/>
                        </a:rPr>
                        <a:t>Відділ освіти Радомишльської райдержадміністрації 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0" marR="55690" marT="0" marB="0"/>
                </a:tc>
              </a:tr>
              <a:tr h="2189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6.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0" marR="556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Учасники програми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0" marR="556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000">
                          <a:effectLst/>
                        </a:rPr>
                        <a:t>Навчальні заклади району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0" marR="55690" marT="0" marB="0"/>
                </a:tc>
              </a:tr>
              <a:tr h="2189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7. 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0" marR="556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Термін реалізації програми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0" marR="556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2016 – 20</a:t>
                      </a:r>
                      <a:r>
                        <a:rPr lang="uk-UA" sz="1000">
                          <a:effectLst/>
                        </a:rPr>
                        <a:t>20</a:t>
                      </a:r>
                      <a:r>
                        <a:rPr lang="ru-RU" sz="1000">
                          <a:effectLst/>
                        </a:rPr>
                        <a:t> роки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0" marR="55690" marT="0" marB="0"/>
                </a:tc>
              </a:tr>
              <a:tr h="659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8.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0" marR="556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Перелік місцевих бюджетів, які беруть участь у виконанні програми (для комплексних програм)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0" marR="556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районний бюджет</a:t>
                      </a:r>
                      <a:r>
                        <a:rPr lang="uk-UA" sz="1000">
                          <a:effectLst/>
                        </a:rPr>
                        <a:t>, місцеві бюджети органів місцевого самоврядування, інші джерела, не заборонені законодавством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0" marR="55690" marT="0" marB="0"/>
                </a:tc>
              </a:tr>
              <a:tr h="659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9.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0" marR="556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Загальний обсяг фінансових ресурсів, необхідних для реалізації програми, всього, у т.ч.: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0" marR="556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000" spc="0">
                          <a:effectLst/>
                        </a:rPr>
                        <a:t>районний, міський, селищні та сільські бюджети   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0" marR="55690" marT="0" marB="0"/>
                </a:tc>
              </a:tr>
              <a:tr h="659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9.1.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0" marR="556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Кошти </a:t>
                      </a:r>
                      <a:r>
                        <a:rPr lang="uk-UA" sz="1000">
                          <a:effectLst/>
                        </a:rPr>
                        <a:t>районного</a:t>
                      </a:r>
                      <a:r>
                        <a:rPr lang="ru-RU" sz="1000">
                          <a:effectLst/>
                        </a:rPr>
                        <a:t> бюджету</a:t>
                      </a:r>
                      <a:r>
                        <a:rPr lang="uk-UA" sz="1000">
                          <a:effectLst/>
                        </a:rPr>
                        <a:t>, бюджетів органів місцевого самоврядування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0" marR="556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000" spc="0">
                          <a:effectLst/>
                        </a:rPr>
                        <a:t>в межах фінансових можливостей місцевих бюджетів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0" marR="55690" marT="0" marB="0"/>
                </a:tc>
              </a:tr>
              <a:tr h="2189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10.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0" marR="556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Кошти інших джерел 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0" marR="556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000" spc="0">
                          <a:effectLst/>
                        </a:rPr>
                        <a:t>кошти місцевих бюджетів та інші джерела, не заборонені законодавством</a:t>
                      </a:r>
                      <a:r>
                        <a:rPr lang="ru-RU" sz="1000">
                          <a:effectLst/>
                        </a:rPr>
                        <a:t>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0" marR="55690" marT="0" marB="0"/>
                </a:tc>
              </a:tr>
              <a:tr h="2189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11.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0" marR="556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Головний розпорядник коштів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0" marR="556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000" dirty="0">
                          <a:effectLst/>
                        </a:rPr>
                        <a:t> Відділ освіти Радомишльської райдержадміністрації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0" marR="5569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І. Паспорт Програми</a:t>
            </a:r>
            <a:endParaRPr kumimoji="0" lang="ru-RU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56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05740"/>
            <a:ext cx="10386906" cy="6492239"/>
          </a:xfrm>
        </p:spPr>
        <p:txBody>
          <a:bodyPr/>
          <a:lstStyle/>
          <a:p>
            <a:r>
              <a:rPr lang="uk-UA" dirty="0"/>
              <a:t>відродження та розвиток українського козацтва як важливої громадської сили військово-патріотичного виховання </a:t>
            </a:r>
            <a:r>
              <a:rPr lang="uk-UA" dirty="0" smtClean="0"/>
              <a:t>молоді</a:t>
            </a:r>
          </a:p>
          <a:p>
            <a:pPr marL="0" indent="0">
              <a:buNone/>
            </a:pPr>
            <a:r>
              <a:rPr lang="uk-UA" dirty="0"/>
              <a:t> </a:t>
            </a:r>
            <a:r>
              <a:rPr lang="uk-UA" dirty="0" smtClean="0"/>
              <a:t>«Козацькі забави» (6-а,б)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44" y="1330324"/>
            <a:ext cx="3578436" cy="26838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557" y="1295080"/>
            <a:ext cx="3625428" cy="27190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44" y="4174173"/>
            <a:ext cx="3578436" cy="26838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557" y="4189095"/>
            <a:ext cx="3558540" cy="266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57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5780" y="434340"/>
            <a:ext cx="10789920" cy="6240780"/>
          </a:xfrm>
        </p:spPr>
        <p:txBody>
          <a:bodyPr/>
          <a:lstStyle/>
          <a:p>
            <a:r>
              <a:rPr lang="uk-UA" dirty="0"/>
              <a:t>відновлення і вшанування національної </a:t>
            </a:r>
            <a:r>
              <a:rPr lang="uk-UA" dirty="0" smtClean="0"/>
              <a:t>пам’яті</a:t>
            </a:r>
          </a:p>
          <a:p>
            <a:pPr marL="0" indent="0">
              <a:buNone/>
            </a:pPr>
            <a:r>
              <a:rPr lang="uk-UA" dirty="0" smtClean="0"/>
              <a:t>Лінійка до Дня Гідності і </a:t>
            </a:r>
            <a:r>
              <a:rPr lang="uk-UA" dirty="0" err="1" smtClean="0"/>
              <a:t>Свободии</a:t>
            </a:r>
            <a:r>
              <a:rPr lang="uk-UA" dirty="0" smtClean="0"/>
              <a:t> (10 клас)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80" y="4114800"/>
            <a:ext cx="3657600" cy="2743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114800"/>
            <a:ext cx="3657600" cy="2743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130" y="1183004"/>
            <a:ext cx="3665220" cy="27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44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11480" y="182880"/>
            <a:ext cx="10789920" cy="6423659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 Голодомор, 8 клас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1097280"/>
            <a:ext cx="3505200" cy="26289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20" y="1097280"/>
            <a:ext cx="3505200" cy="26289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" y="3869054"/>
            <a:ext cx="3649980" cy="27374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1" y="3889057"/>
            <a:ext cx="3596638" cy="269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380" y="3586678"/>
            <a:ext cx="4361762" cy="327132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182880"/>
            <a:ext cx="4267200" cy="3200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3577590"/>
            <a:ext cx="4373880" cy="32804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15021" y="1244471"/>
            <a:ext cx="56140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/>
              <a:t>Лінійка до Дня </a:t>
            </a:r>
            <a:r>
              <a:rPr lang="uk-UA" sz="3200" b="1" dirty="0" smtClean="0"/>
              <a:t>визволення</a:t>
            </a:r>
          </a:p>
          <a:p>
            <a:r>
              <a:rPr lang="uk-UA" sz="3200" b="1" dirty="0" smtClean="0"/>
              <a:t> України(11кл</a:t>
            </a:r>
            <a:r>
              <a:rPr lang="uk-UA" sz="3200" b="1" dirty="0"/>
              <a:t>).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43308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7180" y="182880"/>
            <a:ext cx="10767060" cy="6423659"/>
          </a:xfrm>
        </p:spPr>
        <p:txBody>
          <a:bodyPr/>
          <a:lstStyle/>
          <a:p>
            <a:r>
              <a:rPr lang="uk-UA" dirty="0"/>
              <a:t>підтримання кращих рис української нації — працелюбності, прагнення до свободи, любові до природи та мистецтва, поваги до батьків та </a:t>
            </a:r>
            <a:r>
              <a:rPr lang="uk-UA" dirty="0" smtClean="0"/>
              <a:t>родини, чесності, вміння дружити, доброти.</a:t>
            </a:r>
          </a:p>
          <a:p>
            <a:pPr marL="0" indent="0">
              <a:buNone/>
            </a:pPr>
            <a:r>
              <a:rPr lang="uk-UA" dirty="0" smtClean="0"/>
              <a:t>«Світ моїх захоплень. Україна в моєму серці» (6-б клас)</a:t>
            </a:r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" y="1518920"/>
            <a:ext cx="2495550" cy="3327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522" y="3266336"/>
            <a:ext cx="2678430" cy="3571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306" y="1448433"/>
            <a:ext cx="2594610" cy="34594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592" y="3286760"/>
            <a:ext cx="2678430" cy="35712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31990" y="2897004"/>
            <a:ext cx="2348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Країна умілих ручок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494202" y="1089023"/>
            <a:ext cx="187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Країна ерудитів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9279948" y="2968436"/>
            <a:ext cx="2348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Країна умілих ручок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71990" y="1159510"/>
            <a:ext cx="2528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Гра «Які ви українці?»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201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7180" y="320040"/>
            <a:ext cx="11772900" cy="6286499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 «Цінності моєї родини», ( 9 клас)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" y="1221740"/>
            <a:ext cx="3112770" cy="41503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615" y="1927064"/>
            <a:ext cx="3360420" cy="44805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60" y="1221740"/>
            <a:ext cx="3360420" cy="44805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7220" y="852408"/>
            <a:ext cx="3106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«Що таке сім</a:t>
            </a:r>
            <a:r>
              <a:rPr lang="en-US" dirty="0" smtClean="0"/>
              <a:t>’</a:t>
            </a:r>
            <a:r>
              <a:rPr lang="uk-UA" dirty="0" smtClean="0"/>
              <a:t>я?» Мікрофон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859131" y="852408"/>
            <a:ext cx="2589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Гра «</a:t>
            </a:r>
            <a:r>
              <a:rPr lang="uk-UA" dirty="0" err="1" smtClean="0"/>
              <a:t>Збери</a:t>
            </a:r>
            <a:r>
              <a:rPr lang="uk-UA" dirty="0" smtClean="0"/>
              <a:t> </a:t>
            </a:r>
            <a:r>
              <a:rPr lang="uk-UA" dirty="0" err="1" smtClean="0"/>
              <a:t>прислів</a:t>
            </a:r>
            <a:r>
              <a:rPr lang="en-US" dirty="0" smtClean="0"/>
              <a:t>’</a:t>
            </a:r>
            <a:r>
              <a:rPr lang="uk-UA" dirty="0" smtClean="0"/>
              <a:t>я»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753718" y="1538968"/>
            <a:ext cx="2932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Що таке сімейні цінності?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419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5760" y="251460"/>
            <a:ext cx="10881360" cy="6286499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 Свято Осені (2-б клас)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394458"/>
            <a:ext cx="3977640" cy="53035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103" y="1394458"/>
            <a:ext cx="3977641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8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931" y="0"/>
            <a:ext cx="12166069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200" dirty="0" smtClean="0"/>
              <a:t>Свято першокласників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970" y="2208848"/>
            <a:ext cx="5619749" cy="42148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1" y="2208848"/>
            <a:ext cx="5619749" cy="42148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62430" y="1500962"/>
            <a:ext cx="21723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smtClean="0"/>
              <a:t>1-А клас</a:t>
            </a:r>
            <a:endParaRPr lang="ru-RU" sz="4000" dirty="0"/>
          </a:p>
        </p:txBody>
      </p:sp>
      <p:sp>
        <p:nvSpPr>
          <p:cNvPr id="13" name="TextBox 12"/>
          <p:cNvSpPr txBox="1"/>
          <p:nvPr/>
        </p:nvSpPr>
        <p:spPr>
          <a:xfrm>
            <a:off x="8069580" y="1562517"/>
            <a:ext cx="1963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 smtClean="0"/>
              <a:t>1-Б клас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6848677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5740" y="205740"/>
            <a:ext cx="11247120" cy="6652260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 </a:t>
            </a:r>
            <a:r>
              <a:rPr lang="uk-UA" sz="2400" b="1" dirty="0" smtClean="0"/>
              <a:t>«Культура поведінки та взаємин у колективі» (10 клас)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1" y="948689"/>
            <a:ext cx="3672839" cy="27546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0" y="891539"/>
            <a:ext cx="3749039" cy="28117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990" y="3891915"/>
            <a:ext cx="3954780" cy="296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7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600" y="205740"/>
            <a:ext cx="11338560" cy="6469379"/>
          </a:xfrm>
        </p:spPr>
        <p:txBody>
          <a:bodyPr/>
          <a:lstStyle/>
          <a:p>
            <a:pPr marL="0" indent="0">
              <a:buNone/>
            </a:pPr>
            <a:r>
              <a:rPr lang="uk-UA" sz="2000" b="1" dirty="0" smtClean="0"/>
              <a:t>«Із друзями разом весело жити, в школі вчимося міцно дружити» (ГПД 2-а, б)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64" y="1535428"/>
            <a:ext cx="3295650" cy="4394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075" y="1508759"/>
            <a:ext cx="3315652" cy="4420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43928" y="1139427"/>
            <a:ext cx="2456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Погані і добрі справи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746397" y="1166096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Квітка «Правила дружби»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847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13899"/>
            <a:ext cx="8596668" cy="1419367"/>
          </a:xfrm>
        </p:spPr>
        <p:txBody>
          <a:bodyPr/>
          <a:lstStyle/>
          <a:p>
            <a:r>
              <a:rPr lang="uk-UA" dirty="0" smtClean="0"/>
              <a:t>Мета районної програми національно-патріотичного виховання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501255"/>
            <a:ext cx="10090750" cy="51588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/>
              <a:t>Створення методологічних засад для системної і цілеспрямованої діяльності закладів освіти Радомишльського району щодо виховання молодої людини — патріота  України, </a:t>
            </a:r>
            <a:r>
              <a:rPr lang="uk-UA" dirty="0" smtClean="0"/>
              <a:t>готового</a:t>
            </a:r>
            <a:r>
              <a:rPr lang="en-US" dirty="0"/>
              <a:t>:</a:t>
            </a:r>
            <a:endParaRPr lang="uk-UA" dirty="0" smtClean="0"/>
          </a:p>
          <a:p>
            <a:r>
              <a:rPr lang="uk-UA" dirty="0" smtClean="0"/>
              <a:t>самовіддано </a:t>
            </a:r>
            <a:r>
              <a:rPr lang="uk-UA" dirty="0"/>
              <a:t>розбудовувати її як суверенну, демократичну, правову і соціальну державу</a:t>
            </a:r>
            <a:r>
              <a:rPr lang="uk-UA" dirty="0" smtClean="0"/>
              <a:t>,</a:t>
            </a:r>
            <a:endParaRPr lang="en-US" dirty="0" smtClean="0"/>
          </a:p>
          <a:p>
            <a:r>
              <a:rPr lang="uk-UA" dirty="0" smtClean="0"/>
              <a:t> </a:t>
            </a:r>
            <a:r>
              <a:rPr lang="uk-UA" dirty="0"/>
              <a:t>виявляти національну гідність, знати і цивілізовано відстоювати  свої громадянські права та виконувати обов’язки</a:t>
            </a:r>
            <a:r>
              <a:rPr lang="uk-UA" dirty="0" smtClean="0"/>
              <a:t>,</a:t>
            </a:r>
          </a:p>
          <a:p>
            <a:r>
              <a:rPr lang="uk-UA" dirty="0" smtClean="0"/>
              <a:t> </a:t>
            </a:r>
            <a:r>
              <a:rPr lang="uk-UA" dirty="0"/>
              <a:t>сприяти громадянському миру і злагоді в суспільстві</a:t>
            </a:r>
            <a:r>
              <a:rPr lang="uk-UA" dirty="0" smtClean="0"/>
              <a:t>,</a:t>
            </a:r>
            <a:endParaRPr lang="en-US" dirty="0" smtClean="0"/>
          </a:p>
          <a:p>
            <a:r>
              <a:rPr lang="uk-UA" dirty="0" smtClean="0"/>
              <a:t> </a:t>
            </a:r>
            <a:r>
              <a:rPr lang="uk-UA" dirty="0"/>
              <a:t>бути конкурентоспроможним, успішно </a:t>
            </a:r>
            <a:r>
              <a:rPr lang="uk-UA" dirty="0" err="1" smtClean="0"/>
              <a:t>самореалізовуватися</a:t>
            </a:r>
            <a:r>
              <a:rPr lang="uk-UA" dirty="0" smtClean="0"/>
              <a:t> </a:t>
            </a:r>
            <a:r>
              <a:rPr lang="uk-UA" dirty="0"/>
              <a:t>в соціумі як громадянин, сім'янин, професіонал, носій української національної культури.</a:t>
            </a:r>
            <a:endParaRPr lang="ru-RU" dirty="0"/>
          </a:p>
          <a:p>
            <a:r>
              <a:rPr lang="uk-UA" dirty="0" smtClean="0"/>
              <a:t>набуття </a:t>
            </a:r>
            <a:r>
              <a:rPr lang="uk-UA" dirty="0"/>
              <a:t>молодими громадянами соціального досвіду, готовності до виконання громадянських і конституційних обов'язків</a:t>
            </a:r>
            <a:r>
              <a:rPr lang="uk-UA" dirty="0" smtClean="0"/>
              <a:t>,</a:t>
            </a:r>
            <a:endParaRPr lang="en-US" dirty="0" smtClean="0"/>
          </a:p>
          <a:p>
            <a:r>
              <a:rPr lang="uk-UA" dirty="0" smtClean="0"/>
              <a:t> </a:t>
            </a:r>
            <a:r>
              <a:rPr lang="uk-UA" dirty="0"/>
              <a:t>успадкування духовних надбань українського народу, досягнення високої культури взаємин, </a:t>
            </a:r>
            <a:endParaRPr lang="en-US" dirty="0" smtClean="0"/>
          </a:p>
          <a:p>
            <a:r>
              <a:rPr lang="uk-UA" dirty="0" smtClean="0"/>
              <a:t>формування </a:t>
            </a:r>
            <a:r>
              <a:rPr lang="uk-UA" dirty="0"/>
              <a:t>особистісних рис громадянина Української держави, фізичної досконалості, моральної, художньо-естетичної, інтелектуальної, правової, трудової, екологічної культури.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274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1574" y="331789"/>
            <a:ext cx="10798386" cy="6320471"/>
          </a:xfrm>
        </p:spPr>
        <p:txBody>
          <a:bodyPr/>
          <a:lstStyle/>
          <a:p>
            <a:r>
              <a:rPr lang="ru-RU" dirty="0" err="1"/>
              <a:t>формування</a:t>
            </a:r>
            <a:r>
              <a:rPr lang="ru-RU" dirty="0"/>
              <a:t> толерантного </a:t>
            </a:r>
            <a:r>
              <a:rPr lang="ru-RU" dirty="0" err="1"/>
              <a:t>ставлення</a:t>
            </a:r>
            <a:r>
              <a:rPr lang="ru-RU" dirty="0"/>
              <a:t> до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народів</a:t>
            </a:r>
            <a:r>
              <a:rPr lang="ru-RU" dirty="0"/>
              <a:t>, культур і </a:t>
            </a:r>
            <a:r>
              <a:rPr lang="ru-RU" dirty="0" err="1" smtClean="0"/>
              <a:t>традицій</a:t>
            </a:r>
            <a:r>
              <a:rPr lang="ru-RU" dirty="0" smtClean="0"/>
              <a:t> </a:t>
            </a:r>
          </a:p>
          <a:p>
            <a:pPr marL="0" indent="0">
              <a:buNone/>
            </a:pPr>
            <a:r>
              <a:rPr lang="uk-UA" dirty="0" smtClean="0"/>
              <a:t>«Будьмо толерантними» (11 клас)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" y="1352553"/>
            <a:ext cx="3719511" cy="49593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034" y="1352553"/>
            <a:ext cx="3719511" cy="495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9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0251" y="177422"/>
            <a:ext cx="10863617" cy="6564574"/>
          </a:xfrm>
        </p:spPr>
        <p:txBody>
          <a:bodyPr/>
          <a:lstStyle/>
          <a:p>
            <a:r>
              <a:rPr lang="ru-RU" dirty="0" err="1"/>
              <a:t>стимулювання</a:t>
            </a:r>
            <a:r>
              <a:rPr lang="ru-RU" dirty="0"/>
              <a:t> </a:t>
            </a:r>
            <a:r>
              <a:rPr lang="ru-RU" dirty="0" err="1"/>
              <a:t>неповнолітніх</a:t>
            </a:r>
            <a:r>
              <a:rPr lang="ru-RU" dirty="0"/>
              <a:t> до здорового способу </a:t>
            </a:r>
            <a:r>
              <a:rPr lang="ru-RU" dirty="0" err="1"/>
              <a:t>життя</a:t>
            </a:r>
            <a:r>
              <a:rPr lang="ru-RU" dirty="0"/>
              <a:t> і </a:t>
            </a:r>
            <a:r>
              <a:rPr lang="ru-RU" dirty="0" err="1"/>
              <a:t>позитивної</a:t>
            </a:r>
            <a:r>
              <a:rPr lang="ru-RU" dirty="0"/>
              <a:t> </a:t>
            </a:r>
            <a:r>
              <a:rPr lang="ru-RU" dirty="0" err="1"/>
              <a:t>соціальної</a:t>
            </a:r>
            <a:r>
              <a:rPr lang="ru-RU" dirty="0"/>
              <a:t> </a:t>
            </a:r>
            <a:r>
              <a:rPr lang="ru-RU" dirty="0" err="1"/>
              <a:t>орієнтації</a:t>
            </a:r>
            <a:r>
              <a:rPr lang="ru-RU" dirty="0"/>
              <a:t>, </a:t>
            </a:r>
            <a:r>
              <a:rPr lang="ru-RU" dirty="0" err="1"/>
              <a:t>сприяння</a:t>
            </a:r>
            <a:r>
              <a:rPr lang="ru-RU" dirty="0"/>
              <a:t> </a:t>
            </a:r>
            <a:r>
              <a:rPr lang="ru-RU" dirty="0" err="1"/>
              <a:t>валеологізації</a:t>
            </a:r>
            <a:r>
              <a:rPr lang="ru-RU" dirty="0"/>
              <a:t> </a:t>
            </a:r>
            <a:r>
              <a:rPr lang="ru-RU" dirty="0" err="1"/>
              <a:t>навчально-виховного</a:t>
            </a:r>
            <a:r>
              <a:rPr lang="ru-RU" dirty="0"/>
              <a:t> </a:t>
            </a:r>
            <a:r>
              <a:rPr lang="ru-RU" dirty="0" err="1"/>
              <a:t>процесу</a:t>
            </a:r>
            <a:r>
              <a:rPr lang="ru-RU" dirty="0"/>
              <a:t>, </a:t>
            </a:r>
            <a:r>
              <a:rPr lang="ru-RU" dirty="0" err="1"/>
              <a:t>навчанню</a:t>
            </a:r>
            <a:r>
              <a:rPr lang="ru-RU" dirty="0"/>
              <a:t> з </a:t>
            </a:r>
            <a:r>
              <a:rPr lang="ru-RU" dirty="0" err="1"/>
              <a:t>раннього</a:t>
            </a:r>
            <a:r>
              <a:rPr lang="ru-RU" dirty="0"/>
              <a:t> </a:t>
            </a:r>
            <a:r>
              <a:rPr lang="ru-RU" dirty="0" err="1"/>
              <a:t>віку</a:t>
            </a:r>
            <a:r>
              <a:rPr lang="ru-RU" dirty="0"/>
              <a:t> </a:t>
            </a:r>
            <a:r>
              <a:rPr lang="ru-RU" dirty="0" err="1"/>
              <a:t>навичкам</a:t>
            </a:r>
            <a:r>
              <a:rPr lang="ru-RU" dirty="0"/>
              <a:t> </a:t>
            </a:r>
            <a:r>
              <a:rPr lang="ru-RU" dirty="0" err="1"/>
              <a:t>охорони</a:t>
            </a:r>
            <a:r>
              <a:rPr lang="ru-RU" dirty="0"/>
              <a:t> </a:t>
            </a:r>
            <a:r>
              <a:rPr lang="ru-RU" dirty="0" err="1"/>
              <a:t>власного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і </a:t>
            </a:r>
            <a:r>
              <a:rPr lang="ru-RU" dirty="0" err="1" smtClean="0"/>
              <a:t>здоров'я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13" y="1736175"/>
            <a:ext cx="3119777" cy="23398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943" y="1736175"/>
            <a:ext cx="3022409" cy="22668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0" y="1736175"/>
            <a:ext cx="3016056" cy="22620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12" y="4364556"/>
            <a:ext cx="3169920" cy="23774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002" y="4387454"/>
            <a:ext cx="3108859" cy="23316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373" y="4381701"/>
            <a:ext cx="3147060" cy="23602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2305" y="1366843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Ні шкідливим звичкам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746786" y="1366843"/>
            <a:ext cx="2986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Спортивні змагання, 7-а,б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78542" y="4076084"/>
            <a:ext cx="2961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Правила дорожнього руху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5255476" y="4074996"/>
            <a:ext cx="5891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/>
              <a:t>Відеолекторій</a:t>
            </a:r>
            <a:r>
              <a:rPr lang="uk-UA" dirty="0" smtClean="0"/>
              <a:t> «Гепатит А»  та « </a:t>
            </a:r>
            <a:r>
              <a:rPr lang="uk-UA" dirty="0"/>
              <a:t>Е</a:t>
            </a:r>
            <a:r>
              <a:rPr lang="uk-UA" dirty="0" smtClean="0"/>
              <a:t>лектронні цигарки»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028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4320" y="297180"/>
            <a:ext cx="11109960" cy="6195059"/>
          </a:xfrm>
        </p:spPr>
        <p:txBody>
          <a:bodyPr/>
          <a:lstStyle/>
          <a:p>
            <a:r>
              <a:rPr lang="ru-RU" dirty="0" err="1" smtClean="0"/>
              <a:t>сприяння</a:t>
            </a:r>
            <a:r>
              <a:rPr lang="ru-RU" dirty="0" smtClean="0"/>
              <a:t> </a:t>
            </a:r>
            <a:r>
              <a:rPr lang="ru-RU" dirty="0" err="1"/>
              <a:t>встановленню</a:t>
            </a:r>
            <a:r>
              <a:rPr lang="ru-RU" dirty="0"/>
              <a:t> </a:t>
            </a:r>
            <a:r>
              <a:rPr lang="ru-RU" dirty="0" err="1"/>
              <a:t>соціальних</a:t>
            </a:r>
            <a:r>
              <a:rPr lang="ru-RU" dirty="0"/>
              <a:t> </a:t>
            </a:r>
            <a:r>
              <a:rPr lang="ru-RU" dirty="0" err="1"/>
              <a:t>зв’язків</a:t>
            </a:r>
            <a:r>
              <a:rPr lang="ru-RU" dirty="0"/>
              <a:t>, </a:t>
            </a:r>
            <a:r>
              <a:rPr lang="ru-RU" dirty="0" err="1"/>
              <a:t>опануванню</a:t>
            </a:r>
            <a:r>
              <a:rPr lang="ru-RU" dirty="0"/>
              <a:t> </a:t>
            </a:r>
            <a:r>
              <a:rPr lang="ru-RU" dirty="0" err="1"/>
              <a:t>дітьми</a:t>
            </a:r>
            <a:r>
              <a:rPr lang="ru-RU" dirty="0"/>
              <a:t> </a:t>
            </a:r>
            <a:r>
              <a:rPr lang="ru-RU" dirty="0" err="1"/>
              <a:t>новими</a:t>
            </a:r>
            <a:r>
              <a:rPr lang="ru-RU" dirty="0"/>
              <a:t> </a:t>
            </a:r>
            <a:r>
              <a:rPr lang="ru-RU" dirty="0" err="1"/>
              <a:t>вміннями</a:t>
            </a:r>
            <a:r>
              <a:rPr lang="ru-RU" dirty="0"/>
              <a:t> </a:t>
            </a:r>
            <a:r>
              <a:rPr lang="ru-RU" dirty="0" err="1"/>
              <a:t>шанобливого</a:t>
            </a:r>
            <a:r>
              <a:rPr lang="ru-RU" dirty="0"/>
              <a:t> й </a:t>
            </a:r>
            <a:r>
              <a:rPr lang="ru-RU" dirty="0" err="1"/>
              <a:t>відповідального</a:t>
            </a:r>
            <a:r>
              <a:rPr lang="ru-RU" dirty="0"/>
              <a:t> </a:t>
            </a:r>
            <a:r>
              <a:rPr lang="ru-RU" dirty="0" err="1"/>
              <a:t>ставлення</a:t>
            </a:r>
            <a:r>
              <a:rPr lang="ru-RU" dirty="0"/>
              <a:t>, </a:t>
            </a:r>
            <a:r>
              <a:rPr lang="ru-RU" dirty="0" err="1"/>
              <a:t>формуванню</a:t>
            </a:r>
            <a:r>
              <a:rPr lang="ru-RU" dirty="0"/>
              <a:t> у них </a:t>
            </a:r>
            <a:r>
              <a:rPr lang="ru-RU" dirty="0" err="1"/>
              <a:t>соціально</a:t>
            </a:r>
            <a:r>
              <a:rPr lang="ru-RU" dirty="0"/>
              <a:t> </a:t>
            </a:r>
            <a:r>
              <a:rPr lang="ru-RU" dirty="0" err="1"/>
              <a:t>значущої</a:t>
            </a:r>
            <a:r>
              <a:rPr lang="ru-RU" dirty="0"/>
              <a:t> </a:t>
            </a:r>
            <a:r>
              <a:rPr lang="ru-RU" dirty="0" err="1"/>
              <a:t>ініціативності</a:t>
            </a:r>
            <a:r>
              <a:rPr lang="ru-RU" dirty="0"/>
              <a:t>, </a:t>
            </a:r>
            <a:r>
              <a:rPr lang="ru-RU" dirty="0" err="1"/>
              <a:t>прагнення</a:t>
            </a:r>
            <a:r>
              <a:rPr lang="ru-RU" dirty="0"/>
              <a:t> </a:t>
            </a:r>
            <a:r>
              <a:rPr lang="ru-RU" dirty="0" err="1"/>
              <a:t>пожертвувати</a:t>
            </a:r>
            <a:r>
              <a:rPr lang="ru-RU" dirty="0"/>
              <a:t> в </a:t>
            </a:r>
            <a:r>
              <a:rPr lang="ru-RU" dirty="0" err="1"/>
              <a:t>ім’я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</a:t>
            </a:r>
            <a:r>
              <a:rPr lang="ru-RU" dirty="0" err="1"/>
              <a:t>вільним</a:t>
            </a:r>
            <a:r>
              <a:rPr lang="ru-RU" dirty="0"/>
              <a:t> часом, </a:t>
            </a:r>
            <a:r>
              <a:rPr lang="ru-RU" dirty="0" err="1"/>
              <a:t>здійснити</a:t>
            </a:r>
            <a:r>
              <a:rPr lang="ru-RU" dirty="0"/>
              <a:t> </a:t>
            </a:r>
            <a:r>
              <a:rPr lang="ru-RU" dirty="0" err="1"/>
              <a:t>альтруїстичний</a:t>
            </a:r>
            <a:r>
              <a:rPr lang="ru-RU" dirty="0"/>
              <a:t> </a:t>
            </a:r>
            <a:r>
              <a:rPr lang="ru-RU" dirty="0" err="1" smtClean="0"/>
              <a:t>вчинок</a:t>
            </a:r>
            <a:endParaRPr lang="ru-RU" dirty="0" smtClean="0"/>
          </a:p>
          <a:p>
            <a:pPr marL="0" indent="0">
              <a:buNone/>
            </a:pPr>
            <a:r>
              <a:rPr lang="uk-UA" dirty="0" smtClean="0"/>
              <a:t>«Малюнки підтримки бійцям в зону АТО»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490" y="1823720"/>
            <a:ext cx="3173729" cy="42316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59" y="1856740"/>
            <a:ext cx="3133725" cy="41783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841499"/>
            <a:ext cx="3160394" cy="421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59" y="3335730"/>
            <a:ext cx="2593543" cy="345805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" y="3533139"/>
            <a:ext cx="4084320" cy="30632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13160"/>
            <a:ext cx="3314700" cy="2486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98" y="319873"/>
            <a:ext cx="3417611" cy="25632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" y="319873"/>
            <a:ext cx="3305749" cy="24793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406775"/>
            <a:ext cx="4053839" cy="3040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63754" y="2869758"/>
            <a:ext cx="7948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Благодійна </a:t>
            </a:r>
            <a:r>
              <a:rPr lang="uk-UA" dirty="0" err="1" smtClean="0"/>
              <a:t>ярмарка</a:t>
            </a:r>
            <a:r>
              <a:rPr lang="uk-UA" dirty="0" smtClean="0"/>
              <a:t> домашньої випічки для допомоги </a:t>
            </a:r>
            <a:r>
              <a:rPr lang="uk-UA" dirty="0" err="1" smtClean="0"/>
              <a:t>онкохворим</a:t>
            </a:r>
            <a:r>
              <a:rPr lang="uk-UA" dirty="0" smtClean="0"/>
              <a:t> дітям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506551" y="-49626"/>
            <a:ext cx="3153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Було перераховано 1272грн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563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05740"/>
            <a:ext cx="11049846" cy="6446519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Збір кришечок на протези бійцям АТО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183380" y="750806"/>
            <a:ext cx="5351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Зібрали і передали волонтерам 26558 кришечок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77334" y="205740"/>
            <a:ext cx="3186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 </a:t>
            </a:r>
            <a:endParaRPr lang="ru-RU" sz="3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280" y="1120138"/>
            <a:ext cx="7444740" cy="558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3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3034" y="205740"/>
            <a:ext cx="10752666" cy="6400799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Привітання бійців АТО з Новим Роком 2017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20" y="748664"/>
            <a:ext cx="7810500" cy="58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4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460" y="0"/>
            <a:ext cx="10904220" cy="6606539"/>
          </a:xfrm>
        </p:spPr>
        <p:txBody>
          <a:bodyPr/>
          <a:lstStyle/>
          <a:p>
            <a:r>
              <a:rPr lang="ru-RU" sz="3200" dirty="0" err="1"/>
              <a:t>Важливо</a:t>
            </a:r>
            <a:r>
              <a:rPr lang="ru-RU" sz="3200" dirty="0"/>
              <a:t>, </a:t>
            </a:r>
            <a:r>
              <a:rPr lang="ru-RU" sz="3200" dirty="0" err="1"/>
              <a:t>щоб</a:t>
            </a:r>
            <a:r>
              <a:rPr lang="ru-RU" sz="3200" dirty="0"/>
              <a:t> </a:t>
            </a:r>
            <a:r>
              <a:rPr lang="ru-RU" sz="3200" dirty="0" err="1"/>
              <a:t>кожен</a:t>
            </a:r>
            <a:r>
              <a:rPr lang="ru-RU" sz="3200" dirty="0"/>
              <a:t> </a:t>
            </a:r>
            <a:r>
              <a:rPr lang="ru-RU" sz="3200" dirty="0" err="1"/>
              <a:t>навчальний</a:t>
            </a:r>
            <a:r>
              <a:rPr lang="ru-RU" sz="3200" dirty="0"/>
              <a:t> заклад став для </a:t>
            </a:r>
            <a:r>
              <a:rPr lang="ru-RU" sz="3200" dirty="0" err="1"/>
              <a:t>дитини</a:t>
            </a:r>
            <a:r>
              <a:rPr lang="ru-RU" sz="3200" dirty="0"/>
              <a:t> </a:t>
            </a:r>
            <a:r>
              <a:rPr lang="ru-RU" sz="3200" dirty="0" err="1"/>
              <a:t>осередком</a:t>
            </a:r>
            <a:r>
              <a:rPr lang="ru-RU" sz="3200" dirty="0"/>
              <a:t> </a:t>
            </a:r>
            <a:r>
              <a:rPr lang="ru-RU" sz="3200" dirty="0" err="1"/>
              <a:t>становлення</a:t>
            </a:r>
            <a:r>
              <a:rPr lang="ru-RU" sz="3200" dirty="0"/>
              <a:t> </a:t>
            </a:r>
            <a:r>
              <a:rPr lang="ru-RU" sz="3200" dirty="0" err="1"/>
              <a:t>громадянина-патріота</a:t>
            </a:r>
            <a:r>
              <a:rPr lang="ru-RU" sz="3200" dirty="0"/>
              <a:t> </a:t>
            </a:r>
            <a:r>
              <a:rPr lang="ru-RU" sz="3200" dirty="0" err="1"/>
              <a:t>України</a:t>
            </a:r>
            <a:r>
              <a:rPr lang="ru-RU" sz="3200" dirty="0"/>
              <a:t>, готового </a:t>
            </a:r>
            <a:r>
              <a:rPr lang="ru-RU" sz="3200" dirty="0" err="1"/>
              <a:t>брати</a:t>
            </a:r>
            <a:r>
              <a:rPr lang="ru-RU" sz="3200" dirty="0"/>
              <a:t> на себе </a:t>
            </a:r>
            <a:r>
              <a:rPr lang="ru-RU" sz="3200" dirty="0" err="1"/>
              <a:t>відповідальність</a:t>
            </a:r>
            <a:r>
              <a:rPr lang="ru-RU" sz="3200" dirty="0"/>
              <a:t>, </a:t>
            </a:r>
            <a:r>
              <a:rPr lang="ru-RU" sz="3200" dirty="0" err="1"/>
              <a:t>самовіддано</a:t>
            </a:r>
            <a:r>
              <a:rPr lang="ru-RU" sz="3200" dirty="0"/>
              <a:t> </a:t>
            </a:r>
            <a:r>
              <a:rPr lang="ru-RU" sz="3200" dirty="0" err="1"/>
              <a:t>розбудовувати</a:t>
            </a:r>
            <a:r>
              <a:rPr lang="ru-RU" sz="3200" dirty="0"/>
              <a:t> </a:t>
            </a:r>
            <a:r>
              <a:rPr lang="ru-RU" sz="3200" dirty="0" err="1"/>
              <a:t>країну</a:t>
            </a:r>
            <a:r>
              <a:rPr lang="ru-RU" sz="3200" dirty="0"/>
              <a:t> як </a:t>
            </a:r>
            <a:r>
              <a:rPr lang="ru-RU" sz="3200" dirty="0" err="1"/>
              <a:t>суверенну</a:t>
            </a:r>
            <a:r>
              <a:rPr lang="ru-RU" sz="3200" dirty="0"/>
              <a:t>, </a:t>
            </a:r>
            <a:r>
              <a:rPr lang="ru-RU" sz="3200" dirty="0" err="1"/>
              <a:t>незалежну</a:t>
            </a:r>
            <a:r>
              <a:rPr lang="ru-RU" sz="3200" dirty="0"/>
              <a:t>, </a:t>
            </a:r>
            <a:r>
              <a:rPr lang="ru-RU" sz="3200" dirty="0" err="1"/>
              <a:t>демократичну</a:t>
            </a:r>
            <a:r>
              <a:rPr lang="ru-RU" sz="3200" dirty="0"/>
              <a:t>, </a:t>
            </a:r>
            <a:r>
              <a:rPr lang="ru-RU" sz="3200" dirty="0" err="1"/>
              <a:t>правову</a:t>
            </a:r>
            <a:r>
              <a:rPr lang="ru-RU" sz="3200" dirty="0"/>
              <a:t>, </a:t>
            </a:r>
            <a:r>
              <a:rPr lang="ru-RU" sz="3200" dirty="0" err="1"/>
              <a:t>соціальну</a:t>
            </a:r>
            <a:r>
              <a:rPr lang="ru-RU" sz="3200" dirty="0"/>
              <a:t> державу, </a:t>
            </a:r>
            <a:r>
              <a:rPr lang="ru-RU" sz="3200" dirty="0" err="1"/>
              <a:t>забезпечувати</a:t>
            </a:r>
            <a:r>
              <a:rPr lang="ru-RU" sz="3200" dirty="0"/>
              <a:t> </a:t>
            </a:r>
            <a:r>
              <a:rPr lang="ru-RU" sz="3200" dirty="0" err="1"/>
              <a:t>її</a:t>
            </a:r>
            <a:r>
              <a:rPr lang="ru-RU" sz="3200" dirty="0"/>
              <a:t> </a:t>
            </a:r>
            <a:r>
              <a:rPr lang="ru-RU" sz="3200" dirty="0" err="1"/>
              <a:t>національну</a:t>
            </a:r>
            <a:r>
              <a:rPr lang="ru-RU" sz="3200" dirty="0"/>
              <a:t> </a:t>
            </a:r>
            <a:r>
              <a:rPr lang="ru-RU" sz="3200" dirty="0" err="1"/>
              <a:t>безпеку</a:t>
            </a:r>
            <a:r>
              <a:rPr lang="ru-RU" sz="3200" dirty="0"/>
              <a:t>, </a:t>
            </a:r>
            <a:r>
              <a:rPr lang="ru-RU" sz="3200" dirty="0" err="1"/>
              <a:t>сприяти</a:t>
            </a:r>
            <a:r>
              <a:rPr lang="ru-RU" sz="3200" dirty="0"/>
              <a:t> </a:t>
            </a:r>
            <a:r>
              <a:rPr lang="ru-RU" sz="3200" dirty="0" err="1"/>
              <a:t>єдності</a:t>
            </a:r>
            <a:r>
              <a:rPr lang="ru-RU" sz="3200" dirty="0"/>
              <a:t> </a:t>
            </a:r>
            <a:r>
              <a:rPr lang="ru-RU" sz="3200" dirty="0" err="1"/>
              <a:t>української</a:t>
            </a:r>
            <a:r>
              <a:rPr lang="ru-RU" sz="3200" dirty="0"/>
              <a:t> </a:t>
            </a:r>
            <a:r>
              <a:rPr lang="ru-RU" sz="3200" dirty="0" err="1"/>
              <a:t>політичної</a:t>
            </a:r>
            <a:r>
              <a:rPr lang="ru-RU" sz="3200" dirty="0"/>
              <a:t> </a:t>
            </a:r>
            <a:r>
              <a:rPr lang="ru-RU" sz="3200" dirty="0" err="1"/>
              <a:t>нації</a:t>
            </a:r>
            <a:r>
              <a:rPr lang="ru-RU" sz="3200" dirty="0"/>
              <a:t> та </a:t>
            </a:r>
            <a:r>
              <a:rPr lang="ru-RU" sz="3200" dirty="0" err="1"/>
              <a:t>встановленню</a:t>
            </a:r>
            <a:r>
              <a:rPr lang="ru-RU" sz="3200" dirty="0"/>
              <a:t> </a:t>
            </a:r>
            <a:r>
              <a:rPr lang="ru-RU" sz="3200" dirty="0" err="1"/>
              <a:t>громадянського</a:t>
            </a:r>
            <a:r>
              <a:rPr lang="ru-RU" sz="3200" dirty="0"/>
              <a:t> миру й </a:t>
            </a:r>
            <a:r>
              <a:rPr lang="ru-RU" sz="3200" dirty="0" err="1"/>
              <a:t>злагоди</a:t>
            </a:r>
            <a:r>
              <a:rPr lang="ru-RU" sz="3200" dirty="0"/>
              <a:t> в </a:t>
            </a:r>
            <a:r>
              <a:rPr lang="ru-RU" sz="3200" dirty="0" err="1"/>
              <a:t>суспільстві</a:t>
            </a:r>
            <a:r>
              <a:rPr lang="ru-RU" sz="3200" dirty="0"/>
              <a:t>. </a:t>
            </a:r>
            <a:endParaRPr lang="ru-RU" sz="3200" dirty="0" smtClean="0"/>
          </a:p>
          <a:p>
            <a:r>
              <a:rPr lang="ru-RU" sz="3200" dirty="0" smtClean="0"/>
              <a:t> </a:t>
            </a:r>
            <a:endParaRPr lang="ru-RU" sz="3200" dirty="0"/>
          </a:p>
          <a:p>
            <a:r>
              <a:rPr lang="uk-UA" sz="3200" dirty="0"/>
              <a:t> </a:t>
            </a:r>
            <a:r>
              <a:rPr lang="uk-UA" sz="3200" dirty="0" smtClean="0"/>
              <a:t>                   Стратегія національно-патріотичного </a:t>
            </a:r>
          </a:p>
          <a:p>
            <a:r>
              <a:rPr lang="uk-UA" sz="3200" dirty="0" smtClean="0"/>
              <a:t>                           виховання</a:t>
            </a:r>
            <a:endParaRPr lang="ru-RU" sz="3200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6598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50126"/>
            <a:ext cx="8596668" cy="1514902"/>
          </a:xfrm>
        </p:spPr>
        <p:txBody>
          <a:bodyPr>
            <a:normAutofit fontScale="90000"/>
          </a:bodyPr>
          <a:lstStyle/>
          <a:p>
            <a:pPr lvl="0"/>
            <a:r>
              <a:rPr lang="uk-UA" b="1" dirty="0"/>
              <a:t>Завдання районної програми національно-патріотичного</a:t>
            </a:r>
            <a:r>
              <a:rPr lang="uk-UA" dirty="0"/>
              <a:t> </a:t>
            </a:r>
            <a:r>
              <a:rPr lang="uk-UA" b="1" dirty="0"/>
              <a:t>виховання учнів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665028"/>
            <a:ext cx="10322762" cy="4981431"/>
          </a:xfrm>
        </p:spPr>
        <p:txBody>
          <a:bodyPr>
            <a:normAutofit fontScale="85000" lnSpcReduction="20000"/>
          </a:bodyPr>
          <a:lstStyle/>
          <a:p>
            <a:pPr lvl="0" fontAlgn="base"/>
            <a:r>
              <a:rPr lang="uk-UA" dirty="0"/>
              <a:t>забезпечення сприятливих умов для самореалізації особистості в Україні відповідно до її інтересів та можливостей;</a:t>
            </a:r>
            <a:endParaRPr lang="ru-RU" dirty="0"/>
          </a:p>
          <a:p>
            <a:pPr lvl="0" fontAlgn="base"/>
            <a:r>
              <a:rPr lang="uk-UA" dirty="0"/>
              <a:t>виховання правової культури, поваги до Конституції України, Законів України, державної символіки — Герба, Прапора, Гімну України та історичних святинь;</a:t>
            </a:r>
            <a:endParaRPr lang="ru-RU" dirty="0"/>
          </a:p>
          <a:p>
            <a:pPr lvl="0" fontAlgn="base"/>
            <a:r>
              <a:rPr lang="uk-UA" dirty="0"/>
              <a:t>сприяння набуттю молоддю соціального досвіду, успадкування </a:t>
            </a:r>
            <a:br>
              <a:rPr lang="uk-UA" dirty="0"/>
            </a:br>
            <a:r>
              <a:rPr lang="uk-UA" dirty="0"/>
              <a:t>духовних та культурних надбань українського народу; </a:t>
            </a:r>
            <a:endParaRPr lang="ru-RU" dirty="0"/>
          </a:p>
          <a:p>
            <a:pPr lvl="0" fontAlgn="base"/>
            <a:r>
              <a:rPr lang="uk-UA" dirty="0"/>
              <a:t>формування </a:t>
            </a:r>
            <a:r>
              <a:rPr lang="uk-UA" dirty="0" err="1"/>
              <a:t>мовної</a:t>
            </a:r>
            <a:r>
              <a:rPr lang="uk-UA" dirty="0"/>
              <a:t> культури, оволодіння та вживання української мови як духовного коду нації;</a:t>
            </a:r>
            <a:endParaRPr lang="ru-RU" dirty="0"/>
          </a:p>
          <a:p>
            <a:pPr lvl="0" fontAlgn="base"/>
            <a:r>
              <a:rPr lang="uk-UA" dirty="0"/>
              <a:t>формування духовних цінностей українського патріота: почуття патріотизму, національної свідомості, любові до українського народу, його історії, Української Держави, рідної землі, родини, гордості за минуле і сучасне на прикладах героїчної історії українського народу та кращих зразків культурної спадщини;</a:t>
            </a:r>
            <a:endParaRPr lang="ru-RU" dirty="0"/>
          </a:p>
          <a:p>
            <a:pPr lvl="0" fontAlgn="base"/>
            <a:r>
              <a:rPr lang="uk-UA" dirty="0"/>
              <a:t>відновлення і вшанування національної пам’яті;</a:t>
            </a:r>
            <a:endParaRPr lang="ru-RU" dirty="0"/>
          </a:p>
          <a:p>
            <a:pPr lvl="0" fontAlgn="base"/>
            <a:r>
              <a:rPr lang="uk-UA" dirty="0"/>
              <a:t>утвердження в свідомості громадян об'єктивної оцінки ролі українського війська в українській історій, спадкоємності розвитку Збройних Сил у відстоюванні ідеалів свободи та державності України і її громадян від княжої доби, Гетьманського козацького війська, військ Української народної республіки, Української повстанської армії до часів незалежності; </a:t>
            </a:r>
            <a:endParaRPr lang="ru-RU" dirty="0"/>
          </a:p>
          <a:p>
            <a:pPr lvl="0" fontAlgn="base"/>
            <a:r>
              <a:rPr lang="uk-UA" dirty="0"/>
              <a:t>формування психологічної та фізичної готовності молоді до виконання громадянського та конституційного обов'язку щодо відстоювання національних інтересів та незалежності держави, підвищення престижу і розвиток мотивації молоді до державної та військової служби;</a:t>
            </a:r>
            <a:endParaRPr lang="ru-RU" dirty="0"/>
          </a:p>
          <a:p>
            <a:pPr marL="0" indent="0" fontAlgn="base">
              <a:buNone/>
            </a:pPr>
            <a:r>
              <a:rPr lang="uk-UA" dirty="0"/>
              <a:t> 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800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3812" y="307074"/>
            <a:ext cx="10391000" cy="6523630"/>
          </a:xfrm>
        </p:spPr>
        <p:txBody>
          <a:bodyPr>
            <a:normAutofit fontScale="92500" lnSpcReduction="10000"/>
          </a:bodyPr>
          <a:lstStyle/>
          <a:p>
            <a:pPr lvl="0" fontAlgn="base"/>
            <a:r>
              <a:rPr lang="uk-UA" dirty="0" smtClean="0"/>
              <a:t>відродження </a:t>
            </a:r>
            <a:r>
              <a:rPr lang="uk-UA" dirty="0"/>
              <a:t>та розвиток українського козацтва як важливої громадської сили військово-патріотичного виховання молоді;</a:t>
            </a:r>
            <a:endParaRPr lang="ru-RU" dirty="0"/>
          </a:p>
          <a:p>
            <a:pPr lvl="0" fontAlgn="base"/>
            <a:r>
              <a:rPr lang="uk-UA" dirty="0"/>
              <a:t>забезпечення духовної єдності поколінь, виховання поваги до батьків, людей похилого віку, турбота про молодших та людей з особливими потребами; </a:t>
            </a:r>
            <a:endParaRPr lang="ru-RU" dirty="0"/>
          </a:p>
          <a:p>
            <a:pPr lvl="0" fontAlgn="base"/>
            <a:r>
              <a:rPr lang="uk-UA" dirty="0"/>
              <a:t>консолідація діяльності органів державного управління та місцевого самоврядування, навчальних закладів, громадських організацій щодо національно-патріотичного виховання;</a:t>
            </a:r>
            <a:endParaRPr lang="ru-RU" dirty="0"/>
          </a:p>
          <a:p>
            <a:pPr lvl="0" fontAlgn="base"/>
            <a:r>
              <a:rPr lang="uk-UA" dirty="0"/>
              <a:t>сприяння діяльності установ, навчальних закладів, організацій, клубів та осередків громадської активності, спрямованих на  патріотичне виховання молоді;</a:t>
            </a:r>
            <a:endParaRPr lang="ru-RU" dirty="0"/>
          </a:p>
          <a:p>
            <a:pPr lvl="0" fontAlgn="base"/>
            <a:r>
              <a:rPr lang="uk-UA" dirty="0"/>
              <a:t>підтримання кращих рис української нації — працелюбності, прагнення до свободи, любові до природи та мистецтва, поваги до батьків та родини;</a:t>
            </a:r>
            <a:endParaRPr lang="ru-RU" dirty="0"/>
          </a:p>
          <a:p>
            <a:pPr lvl="0" fontAlgn="base"/>
            <a:r>
              <a:rPr lang="uk-UA" dirty="0"/>
              <a:t>створення умов для розвитку громадянської активності, професіоналізму, високої мотивації до праці як основи конкурентоспроможності громадянина, а відтак, держави,   </a:t>
            </a:r>
            <a:endParaRPr lang="ru-RU" dirty="0"/>
          </a:p>
          <a:p>
            <a:pPr lvl="0" fontAlgn="base"/>
            <a:r>
              <a:rPr lang="uk-UA" dirty="0"/>
              <a:t>сприяння розвитку фізичного, психічного та духовного здоров'я; задоволення естетичних та культурних потреб особистості;</a:t>
            </a:r>
            <a:endParaRPr lang="ru-RU" dirty="0"/>
          </a:p>
          <a:p>
            <a:pPr lvl="0" fontAlgn="base"/>
            <a:r>
              <a:rPr lang="uk-UA" dirty="0"/>
              <a:t>виховання здатності протидіяти проявам аморальності, правопорушень, бездуховності, антигромадської діяльності;</a:t>
            </a:r>
            <a:endParaRPr lang="ru-RU" dirty="0"/>
          </a:p>
          <a:p>
            <a:pPr lvl="0" fontAlgn="base"/>
            <a:r>
              <a:rPr lang="uk-UA" dirty="0"/>
              <a:t>створення умов для посилення патріотичної спрямованості телерадіомовлення та інших засобів масової інформації при висвітленні подій та явищ суспільного життя;</a:t>
            </a:r>
            <a:endParaRPr lang="ru-RU" dirty="0"/>
          </a:p>
          <a:p>
            <a:pPr lvl="0" fontAlgn="base"/>
            <a:r>
              <a:rPr lang="uk-UA" dirty="0"/>
              <a:t>реалізація індивідуального підходу до особистості та виховання.</a:t>
            </a:r>
            <a:endParaRPr lang="ru-RU" dirty="0"/>
          </a:p>
          <a:p>
            <a:pPr marL="0" indent="0" fontAlgn="base">
              <a:buNone/>
            </a:pPr>
            <a:r>
              <a:rPr lang="uk-UA" dirty="0"/>
              <a:t> 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638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3290"/>
          </a:xfrm>
        </p:spPr>
        <p:txBody>
          <a:bodyPr>
            <a:normAutofit fontScale="90000"/>
          </a:bodyPr>
          <a:lstStyle/>
          <a:p>
            <a:pPr lvl="0"/>
            <a:r>
              <a:rPr lang="uk-UA" b="1" dirty="0"/>
              <a:t>Нормативно-правова база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282891"/>
            <a:ext cx="10077102" cy="5172500"/>
          </a:xfrm>
        </p:spPr>
        <p:txBody>
          <a:bodyPr>
            <a:normAutofit fontScale="77500" lnSpcReduction="20000"/>
          </a:bodyPr>
          <a:lstStyle/>
          <a:p>
            <a:r>
              <a:rPr lang="uk-UA" dirty="0"/>
              <a:t>Закони України: «Про освіту», «Про загальну середню освіту», «Про дошкільну освіту», «Про позашкільну освіту», «Про молодіжні та дитячі громадські організації», «Про захист суспільної моралі»;</a:t>
            </a:r>
            <a:endParaRPr lang="ru-RU" dirty="0"/>
          </a:p>
          <a:p>
            <a:r>
              <a:rPr lang="uk-UA" dirty="0"/>
              <a:t>Розпорядження «Про затвердження плану заходів щодо підвищення рівня патріотичного виховання учнівської та студентської молоді шляхом проведення на постійній основі тематичних екскурсій з відвідуванням об’єктів культурної спадщини» від 08.12.2009 №1494-р; </a:t>
            </a:r>
            <a:endParaRPr lang="ru-RU" dirty="0"/>
          </a:p>
          <a:p>
            <a:r>
              <a:rPr lang="uk-UA" dirty="0"/>
              <a:t>Розпорядження «Деякі питання військово-патріотичного виховання учнів загальноосвітніх навчальних закладів» від 27.08.2010 року №1718-р;</a:t>
            </a:r>
            <a:endParaRPr lang="ru-RU" dirty="0"/>
          </a:p>
          <a:p>
            <a:r>
              <a:rPr lang="uk-UA" dirty="0"/>
              <a:t>Розпорядження Кабінету Міністрів України від 17.03.2011 N 199-р "Про заходи з увічнення пам'яті про події Великої Вітчизняної війни 1941-1945 років та її учасників на 2011-2015 роки";</a:t>
            </a:r>
            <a:endParaRPr lang="ru-RU" dirty="0"/>
          </a:p>
          <a:p>
            <a:r>
              <a:rPr lang="uk-UA" dirty="0"/>
              <a:t>Концепція національно-патріотичного виховання молоді, затверджена наказом Міністерства України у справах сім’ї, молоді та спорту, Міністерства освіти і науки України, Міністерства оборони України, Міністерства культури і туризму України від 27 жовтня 2009 року № 3754/981/538/49 (зі змінами);</a:t>
            </a:r>
            <a:endParaRPr lang="ru-RU" dirty="0"/>
          </a:p>
          <a:p>
            <a:r>
              <a:rPr lang="uk-UA" dirty="0"/>
              <a:t>Указ Президента України від 19 жовтня 2012 № 604 «Про заходи у зв’язку з відзначенням 70-ї річниці визволення України від фашистських загарбників та 70-ї річниці Перемоги у Великій Вітчизняній війні 1941-1945 років»;</a:t>
            </a:r>
            <a:endParaRPr lang="ru-RU" dirty="0"/>
          </a:p>
          <a:p>
            <a:r>
              <a:rPr lang="uk-UA" dirty="0"/>
              <a:t>Розпорядження Кабінету Міністрів України від 22 травня 2013 року № 360 «Про затвердження плану заходів на 2013-2015 роки з підготовки і відзначення 70-ї річниці визволення України від фашистських загарбників та 70-ї річниці Перемоги у Великій Вітчизняній війні 1941-1945 років»;</a:t>
            </a:r>
            <a:endParaRPr lang="ru-RU" dirty="0"/>
          </a:p>
          <a:p>
            <a:r>
              <a:rPr lang="uk-UA" dirty="0"/>
              <a:t>Наказ Міністерства освіти і науки України, Міністерства оборони України, Міністерства внутрішніх справ України від 21 жовтня 2013 року №1453/716/997 «Про Програму патріотичного виховання учнівської та студентської молоді в навчальних закладах України та План заходів Естафети Програми на 2013-2015 роки»;</a:t>
            </a:r>
            <a:endParaRPr lang="ru-RU" dirty="0"/>
          </a:p>
          <a:p>
            <a:r>
              <a:rPr lang="uk-UA" dirty="0"/>
              <a:t>Наказ Міністерства освіти і науки, молоді та спорту України від 31.10.2011 № 1243 «Про Основні орієнтири виховання учнів 1-11 класів загальноосвітніх навчальних закладів України»;</a:t>
            </a:r>
            <a:endParaRPr lang="ru-RU" dirty="0"/>
          </a:p>
          <a:p>
            <a:pPr marL="0" indent="0">
              <a:buNone/>
            </a:pPr>
            <a:r>
              <a:rPr lang="uk-UA" dirty="0"/>
              <a:t> 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389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68405"/>
            <a:ext cx="8596668" cy="2015013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   </a:t>
            </a:r>
            <a:r>
              <a:rPr lang="ru-RU" dirty="0"/>
              <a:t/>
            </a:r>
            <a:br>
              <a:rPr lang="ru-RU" dirty="0"/>
            </a:br>
            <a:r>
              <a:rPr lang="uk-UA" sz="2200" b="1" dirty="0"/>
              <a:t>План 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uk-UA" sz="2200" b="1" dirty="0"/>
              <a:t>заходів національно - патріотичного виховання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uk-UA" sz="2200" b="1" dirty="0"/>
              <a:t>відділу освіти Радомишльської  районної державної адміністрації 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uk-UA" sz="2200" b="1" dirty="0"/>
              <a:t> (на основі Концепції національно-патріотичного виховання молоді)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/>
            </a:r>
            <a:br>
              <a:rPr lang="ru-RU" sz="2200" dirty="0"/>
            </a:br>
            <a:endParaRPr lang="ru-RU" sz="2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429301"/>
            <a:ext cx="8596668" cy="3862317"/>
          </a:xfrm>
        </p:spPr>
        <p:txBody>
          <a:bodyPr/>
          <a:lstStyle/>
          <a:p>
            <a:r>
              <a:rPr lang="uk-UA" dirty="0"/>
              <a:t>Заходи інформаційно-методичного </a:t>
            </a:r>
            <a:r>
              <a:rPr lang="uk-UA" dirty="0" smtClean="0"/>
              <a:t>забезпечення</a:t>
            </a:r>
            <a:endParaRPr lang="en-US" dirty="0" smtClean="0"/>
          </a:p>
          <a:p>
            <a:r>
              <a:rPr lang="uk-UA" dirty="0"/>
              <a:t>Заходи  з дітьми та учнівською молоддю, виховні справи, акції, конкурси патріотичного </a:t>
            </a:r>
            <a:r>
              <a:rPr lang="uk-UA" dirty="0" smtClean="0"/>
              <a:t>спрямування</a:t>
            </a:r>
            <a:endParaRPr lang="en-US" dirty="0" smtClean="0"/>
          </a:p>
          <a:p>
            <a:r>
              <a:rPr lang="uk-UA" dirty="0"/>
              <a:t>Заходи спрямовані на вивчення </a:t>
            </a:r>
            <a:r>
              <a:rPr lang="uk-UA" dirty="0" smtClean="0"/>
              <a:t>подій</a:t>
            </a:r>
            <a:r>
              <a:rPr lang="en-US" dirty="0" smtClean="0"/>
              <a:t> </a:t>
            </a:r>
            <a:r>
              <a:rPr lang="uk-UA" dirty="0" smtClean="0"/>
              <a:t>Великої  </a:t>
            </a:r>
            <a:r>
              <a:rPr lang="uk-UA" dirty="0"/>
              <a:t>Вітчизняної війни 1941-1945 </a:t>
            </a:r>
            <a:r>
              <a:rPr lang="uk-UA" dirty="0" smtClean="0"/>
              <a:t>років</a:t>
            </a:r>
            <a:endParaRPr lang="en-US" dirty="0" smtClean="0"/>
          </a:p>
          <a:p>
            <a:r>
              <a:rPr lang="uk-UA" dirty="0"/>
              <a:t>Заходи  </a:t>
            </a:r>
            <a:r>
              <a:rPr lang="uk-UA" dirty="0" err="1"/>
              <a:t>туристсько</a:t>
            </a:r>
            <a:r>
              <a:rPr lang="uk-UA" dirty="0"/>
              <a:t>-краєзнавчої та екскурсійної роботи з </a:t>
            </a:r>
            <a:r>
              <a:rPr lang="uk-UA" dirty="0" smtClean="0"/>
              <a:t>дітьми</a:t>
            </a:r>
            <a:r>
              <a:rPr lang="en-US" dirty="0" smtClean="0"/>
              <a:t> </a:t>
            </a:r>
            <a:r>
              <a:rPr lang="uk-UA" dirty="0" smtClean="0"/>
              <a:t>та </a:t>
            </a:r>
            <a:r>
              <a:rPr lang="uk-UA" dirty="0"/>
              <a:t>молоддю навчальних </a:t>
            </a:r>
            <a:r>
              <a:rPr lang="uk-UA" dirty="0" smtClean="0"/>
              <a:t>закладів</a:t>
            </a:r>
            <a:endParaRPr lang="en-US" dirty="0" smtClean="0"/>
          </a:p>
          <a:p>
            <a:r>
              <a:rPr lang="uk-UA" dirty="0"/>
              <a:t>Заходи спрямовані на зміцнення здоров’я дітей та молоді</a:t>
            </a:r>
            <a:r>
              <a:rPr lang="uk-UA" dirty="0" smtClean="0"/>
              <a:t>,</a:t>
            </a:r>
            <a:r>
              <a:rPr lang="en-US" dirty="0" smtClean="0"/>
              <a:t> </a:t>
            </a:r>
            <a:r>
              <a:rPr lang="uk-UA" dirty="0" smtClean="0"/>
              <a:t> </a:t>
            </a:r>
            <a:r>
              <a:rPr lang="uk-UA" dirty="0"/>
              <a:t>формування фізичної культури та культури </a:t>
            </a:r>
            <a:r>
              <a:rPr lang="uk-UA" dirty="0" smtClean="0"/>
              <a:t>здоров’я</a:t>
            </a:r>
            <a:endParaRPr lang="en-US" dirty="0" smtClean="0"/>
          </a:p>
          <a:p>
            <a:r>
              <a:rPr lang="uk-UA" dirty="0" smtClean="0"/>
              <a:t> </a:t>
            </a:r>
            <a:r>
              <a:rPr lang="uk-UA" dirty="0"/>
              <a:t>Заходи спрямовані на розвиток дитячого лідерського руху</a:t>
            </a:r>
            <a:endParaRPr lang="en-US" dirty="0" smtClean="0"/>
          </a:p>
          <a:p>
            <a:endParaRPr lang="en-US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369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18280"/>
            <a:ext cx="8596668" cy="1574041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Діяльність педколективу школи з </a:t>
            </a:r>
            <a:r>
              <a:rPr lang="uk-UA" dirty="0" err="1" smtClean="0"/>
              <a:t>реалізаціії</a:t>
            </a:r>
            <a:r>
              <a:rPr lang="uk-UA" dirty="0" smtClean="0"/>
              <a:t>  програми національно-патріотичного виховання через виконання ряду завдань.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692321"/>
            <a:ext cx="11032445" cy="5165679"/>
          </a:xfrm>
        </p:spPr>
        <p:txBody>
          <a:bodyPr/>
          <a:lstStyle/>
          <a:p>
            <a:r>
              <a:rPr lang="uk-UA" dirty="0"/>
              <a:t>виховання правової культури, поваги до Конституції України, Законів України, державної символіки — </a:t>
            </a:r>
            <a:r>
              <a:rPr lang="uk-UA" dirty="0" smtClean="0"/>
              <a:t>Герба</a:t>
            </a:r>
            <a:r>
              <a:rPr lang="uk-UA" dirty="0"/>
              <a:t>, Прапора, Гімну України та історичних </a:t>
            </a:r>
            <a:r>
              <a:rPr lang="uk-UA" dirty="0" smtClean="0"/>
              <a:t>святинь</a:t>
            </a:r>
          </a:p>
          <a:p>
            <a:pPr marL="0" indent="0">
              <a:buNone/>
            </a:pPr>
            <a:r>
              <a:rPr lang="uk-UA" dirty="0" smtClean="0"/>
              <a:t>Виховні години </a:t>
            </a:r>
            <a:r>
              <a:rPr lang="uk-UA" b="1" dirty="0" smtClean="0"/>
              <a:t>« Державні та народні символи України»</a:t>
            </a:r>
          </a:p>
          <a:p>
            <a:pPr marL="0" indent="0">
              <a:buNone/>
            </a:pPr>
            <a:r>
              <a:rPr lang="uk-UA" b="1" dirty="0" smtClean="0"/>
              <a:t> (6-А клас)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39" y="3599180"/>
            <a:ext cx="2181275" cy="28346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834" y="3045460"/>
            <a:ext cx="2190750" cy="2921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242" y="3395364"/>
            <a:ext cx="2278842" cy="30384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81404" y="2749033"/>
            <a:ext cx="4294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Інценізоване</a:t>
            </a:r>
            <a:r>
              <a:rPr lang="uk-UA" dirty="0" smtClean="0"/>
              <a:t> дійство</a:t>
            </a:r>
          </a:p>
          <a:p>
            <a:r>
              <a:rPr lang="uk-UA" dirty="0"/>
              <a:t>п</a:t>
            </a:r>
            <a:r>
              <a:rPr lang="uk-UA" dirty="0" smtClean="0"/>
              <a:t>ро походження державної символіки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73571" y="3266362"/>
            <a:ext cx="2462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Походження Прапора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939803" y="2726333"/>
            <a:ext cx="197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Виконання Гімну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253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0539" y="320041"/>
            <a:ext cx="10958406" cy="6537959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 ( 1-А клас)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15" y="1969528"/>
            <a:ext cx="2914650" cy="3886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212" y="2514600"/>
            <a:ext cx="2914650" cy="3886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209" y="1485898"/>
            <a:ext cx="2914650" cy="3886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27929" y="1485898"/>
            <a:ext cx="197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Виконання Гімну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486664" y="1116566"/>
            <a:ext cx="3182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/>
              <a:t>Артмоб</a:t>
            </a:r>
            <a:r>
              <a:rPr lang="uk-UA" dirty="0" smtClean="0"/>
              <a:t> «Символи України»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4699212" y="2057400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Декламування віршів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051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622</TotalTime>
  <Words>1500</Words>
  <Application>Microsoft Office PowerPoint</Application>
  <PresentationFormat>Широкоэкранный</PresentationFormat>
  <Paragraphs>193</Paragraphs>
  <Slides>36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2" baseType="lpstr">
      <vt:lpstr>Arial</vt:lpstr>
      <vt:lpstr>Calibri</vt:lpstr>
      <vt:lpstr>Times New Roman</vt:lpstr>
      <vt:lpstr>Trebuchet MS</vt:lpstr>
      <vt:lpstr>Wingdings 3</vt:lpstr>
      <vt:lpstr>Грань</vt:lpstr>
      <vt:lpstr>Діяльність педагогічного колективу школи з реалізації районної програми національно-патріотичного виховання дітей та молоді</vt:lpstr>
      <vt:lpstr>Районна програма  національно-патріотичного виховання дітей та молоді  на період 2016-2020 рр. </vt:lpstr>
      <vt:lpstr>Мета районної програми національно-патріотичного виховання</vt:lpstr>
      <vt:lpstr>Завдання районної програми національно-патріотичного виховання учнів </vt:lpstr>
      <vt:lpstr>Презентация PowerPoint</vt:lpstr>
      <vt:lpstr>Нормативно-правова база </vt:lpstr>
      <vt:lpstr>    План  заходів національно - патріотичного виховання відділу освіти Радомишльської  районної державної адміністрації   (на основі Концепції національно-патріотичного виховання молоді)  </vt:lpstr>
      <vt:lpstr>Діяльність педколективу школи з реалізаціії  програми національно-патріотичного виховання через виконання ряду завдань.</vt:lpstr>
      <vt:lpstr>Презентация PowerPoint</vt:lpstr>
      <vt:lpstr>Презентация PowerPoint</vt:lpstr>
      <vt:lpstr>Презентация PowerPoint</vt:lpstr>
      <vt:lpstr>Переможці радіодиктанту 2016 до Дня української писемності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Діяльність педагогічного колективу школи з реалізації програми національно-патріотичного виховання дітей та молоді</dc:title>
  <dc:creator>Лина Янович</dc:creator>
  <cp:lastModifiedBy>Лина Янович</cp:lastModifiedBy>
  <cp:revision>132</cp:revision>
  <dcterms:created xsi:type="dcterms:W3CDTF">2017-01-02T11:02:40Z</dcterms:created>
  <dcterms:modified xsi:type="dcterms:W3CDTF">2017-01-03T20:26:56Z</dcterms:modified>
</cp:coreProperties>
</file>