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5" r:id="rId3"/>
    <p:sldId id="257" r:id="rId4"/>
    <p:sldId id="270" r:id="rId5"/>
    <p:sldId id="260" r:id="rId6"/>
    <p:sldId id="261" r:id="rId7"/>
    <p:sldId id="262" r:id="rId8"/>
    <p:sldId id="271" r:id="rId9"/>
    <p:sldId id="266" r:id="rId10"/>
    <p:sldId id="264" r:id="rId11"/>
    <p:sldId id="272" r:id="rId12"/>
    <p:sldId id="273" r:id="rId13"/>
    <p:sldId id="274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A798E0-0753-4705-936A-53688C42A441}" type="datetimeFigureOut">
              <a:rPr lang="ru-RU"/>
              <a:pPr>
                <a:defRPr/>
              </a:pPr>
              <a:t>02.02.2016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5B057-7D80-4C45-8C7D-2A221C43BF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F19F7-D46E-452E-8EAD-880CB22A36A5}" type="datetimeFigureOut">
              <a:rPr lang="ru-RU"/>
              <a:pPr>
                <a:defRPr/>
              </a:pPr>
              <a:t>02.02.2016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9E547-A7FD-4572-B1BA-8068C6EF25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022BF-EBA8-4F83-A434-C086C9ECAD35}" type="datetimeFigureOut">
              <a:rPr lang="ru-RU"/>
              <a:pPr>
                <a:defRPr/>
              </a:pPr>
              <a:t>02.02.2016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FE168-EC7C-4EED-8AE7-6F89C7222A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F41A11-BBC1-4FE1-B71F-A3A08E05A680}" type="datetimeFigureOut">
              <a:rPr lang="ru-RU"/>
              <a:pPr>
                <a:defRPr/>
              </a:pPr>
              <a:t>02.02.2016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22DDB-BE1D-433E-9BFA-08450F7A4D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B08EA-17E4-44EF-84AC-9898E2FB336D}" type="datetimeFigureOut">
              <a:rPr lang="ru-RU"/>
              <a:pPr>
                <a:defRPr/>
              </a:pPr>
              <a:t>02.02.2016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04D2FE-1690-4960-991A-4E384A7D68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B44A5-C007-4BA1-9F25-BC69B7B9100D}" type="datetimeFigureOut">
              <a:rPr lang="ru-RU"/>
              <a:pPr>
                <a:defRPr/>
              </a:pPr>
              <a:t>02.02.2016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B4B7B-6CD8-4ED5-945C-0104F4FED8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30881-09B5-431E-A5B1-CFD5ADE749C6}" type="datetimeFigureOut">
              <a:rPr lang="ru-RU"/>
              <a:pPr>
                <a:defRPr/>
              </a:pPr>
              <a:t>02.02.2016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64C24-F793-4D72-8E72-6B3CB7882F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F7FB0-DA59-4499-855A-01EFB44996D7}" type="datetimeFigureOut">
              <a:rPr lang="ru-RU"/>
              <a:pPr>
                <a:defRPr/>
              </a:pPr>
              <a:t>02.02.2016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E5A49-88A9-4F0C-AEC4-E6EB59ECA9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FCAC4-A60C-42B8-AC45-C4A140AAB01B}" type="datetimeFigureOut">
              <a:rPr lang="ru-RU"/>
              <a:pPr>
                <a:defRPr/>
              </a:pPr>
              <a:t>02.02.2016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26B2C-EDC5-4C32-A54A-0DB54F5E1E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213D8-8BA1-4ECA-861D-08FE3DA94007}" type="datetimeFigureOut">
              <a:rPr lang="ru-RU"/>
              <a:pPr>
                <a:defRPr/>
              </a:pPr>
              <a:t>02.02.2016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17519-E6C5-4CD1-9EAE-B23F023F4B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BD517-06D1-4A50-B8B4-42F5B3C68B1D}" type="datetimeFigureOut">
              <a:rPr lang="ru-RU"/>
              <a:pPr>
                <a:defRPr/>
              </a:pPr>
              <a:t>02.02.2016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13B08-A478-4F1C-B187-B6CECF8EE3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885B4D7-C47D-4352-A5BC-36F7BF0C5EEB}" type="datetimeFigureOut">
              <a:rPr lang="ru-RU"/>
              <a:pPr>
                <a:defRPr/>
              </a:pPr>
              <a:t>02.02.2016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0B8F32B-20EB-442B-AB12-67CD5BA3A4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2.jpeg"/><Relationship Id="rId7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AutoShape 2" descr="https://www.weblancer.net/download/1230044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3314" name="Picture 4" descr="http://www.allmystery.de/dateien/uh43048,1229468872,yne3e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0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://www.ukazka.ru/img/g/uk5147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rcRect t="11508" b="5501"/>
          <a:stretch>
            <a:fillRect/>
          </a:stretch>
        </p:blipFill>
        <p:spPr bwMode="auto">
          <a:xfrm>
            <a:off x="1619250" y="3716338"/>
            <a:ext cx="4248150" cy="314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3635375" y="692150"/>
            <a:ext cx="5329238" cy="147002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uk-UA" sz="8000" b="1" dirty="0">
                <a:solidFill>
                  <a:srgbClr val="C00000"/>
                </a:solidFill>
                <a:latin typeface="Monotype Corsiva" pitchFamily="66" charset="0"/>
                <a:ea typeface="+mj-ea"/>
                <a:cs typeface="+mj-cs"/>
              </a:rPr>
              <a:t>У  МІСТІ 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uk-UA" sz="8000" b="1" dirty="0">
                <a:solidFill>
                  <a:srgbClr val="C00000"/>
                </a:solidFill>
                <a:latin typeface="Monotype Corsiva" pitchFamily="66" charset="0"/>
                <a:ea typeface="+mj-ea"/>
                <a:cs typeface="+mj-cs"/>
              </a:rPr>
              <a:t>БАЛЕТУ</a:t>
            </a:r>
            <a:endParaRPr lang="ru-RU" sz="8000" b="1" dirty="0">
              <a:solidFill>
                <a:srgbClr val="C00000"/>
              </a:solidFill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10248" name="Picture 8" descr="http://a1.mzstatic.com/eu/r30/Purple/v4/e9/27/11/e9271128-4247-2d97-0245-8a3c53de593d/screen1136x1136.jpeg"/>
          <p:cNvPicPr>
            <a:picLocks noChangeAspect="1" noChangeArrowheads="1"/>
          </p:cNvPicPr>
          <p:nvPr/>
        </p:nvPicPr>
        <p:blipFill>
          <a:blip r:embed="rId4"/>
          <a:srcRect t="34375" b="10938"/>
          <a:stretch>
            <a:fillRect/>
          </a:stretch>
        </p:blipFill>
        <p:spPr bwMode="auto">
          <a:xfrm>
            <a:off x="2700338" y="3933825"/>
            <a:ext cx="392112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6" name="Picture 16" descr="http://www.grundschule-moenchroeden.de/images/stories/Note6.pn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5000"/>
          <a:stretch>
            <a:fillRect/>
          </a:stretch>
        </p:blipFill>
        <p:spPr bwMode="auto">
          <a:xfrm>
            <a:off x="2051050" y="4221163"/>
            <a:ext cx="1878013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D:\Иришечка\презентації для школи\фони, рамочки\406956-864a52822e470c0a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2" descr="http://www.ukazka.ru/img/g/uk5147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rcRect t="11508" b="5501"/>
          <a:stretch>
            <a:fillRect/>
          </a:stretch>
        </p:blipFill>
        <p:spPr bwMode="auto">
          <a:xfrm>
            <a:off x="2195513" y="2997200"/>
            <a:ext cx="5222875" cy="38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8" descr="http://a1.mzstatic.com/eu/r30/Purple/v4/e9/27/11/e9271128-4247-2d97-0245-8a3c53de593d/screen1136x1136.jpeg"/>
          <p:cNvPicPr>
            <a:picLocks noChangeAspect="1" noChangeArrowheads="1"/>
          </p:cNvPicPr>
          <p:nvPr/>
        </p:nvPicPr>
        <p:blipFill>
          <a:blip r:embed="rId4"/>
          <a:srcRect t="34375" b="10938"/>
          <a:stretch>
            <a:fillRect/>
          </a:stretch>
        </p:blipFill>
        <p:spPr bwMode="auto">
          <a:xfrm>
            <a:off x="3708400" y="3213100"/>
            <a:ext cx="392113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16" descr="http://www.grundschule-moenchroeden.de/images/stories/Note6.pn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5000"/>
          <a:stretch>
            <a:fillRect/>
          </a:stretch>
        </p:blipFill>
        <p:spPr bwMode="auto">
          <a:xfrm>
            <a:off x="2987675" y="3789363"/>
            <a:ext cx="1878013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752475" y="260350"/>
            <a:ext cx="77851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uk-UA" sz="5400" b="1">
                <a:solidFill>
                  <a:srgbClr val="800080"/>
                </a:solidFill>
                <a:latin typeface="Bookman Old Style" pitchFamily="18" charset="0"/>
              </a:rPr>
              <a:t>Вулиця Художників</a:t>
            </a:r>
            <a:endParaRPr lang="ru-RU" sz="5400">
              <a:latin typeface="Calibri" pitchFamily="34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323850" y="1341438"/>
            <a:ext cx="8229600" cy="115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uk-UA" sz="3200" b="1" i="1">
                <a:solidFill>
                  <a:srgbClr val="002060"/>
                </a:solidFill>
                <a:latin typeface="Bookman Old Style" pitchFamily="18" charset="0"/>
              </a:rPr>
              <a:t>Робота в групах – 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uk-UA" sz="3200" b="1" i="1">
                <a:solidFill>
                  <a:srgbClr val="FF0000"/>
                </a:solidFill>
                <a:latin typeface="Bookman Old Style" pitchFamily="18" charset="0"/>
              </a:rPr>
              <a:t>виготовлення ілюстрацій до музичних  вистав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600" decel="100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600" decel="100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00" decel="100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600" decel="100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600" decel="100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00" decel="100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00" decel="100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D:\Иришечка\презентації для школи\фони, рамочки\406956-864a52822e470c0a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2" descr="http://www.ukazka.ru/img/g/uk5147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rcRect t="11508" b="5501"/>
          <a:stretch>
            <a:fillRect/>
          </a:stretch>
        </p:blipFill>
        <p:spPr bwMode="auto">
          <a:xfrm>
            <a:off x="3921125" y="2997200"/>
            <a:ext cx="5222875" cy="38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8" descr="http://a1.mzstatic.com/eu/r30/Purple/v4/e9/27/11/e9271128-4247-2d97-0245-8a3c53de593d/screen1136x1136.jpeg"/>
          <p:cNvPicPr>
            <a:picLocks noChangeAspect="1" noChangeArrowheads="1"/>
          </p:cNvPicPr>
          <p:nvPr/>
        </p:nvPicPr>
        <p:blipFill>
          <a:blip r:embed="rId4"/>
          <a:srcRect t="34375" b="10938"/>
          <a:stretch>
            <a:fillRect/>
          </a:stretch>
        </p:blipFill>
        <p:spPr bwMode="auto">
          <a:xfrm>
            <a:off x="5435600" y="3284538"/>
            <a:ext cx="3937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16" descr="http://www.grundschule-moenchroeden.de/images/stories/Note6.pn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5000"/>
          <a:stretch>
            <a:fillRect/>
          </a:stretch>
        </p:blipFill>
        <p:spPr bwMode="auto">
          <a:xfrm>
            <a:off x="4716463" y="3789363"/>
            <a:ext cx="187642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79388" y="404813"/>
            <a:ext cx="87852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6000" b="1">
                <a:solidFill>
                  <a:srgbClr val="800080"/>
                </a:solidFill>
                <a:latin typeface="Bookman Old Style" pitchFamily="18" charset="0"/>
              </a:rPr>
              <a:t>Вулиця Співаків</a:t>
            </a:r>
            <a:endParaRPr lang="ru-RU" sz="6000">
              <a:latin typeface="Calibri" pitchFamily="34" charset="0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 bwMode="auto">
          <a:xfrm>
            <a:off x="323850" y="1341438"/>
            <a:ext cx="82296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uk-UA" sz="6000" b="1" i="1">
                <a:solidFill>
                  <a:srgbClr val="002060"/>
                </a:solidFill>
                <a:latin typeface="Bookman Old Style" pitchFamily="18" charset="0"/>
              </a:rPr>
              <a:t>Вокально-хорова робота</a:t>
            </a: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600" decel="100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600" decel="100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00" decel="100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D:\Иришечка\презентації для школи\фони, рамочки\406956-864a52822e470c0a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76250"/>
            <a:ext cx="9144000" cy="1081088"/>
          </a:xfrm>
        </p:spPr>
        <p:txBody>
          <a:bodyPr/>
          <a:lstStyle/>
          <a:p>
            <a:r>
              <a:rPr lang="uk-UA" sz="5400" b="1" smtClean="0">
                <a:solidFill>
                  <a:srgbClr val="800080"/>
                </a:solidFill>
                <a:latin typeface="Bookman Old Style" pitchFamily="18" charset="0"/>
              </a:rPr>
              <a:t>Майдан   Підсумковий</a:t>
            </a:r>
            <a:r>
              <a:rPr lang="ru-RU" sz="6000" smtClean="0">
                <a:latin typeface="Bookman Old Style" pitchFamily="18" charset="0"/>
              </a:rPr>
              <a:t/>
            </a:r>
            <a:br>
              <a:rPr lang="ru-RU" sz="6000" smtClean="0">
                <a:latin typeface="Bookman Old Style" pitchFamily="18" charset="0"/>
              </a:rPr>
            </a:br>
            <a:endParaRPr lang="ru-RU" sz="6000" smtClean="0"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8313" y="1052513"/>
            <a:ext cx="8424862" cy="1152525"/>
          </a:xfrm>
        </p:spPr>
        <p:txBody>
          <a:bodyPr rtlCol="0">
            <a:normAutofit/>
          </a:bodyPr>
          <a:lstStyle/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b="1" i="1" dirty="0" smtClean="0">
                <a:solidFill>
                  <a:srgbClr val="002060"/>
                </a:solidFill>
                <a:latin typeface="Bookman Old Style" pitchFamily="18" charset="0"/>
              </a:rPr>
              <a:t>В яке місто, сьогодні на уроці, ми здійснили подорож?</a:t>
            </a:r>
            <a:endParaRPr lang="ru-RU" b="1" i="1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5" name="Picture 2" descr="http://www.ukazka.ru/img/g/uk5147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rcRect t="11508" b="5501"/>
          <a:stretch>
            <a:fillRect/>
          </a:stretch>
        </p:blipFill>
        <p:spPr bwMode="auto">
          <a:xfrm>
            <a:off x="3921125" y="2997200"/>
            <a:ext cx="5222875" cy="38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http://a1.mzstatic.com/eu/r30/Purple/v4/e9/27/11/e9271128-4247-2d97-0245-8a3c53de593d/screen1136x1136.jpeg"/>
          <p:cNvPicPr>
            <a:picLocks noChangeAspect="1" noChangeArrowheads="1"/>
          </p:cNvPicPr>
          <p:nvPr/>
        </p:nvPicPr>
        <p:blipFill>
          <a:blip r:embed="rId4"/>
          <a:srcRect t="34375" b="10938"/>
          <a:stretch>
            <a:fillRect/>
          </a:stretch>
        </p:blipFill>
        <p:spPr bwMode="auto">
          <a:xfrm>
            <a:off x="5435600" y="3284538"/>
            <a:ext cx="3937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6" descr="http://www.grundschule-moenchroeden.de/images/stories/Note6.pn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5000"/>
          <a:stretch>
            <a:fillRect/>
          </a:stretch>
        </p:blipFill>
        <p:spPr bwMode="auto">
          <a:xfrm>
            <a:off x="4716463" y="3789363"/>
            <a:ext cx="187642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366713" y="2276475"/>
            <a:ext cx="406717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/>
            <a:r>
              <a:rPr lang="uk-UA" sz="3200" b="1" i="1">
                <a:solidFill>
                  <a:srgbClr val="002060"/>
                </a:solidFill>
                <a:latin typeface="Bookman Old Style" pitchFamily="18" charset="0"/>
              </a:rPr>
              <a:t>Що таке балет</a:t>
            </a:r>
            <a:r>
              <a:rPr lang="uk-UA" sz="3200" b="1">
                <a:solidFill>
                  <a:srgbClr val="002060"/>
                </a:solidFill>
                <a:latin typeface="Bookman Old Style" pitchFamily="18" charset="0"/>
              </a:rPr>
              <a:t>?</a:t>
            </a:r>
            <a:endParaRPr lang="ru-RU" sz="3200" b="1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395288" y="3213100"/>
            <a:ext cx="856932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uk-UA" sz="3200" b="1" i="1">
                <a:solidFill>
                  <a:srgbClr val="002060"/>
                </a:solidFill>
                <a:latin typeface="Bookman Old Style" pitchFamily="18" charset="0"/>
              </a:rPr>
              <a:t>Фрагмент з якого балету ми слухали? Хто автор?</a:t>
            </a:r>
            <a:endParaRPr lang="ru-RU" sz="3200" b="1" i="1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395288" y="4437063"/>
            <a:ext cx="74231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/>
            <a:r>
              <a:rPr lang="uk-UA" sz="3200" b="1" i="1">
                <a:solidFill>
                  <a:srgbClr val="002060"/>
                </a:solidFill>
                <a:latin typeface="Bookman Old Style" pitchFamily="18" charset="0"/>
              </a:rPr>
              <a:t>Яку пісню ми співали на уроці?</a:t>
            </a:r>
            <a:endParaRPr lang="ru-RU" sz="3200" b="1" i="1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http://www.raffaelestraniero.it/wp-content/uploads/2013/07/quin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179388" y="2636838"/>
            <a:ext cx="8532812" cy="2160587"/>
          </a:xfrm>
        </p:spPr>
        <p:txBody>
          <a:bodyPr/>
          <a:lstStyle/>
          <a:p>
            <a:r>
              <a:rPr lang="uk-UA" sz="8000" b="1" i="1" smtClean="0">
                <a:solidFill>
                  <a:srgbClr val="FFFF00"/>
                </a:solidFill>
                <a:latin typeface="Bookman Old Style" pitchFamily="18" charset="0"/>
              </a:rPr>
              <a:t>Дякую за увагу!</a:t>
            </a:r>
            <a:endParaRPr lang="ru-RU" sz="8000" b="1" i="1" smtClean="0">
              <a:solidFill>
                <a:srgbClr val="FFFF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4" descr="http://www.wallpaprz.com/wp-content/uploads/2013/06/piano-music-notes-wallpap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24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6000" b="1" i="1" smtClean="0">
                <a:solidFill>
                  <a:srgbClr val="0070C0"/>
                </a:solidFill>
                <a:latin typeface="Bookman Old Style" pitchFamily="18" charset="0"/>
              </a:rPr>
              <a:t>Сьогодні на уроці:</a:t>
            </a:r>
            <a:endParaRPr lang="ru-RU" sz="6000" b="1" i="1" smtClean="0">
              <a:solidFill>
                <a:srgbClr val="0070C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825" y="1557338"/>
            <a:ext cx="9083675" cy="2592387"/>
          </a:xfrm>
        </p:spPr>
        <p:txBody>
          <a:bodyPr/>
          <a:lstStyle/>
          <a:p>
            <a:pPr marL="514350" indent="-514350">
              <a:buFont typeface="Arial" charset="0"/>
              <a:buAutoNum type="arabicPeriod"/>
            </a:pPr>
            <a:r>
              <a:rPr lang="uk-UA" b="1" smtClean="0">
                <a:solidFill>
                  <a:srgbClr val="00B050"/>
                </a:solidFill>
                <a:latin typeface="Bookman Old Style" pitchFamily="18" charset="0"/>
              </a:rPr>
              <a:t>Більше дізнаємося, що таке “балет”.</a:t>
            </a:r>
          </a:p>
          <a:p>
            <a:pPr marL="514350" indent="-514350">
              <a:buFont typeface="Arial" charset="0"/>
              <a:buNone/>
            </a:pPr>
            <a:r>
              <a:rPr lang="uk-UA" b="1" smtClean="0">
                <a:solidFill>
                  <a:srgbClr val="00B050"/>
                </a:solidFill>
                <a:latin typeface="Bookman Old Style" pitchFamily="18" charset="0"/>
              </a:rPr>
              <a:t>2. Послухаємо музику.</a:t>
            </a:r>
          </a:p>
          <a:p>
            <a:pPr marL="514350" indent="-514350">
              <a:buFont typeface="Arial" charset="0"/>
              <a:buNone/>
            </a:pPr>
            <a:r>
              <a:rPr lang="uk-UA" b="1" smtClean="0">
                <a:solidFill>
                  <a:srgbClr val="00B050"/>
                </a:solidFill>
                <a:latin typeface="Bookman Old Style" pitchFamily="18" charset="0"/>
              </a:rPr>
              <a:t>3. Продовжимо роботу над вивченням пісні.</a:t>
            </a:r>
          </a:p>
          <a:p>
            <a:pPr marL="514350" indent="-514350">
              <a:buFont typeface="Arial" charset="0"/>
              <a:buAutoNum type="arabicPeriod"/>
            </a:pPr>
            <a:endParaRPr lang="ru-RU" b="1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http://cmapspublic.ihmc.us/rid=1242410779015_1841638044_18549/7868%20(31)%20HL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Прямоугольник 3"/>
          <p:cNvSpPr>
            <a:spLocks noChangeArrowheads="1"/>
          </p:cNvSpPr>
          <p:nvPr/>
        </p:nvSpPr>
        <p:spPr bwMode="auto">
          <a:xfrm>
            <a:off x="1835150" y="1125538"/>
            <a:ext cx="54006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2400" b="1">
                <a:solidFill>
                  <a:srgbClr val="002060"/>
                </a:solidFill>
                <a:latin typeface="Bookman Old Style" pitchFamily="18" charset="0"/>
              </a:rPr>
              <a:t>Французьке слово </a:t>
            </a:r>
            <a:r>
              <a:rPr lang="uk-UA" sz="2400" b="1">
                <a:solidFill>
                  <a:srgbClr val="FF0000"/>
                </a:solidFill>
                <a:latin typeface="Bookman Old Style" pitchFamily="18" charset="0"/>
              </a:rPr>
              <a:t>ballet</a:t>
            </a:r>
            <a:r>
              <a:rPr lang="uk-UA" sz="2400" b="1">
                <a:solidFill>
                  <a:srgbClr val="002060"/>
                </a:solidFill>
                <a:latin typeface="Bookman Old Style" pitchFamily="18" charset="0"/>
              </a:rPr>
              <a:t> походить від італійського </a:t>
            </a:r>
            <a:r>
              <a:rPr lang="uk-UA" sz="2400" b="1">
                <a:solidFill>
                  <a:srgbClr val="FF0000"/>
                </a:solidFill>
                <a:latin typeface="Bookman Old Style" pitchFamily="18" charset="0"/>
              </a:rPr>
              <a:t>ballo   — </a:t>
            </a:r>
            <a:r>
              <a:rPr lang="uk-UA" sz="2400" b="1">
                <a:solidFill>
                  <a:srgbClr val="00B050"/>
                </a:solidFill>
                <a:latin typeface="Bookman Old Style" pitchFamily="18" charset="0"/>
              </a:rPr>
              <a:t>танцюю.</a:t>
            </a:r>
            <a:endParaRPr lang="ru-RU" sz="2400" b="1">
              <a:solidFill>
                <a:srgbClr val="00B050"/>
              </a:solidFill>
              <a:latin typeface="Bookman Old Style" pitchFamily="18" charset="0"/>
            </a:endParaRPr>
          </a:p>
        </p:txBody>
      </p:sp>
      <p:sp>
        <p:nvSpPr>
          <p:cNvPr id="15363" name="Rectangle 1"/>
          <p:cNvSpPr>
            <a:spLocks noChangeArrowheads="1"/>
          </p:cNvSpPr>
          <p:nvPr/>
        </p:nvSpPr>
        <p:spPr bwMode="auto">
          <a:xfrm>
            <a:off x="1908175" y="2997200"/>
            <a:ext cx="54943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uk-UA" sz="2400" b="1" i="1">
                <a:solidFill>
                  <a:srgbClr val="FF0000"/>
                </a:solidFill>
                <a:latin typeface="Bookman Old Style" pitchFamily="18" charset="0"/>
              </a:rPr>
              <a:t>Балет – музичний спектакль, </a:t>
            </a:r>
          </a:p>
          <a:p>
            <a:pPr algn="ctr"/>
            <a:r>
              <a:rPr lang="uk-UA" sz="2400" b="1" i="1">
                <a:solidFill>
                  <a:srgbClr val="FF0000"/>
                </a:solidFill>
                <a:latin typeface="Bookman Old Style" pitchFamily="18" charset="0"/>
              </a:rPr>
              <a:t>у якому думки та почуття </a:t>
            </a:r>
          </a:p>
          <a:p>
            <a:pPr algn="ctr"/>
            <a:r>
              <a:rPr lang="uk-UA" sz="2400" b="1" i="1">
                <a:solidFill>
                  <a:srgbClr val="FF0000"/>
                </a:solidFill>
                <a:latin typeface="Bookman Old Style" pitchFamily="18" charset="0"/>
              </a:rPr>
              <a:t>передаються танцем</a:t>
            </a:r>
            <a:endParaRPr lang="uk-UA" sz="24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D:\Иришечка\презентації для школи\фони, рамочки\406956-864a52822e470c0a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6000" b="1" smtClean="0">
                <a:solidFill>
                  <a:srgbClr val="800080"/>
                </a:solidFill>
                <a:latin typeface="Bookman Old Style" pitchFamily="18" charset="0"/>
              </a:rPr>
              <a:t>Майдан  Театральний</a:t>
            </a:r>
            <a:endParaRPr lang="ru-RU" sz="6000" smtClean="0"/>
          </a:p>
        </p:txBody>
      </p:sp>
      <p:pic>
        <p:nvPicPr>
          <p:cNvPr id="5" name="Picture 2" descr="http://www.ukazka.ru/img/g/uk5147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rcRect t="11508" b="5501"/>
          <a:stretch>
            <a:fillRect/>
          </a:stretch>
        </p:blipFill>
        <p:spPr bwMode="auto">
          <a:xfrm>
            <a:off x="3348038" y="1628775"/>
            <a:ext cx="5551487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http://a1.mzstatic.com/eu/r30/Purple/v4/e9/27/11/e9271128-4247-2d97-0245-8a3c53de593d/screen1136x1136.jpeg"/>
          <p:cNvPicPr>
            <a:picLocks noChangeAspect="1" noChangeArrowheads="1"/>
          </p:cNvPicPr>
          <p:nvPr/>
        </p:nvPicPr>
        <p:blipFill>
          <a:blip r:embed="rId4"/>
          <a:srcRect t="34375" b="10938"/>
          <a:stretch>
            <a:fillRect/>
          </a:stretch>
        </p:blipFill>
        <p:spPr bwMode="auto">
          <a:xfrm>
            <a:off x="4932363" y="1916113"/>
            <a:ext cx="392112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6" descr="http://www.grundschule-moenchroeden.de/images/stories/Note6.pn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5000"/>
          <a:stretch>
            <a:fillRect/>
          </a:stretch>
        </p:blipFill>
        <p:spPr bwMode="auto">
          <a:xfrm>
            <a:off x="4356100" y="2349500"/>
            <a:ext cx="1878013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 descr="http://ua.igotoworld.com/frontend/webcontent/websites/1/images/gallery/7611_370x246_odesa-oper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1880" y="1628800"/>
            <a:ext cx="5328592" cy="41962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8" descr="http://infokava.com/uploads/posts/2014-02/1392918679_opera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63888" y="1700808"/>
            <a:ext cx="5380673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Прямоугольник 16"/>
          <p:cNvSpPr/>
          <p:nvPr/>
        </p:nvSpPr>
        <p:spPr>
          <a:xfrm>
            <a:off x="1331913" y="5287963"/>
            <a:ext cx="7993062" cy="15700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err="1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  <a:cs typeface="+mn-cs"/>
              </a:rPr>
              <a:t>Національний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  <a:cs typeface="+mn-cs"/>
              </a:rPr>
              <a:t> </a:t>
            </a:r>
            <a:r>
              <a:rPr lang="ru-RU" sz="3200" b="1" dirty="0" err="1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  <a:cs typeface="+mn-cs"/>
              </a:rPr>
              <a:t>Київський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  <a:cs typeface="+mn-cs"/>
              </a:rPr>
              <a:t> театр опери </a:t>
            </a:r>
            <a:r>
              <a:rPr lang="ru-RU" sz="3200" b="1" dirty="0" err="1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  <a:cs typeface="+mn-cs"/>
              </a:rPr>
              <a:t>і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  <a:cs typeface="+mn-cs"/>
              </a:rPr>
              <a:t> балету </a:t>
            </a:r>
            <a:r>
              <a:rPr lang="ru-RU" sz="3200" b="1" dirty="0" err="1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  <a:cs typeface="+mn-cs"/>
              </a:rPr>
              <a:t>імені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  <a:cs typeface="+mn-cs"/>
              </a:rPr>
              <a:t> Тараса </a:t>
            </a:r>
            <a:r>
              <a:rPr lang="ru-RU" sz="3200" b="1" dirty="0" err="1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  <a:cs typeface="+mn-cs"/>
              </a:rPr>
              <a:t>Шевченка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  <a:cs typeface="+mn-cs"/>
            </a:endParaRPr>
          </a:p>
        </p:txBody>
      </p:sp>
      <p:pic>
        <p:nvPicPr>
          <p:cNvPr id="18" name="Picture 10" descr="http://meetin.com.ua/images/photos/medium/article123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19872" y="1772816"/>
            <a:ext cx="5472608" cy="39138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Прямоугольник 18"/>
          <p:cNvSpPr/>
          <p:nvPr/>
        </p:nvSpPr>
        <p:spPr>
          <a:xfrm>
            <a:off x="1763713" y="5445125"/>
            <a:ext cx="7380287" cy="17541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err="1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  <a:cs typeface="+mn-cs"/>
              </a:rPr>
              <a:t>Одеський</a:t>
            </a: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  <a:cs typeface="+mn-cs"/>
              </a:rPr>
              <a:t> </a:t>
            </a:r>
            <a:r>
              <a:rPr lang="ru-RU" sz="3600" b="1" dirty="0" err="1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  <a:cs typeface="+mn-cs"/>
              </a:rPr>
              <a:t>академічний</a:t>
            </a: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  <a:cs typeface="+mn-cs"/>
              </a:rPr>
              <a:t> театр опери </a:t>
            </a:r>
            <a:r>
              <a:rPr lang="ru-RU" sz="3600" b="1" dirty="0" err="1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  <a:cs typeface="+mn-cs"/>
              </a:rPr>
              <a:t>і</a:t>
            </a: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  <a:cs typeface="+mn-cs"/>
              </a:rPr>
              <a:t> балету</a:t>
            </a:r>
            <a:r>
              <a:rPr lang="ru-RU" b="1" dirty="0">
                <a:latin typeface="Bookman Old Style" pitchFamily="18" charset="0"/>
                <a:cs typeface="+mn-cs"/>
              </a:rPr>
              <a:t/>
            </a:r>
            <a:br>
              <a:rPr lang="ru-RU" b="1" dirty="0">
                <a:latin typeface="Bookman Old Style" pitchFamily="18" charset="0"/>
                <a:cs typeface="+mn-cs"/>
              </a:rPr>
            </a:br>
            <a:r>
              <a:rPr lang="ru-RU" dirty="0">
                <a:latin typeface="+mn-lt"/>
                <a:cs typeface="+mn-cs"/>
              </a:rPr>
              <a:t/>
            </a:r>
            <a:br>
              <a:rPr lang="ru-RU" dirty="0">
                <a:latin typeface="+mn-lt"/>
                <a:cs typeface="+mn-cs"/>
              </a:rPr>
            </a:br>
            <a:endParaRPr lang="ru-RU" dirty="0">
              <a:latin typeface="+mn-lt"/>
              <a:cs typeface="+mn-cs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-396875" y="5657850"/>
            <a:ext cx="1015365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err="1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  <a:cs typeface="+mn-cs"/>
              </a:rPr>
              <a:t>Дніпропетровський</a:t>
            </a: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  <a:cs typeface="+mn-cs"/>
              </a:rPr>
              <a:t>  </a:t>
            </a:r>
            <a:r>
              <a:rPr lang="ru-RU" sz="3600" b="1" dirty="0" err="1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  <a:cs typeface="+mn-cs"/>
              </a:rPr>
              <a:t>академічний</a:t>
            </a: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  <a:cs typeface="+mn-cs"/>
              </a:rPr>
              <a:t> театр опери та балету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6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" grpId="0"/>
      <p:bldP spid="17" grpId="1"/>
      <p:bldP spid="19" grpId="0"/>
      <p:bldP spid="19" grpId="1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D:\Иришечка\презентації для школи\фони, рамочки\ramka_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http://stjoehomes.net/images/12662-description-basel-theater-foy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268760"/>
            <a:ext cx="6408712" cy="4536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6" descr="http://tttpro.ru/InFo-data/item_016/b_img_00030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1340768"/>
            <a:ext cx="6480720" cy="4536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8" descr="http://www.marshruty.ru/Img.ashx?T=A&amp;D=6cc7ecfb8b46445cb88163b38ed3a1fe&amp;F=DSC_0165.JPG&amp;S=XL&amp;R=40503773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4" y="1268760"/>
            <a:ext cx="6624736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2" name="Picture 4" descr="http://images.cdn.bridgemanart.com/api/1.0/image/600wm.NOV.7111880.7055475/87793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87624" y="980728"/>
            <a:ext cx="6802404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4" descr="http://www.wallpaprz.com/wp-content/uploads/2013/06/piano-music-notes-wallpap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24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41338" y="333375"/>
            <a:ext cx="6553201" cy="1143000"/>
          </a:xfrm>
        </p:spPr>
        <p:txBody>
          <a:bodyPr/>
          <a:lstStyle/>
          <a:p>
            <a:r>
              <a:rPr lang="uk-UA" sz="4800" b="1" smtClean="0">
                <a:latin typeface="Bookman Old Style" pitchFamily="18" charset="0"/>
              </a:rPr>
              <a:t>Петро   Ілліч   Чайковський</a:t>
            </a:r>
            <a:endParaRPr lang="ru-RU" sz="4800" b="1" smtClean="0">
              <a:latin typeface="Bookman Old Style" pitchFamily="18" charset="0"/>
            </a:endParaRPr>
          </a:p>
        </p:txBody>
      </p:sp>
      <p:pic>
        <p:nvPicPr>
          <p:cNvPr id="18435" name="Picture 2" descr="http://euromelody.ru/images/news/20151006/b4547a0fd6c034585f8c2e059c54b4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5450" y="333375"/>
            <a:ext cx="3455988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79388" y="1989138"/>
            <a:ext cx="608647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uk-UA" sz="4800" b="1">
                <a:solidFill>
                  <a:srgbClr val="0070C0"/>
                </a:solidFill>
                <a:latin typeface="Bookman Old Style" pitchFamily="18" charset="0"/>
              </a:rPr>
              <a:t>Балет </a:t>
            </a:r>
          </a:p>
          <a:p>
            <a:pPr algn="ctr"/>
            <a:r>
              <a:rPr lang="uk-UA" sz="4800" b="1">
                <a:solidFill>
                  <a:srgbClr val="0070C0"/>
                </a:solidFill>
                <a:latin typeface="Bookman Old Style" pitchFamily="18" charset="0"/>
              </a:rPr>
              <a:t>“Лебедине озеро”</a:t>
            </a:r>
            <a:endParaRPr lang="ru-RU" sz="4800" b="1">
              <a:solidFill>
                <a:srgbClr val="0070C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D:\Иришечка\презентації для школи\фони, рамочки\406956-864a52822e470c0a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 descr="http://3d.at.ua/_ph/7/8313138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692696"/>
            <a:ext cx="6689338" cy="5616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2" name="Picture 4" descr="http://www.outletmodamaino.it/image/cache/data/14-02-2014/33273-800x993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900113" y="1341438"/>
            <a:ext cx="3770313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 descr="http://img.mota.ru/upload/wallpapers/2010/06/16/09/05/22320/mota_ru_0061602-1600x9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23728" y="692696"/>
            <a:ext cx="6799292" cy="5688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6" name="Picture 8" descr="http://club.foto.ru/gallery/images/photo/2009/05/12/134001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23727" y="692696"/>
            <a:ext cx="6778831" cy="5760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8" descr="http://www.nemiga.info/oboi/swan/swans-0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23728" y="764704"/>
            <a:ext cx="6732240" cy="5544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10" descr="http://99px.ru/sstorage/56/2015/08/1040815152245551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051720" y="620688"/>
            <a:ext cx="6840760" cy="5760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12" descr="http://ilyinaolga.ru/wp-content/uploads/2015/06/reka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051720" y="764704"/>
            <a:ext cx="6912768" cy="56886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14" descr="http://www.yperboreia.com/yagra/yagra2005_logo.jpg"/>
          <p:cNvPicPr>
            <a:picLocks noChangeAspect="1" noChangeArrowheads="1"/>
          </p:cNvPicPr>
          <p:nvPr/>
        </p:nvPicPr>
        <p:blipFill>
          <a:blip r:embed="rId10" cstate="print"/>
          <a:srcRect l="21425" t="27505" r="12157"/>
          <a:stretch>
            <a:fillRect/>
          </a:stretch>
        </p:blipFill>
        <p:spPr bwMode="auto">
          <a:xfrm>
            <a:off x="1907703" y="548680"/>
            <a:ext cx="6983233" cy="5904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7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770" decel="100000"/>
                                        <p:tgtEl>
                                          <p:spTgt spid="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0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2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7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770" decel="100000"/>
                                        <p:tgtEl>
                                          <p:spTgt spid="1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1" dur="77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3" dur="77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7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770" decel="100000"/>
                                        <p:tgtEl>
                                          <p:spTgt spid="1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2" dur="77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4" dur="77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D:\Иришечка\презентації для школи\фони, рамочки\406956-864a52822e470c0a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://www.ukazka.ru/img/g/uk5147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rcRect t="11508" b="5501"/>
          <a:stretch>
            <a:fillRect/>
          </a:stretch>
        </p:blipFill>
        <p:spPr bwMode="auto">
          <a:xfrm>
            <a:off x="3527425" y="2492375"/>
            <a:ext cx="5616575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6" descr="http://www.grundschule-moenchroeden.de/images/stories/Note6.pn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5000"/>
          <a:stretch>
            <a:fillRect/>
          </a:stretch>
        </p:blipFill>
        <p:spPr bwMode="auto">
          <a:xfrm>
            <a:off x="4427538" y="3429000"/>
            <a:ext cx="1878012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http://a1.mzstatic.com/eu/r30/Purple/v4/e9/27/11/e9271128-4247-2d97-0245-8a3c53de593d/screen1136x1136.jpeg"/>
          <p:cNvPicPr>
            <a:picLocks noChangeAspect="1" noChangeArrowheads="1"/>
          </p:cNvPicPr>
          <p:nvPr/>
        </p:nvPicPr>
        <p:blipFill>
          <a:blip r:embed="rId5"/>
          <a:srcRect t="34375" b="10938"/>
          <a:stretch>
            <a:fillRect/>
          </a:stretch>
        </p:blipFill>
        <p:spPr bwMode="auto">
          <a:xfrm>
            <a:off x="5148263" y="2781300"/>
            <a:ext cx="392112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827088" y="260350"/>
            <a:ext cx="75184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6000" b="1">
                <a:solidFill>
                  <a:srgbClr val="800080"/>
                </a:solidFill>
                <a:latin typeface="Bookman Old Style" pitchFamily="18" charset="0"/>
              </a:rPr>
              <a:t>Бульвар Слухачів</a:t>
            </a:r>
            <a:endParaRPr lang="ru-RU" sz="6000">
              <a:latin typeface="Calibri" pitchFamily="34" charset="0"/>
            </a:endParaRPr>
          </a:p>
        </p:txBody>
      </p:sp>
      <p:sp>
        <p:nvSpPr>
          <p:cNvPr id="9" name="Содержимое 2"/>
          <p:cNvSpPr>
            <a:spLocks noGrp="1"/>
          </p:cNvSpPr>
          <p:nvPr>
            <p:ph idx="1"/>
          </p:nvPr>
        </p:nvSpPr>
        <p:spPr>
          <a:xfrm>
            <a:off x="323850" y="1341438"/>
            <a:ext cx="8229600" cy="1150937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uk-UA" b="1" i="1" smtClean="0">
                <a:solidFill>
                  <a:srgbClr val="002060"/>
                </a:solidFill>
                <a:latin typeface="Bookman Old Style" pitchFamily="18" charset="0"/>
              </a:rPr>
              <a:t>Слухання фрагменту з балету  “Лебедине озеро”</a:t>
            </a: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0" y="2276475"/>
            <a:ext cx="889317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 algn="just"/>
            <a:r>
              <a:rPr lang="uk-UA" sz="2800" b="1">
                <a:latin typeface="Bookman Old Style" pitchFamily="18" charset="0"/>
              </a:rPr>
              <a:t>  1. До якого епізоду твору, який ви щойно прослухали, створено цю музику.</a:t>
            </a:r>
          </a:p>
          <a:p>
            <a:pPr indent="449263" algn="just"/>
            <a:endParaRPr lang="uk-UA" sz="2800" b="1">
              <a:latin typeface="Bookman Old Style" pitchFamily="18" charset="0"/>
            </a:endParaRPr>
          </a:p>
          <a:p>
            <a:pPr indent="449263" algn="just"/>
            <a:r>
              <a:rPr lang="uk-UA" sz="2800" b="1">
                <a:latin typeface="Bookman Old Style" pitchFamily="18" charset="0"/>
              </a:rPr>
              <a:t>2. Який характер музики?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0" y="4149725"/>
            <a:ext cx="896461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uk-UA" sz="2800" b="1">
                <a:latin typeface="Bookman Old Style" pitchFamily="18" charset="0"/>
              </a:rPr>
              <a:t>    3.До якого музичного жанру відноситься музика? </a:t>
            </a:r>
            <a:endParaRPr lang="ru-RU" sz="2800" b="1">
              <a:latin typeface="Bookman Old Style" pitchFamily="18" charset="0"/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395288" y="5157788"/>
            <a:ext cx="79930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uk-UA" sz="2800" b="1">
                <a:latin typeface="Bookman Old Style" pitchFamily="18" charset="0"/>
              </a:rPr>
              <a:t>4. Хто виконує цей таночок?</a:t>
            </a:r>
            <a:endParaRPr lang="ru-RU" sz="2800" b="1"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600" decel="100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600" decel="100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00" decel="100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00" decel="100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uild="p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D:\Иришечка\презентації для школи\фони, рамочки\406956-864a52822e470c0a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6000" b="1" smtClean="0">
                <a:solidFill>
                  <a:srgbClr val="800080"/>
                </a:solidFill>
                <a:latin typeface="Bookman Old Style" pitchFamily="18" charset="0"/>
              </a:rPr>
              <a:t>Бульвар Глядачів</a:t>
            </a:r>
            <a:endParaRPr lang="ru-RU" sz="6000" b="1" smtClean="0">
              <a:solidFill>
                <a:srgbClr val="800080"/>
              </a:solidFill>
              <a:latin typeface="Bookman Old Style" pitchFamily="18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68313" y="1268413"/>
            <a:ext cx="78581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 algn="ctr"/>
            <a:r>
              <a:rPr lang="uk-UA" sz="3200" b="1" i="1">
                <a:solidFill>
                  <a:srgbClr val="002060"/>
                </a:solidFill>
                <a:latin typeface="Bookman Old Style" pitchFamily="18" charset="0"/>
              </a:rPr>
              <a:t>Перегляд відеофрагменту  </a:t>
            </a:r>
          </a:p>
          <a:p>
            <a:pPr indent="449263" algn="ctr"/>
            <a:r>
              <a:rPr lang="uk-UA" sz="3200" b="1" i="1">
                <a:solidFill>
                  <a:srgbClr val="002060"/>
                </a:solidFill>
                <a:latin typeface="Bookman Old Style" pitchFamily="18" charset="0"/>
              </a:rPr>
              <a:t>балету «Лебедине озеро» - </a:t>
            </a:r>
          </a:p>
          <a:p>
            <a:pPr indent="449263" algn="ctr"/>
            <a:r>
              <a:rPr lang="uk-UA" sz="3200" b="1" i="1">
                <a:solidFill>
                  <a:srgbClr val="FF0000"/>
                </a:solidFill>
                <a:latin typeface="Bookman Old Style" pitchFamily="18" charset="0"/>
              </a:rPr>
              <a:t>«Таночок маленьких лебедів».</a:t>
            </a:r>
            <a:endParaRPr lang="uk-UA" sz="3200" b="1" i="1">
              <a:solidFill>
                <a:srgbClr val="FF0000"/>
              </a:solidFill>
            </a:endParaRPr>
          </a:p>
        </p:txBody>
      </p:sp>
      <p:pic>
        <p:nvPicPr>
          <p:cNvPr id="21508" name="Picture 2" descr="http://www.ukazka.ru/img/g/uk5147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rcRect t="11508" b="5501"/>
          <a:stretch>
            <a:fillRect/>
          </a:stretch>
        </p:blipFill>
        <p:spPr bwMode="auto">
          <a:xfrm>
            <a:off x="2195513" y="2997200"/>
            <a:ext cx="5222875" cy="38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8" descr="http://a1.mzstatic.com/eu/r30/Purple/v4/e9/27/11/e9271128-4247-2d97-0245-8a3c53de593d/screen1136x1136.jpeg"/>
          <p:cNvPicPr>
            <a:picLocks noChangeAspect="1" noChangeArrowheads="1"/>
          </p:cNvPicPr>
          <p:nvPr/>
        </p:nvPicPr>
        <p:blipFill>
          <a:blip r:embed="rId4"/>
          <a:srcRect t="34375" b="10938"/>
          <a:stretch>
            <a:fillRect/>
          </a:stretch>
        </p:blipFill>
        <p:spPr bwMode="auto">
          <a:xfrm>
            <a:off x="3708400" y="3213100"/>
            <a:ext cx="392113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16" descr="http://www.grundschule-moenchroeden.de/images/stories/Note6.pn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5000"/>
          <a:stretch>
            <a:fillRect/>
          </a:stretch>
        </p:blipFill>
        <p:spPr bwMode="auto">
          <a:xfrm>
            <a:off x="2987675" y="3789363"/>
            <a:ext cx="1878013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07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1071</TotalTime>
  <Words>157</Words>
  <Application>Microsoft Office PowerPoint</Application>
  <PresentationFormat>Экран (4:3)</PresentationFormat>
  <Paragraphs>39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Calibri</vt:lpstr>
      <vt:lpstr>Arial</vt:lpstr>
      <vt:lpstr>Monotype Corsiva</vt:lpstr>
      <vt:lpstr>Bookman Old Style</vt:lpstr>
      <vt:lpstr>Тема Office</vt:lpstr>
      <vt:lpstr>Слайд 1</vt:lpstr>
      <vt:lpstr>Сьогодні на уроці:</vt:lpstr>
      <vt:lpstr>Слайд 3</vt:lpstr>
      <vt:lpstr>Майдан  Театральний</vt:lpstr>
      <vt:lpstr>Слайд 5</vt:lpstr>
      <vt:lpstr>Петро   Ілліч   Чайковський</vt:lpstr>
      <vt:lpstr>Слайд 7</vt:lpstr>
      <vt:lpstr>Слайд 8</vt:lpstr>
      <vt:lpstr>Бульвар Глядачів</vt:lpstr>
      <vt:lpstr>Слайд 10</vt:lpstr>
      <vt:lpstr>Слайд 11</vt:lpstr>
      <vt:lpstr>Майдан   Підсумковий </vt:lpstr>
      <vt:lpstr>Дякую за увагу!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   МІСТІ   БАЛЕТІВ</dc:title>
  <cp:lastModifiedBy>Зош4</cp:lastModifiedBy>
  <cp:revision>96</cp:revision>
  <dcterms:modified xsi:type="dcterms:W3CDTF">2016-02-02T08:17:06Z</dcterms:modified>
</cp:coreProperties>
</file>