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24" autoAdjust="0"/>
  </p:normalViewPr>
  <p:slideViewPr>
    <p:cSldViewPr>
      <p:cViewPr>
        <p:scale>
          <a:sx n="80" d="100"/>
          <a:sy n="80" d="100"/>
        </p:scale>
        <p:origin x="-152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9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4188C-F635-4CC5-A222-4B1BF869474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43E8A-B29C-4DE4-86EA-E1BC8C5AE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42.jpe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8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42.jpeg"/><Relationship Id="rId4" Type="http://schemas.openxmlformats.org/officeDocument/2006/relationships/image" Target="../media/image6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1" name="Picture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7" y="0"/>
            <a:ext cx="4968552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18259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116632"/>
            <a:ext cx="3202310" cy="2568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4" name="Picture 10" descr="http://nakhodka-online.ru/uploads/posts/2012-01/1326227063_8837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797152"/>
            <a:ext cx="3756761" cy="19269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708920"/>
            <a:ext cx="6624736" cy="18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ВЕЛИКИЕ ОТКРЫТИЯ ЕСТЕСТВЕННЫХ НАУК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2200" y="5654080"/>
            <a:ext cx="2771800" cy="943272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Презентацию подготовили 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ученицы 10-А класса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Бондарь Нина и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Герич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Олеся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268" name="Picture 4" descr="https://encrypted-tbn0.gstatic.com/images?q=tbn:ANd9GcS2SzUnrTG1jac5jk7-f_Rm4vpK4ji8VO8gcsUMqPRic6_v-qO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3356992"/>
            <a:ext cx="2133600" cy="2143125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11276" name="Picture 12" descr="https://encrypted-tbn0.gstatic.com/images?q=tbn:ANd9GcRtVoKxTG0heEyC1JjrYFt5dtxMq6EzJRzVOxPb5sTsqGp9W2Azq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2564904"/>
            <a:ext cx="2088232" cy="69558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1278" name="Picture 14" descr="http://www.officeplankton.com.ua/wp-content/uploads/2016/02/log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4509120"/>
            <a:ext cx="3432437" cy="1931318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5" name="Рисунок 4" descr="9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504" y="4077072"/>
            <a:ext cx="1169578" cy="1124744"/>
          </a:xfrm>
          <a:prstGeom prst="rect">
            <a:avLst/>
          </a:prstGeom>
        </p:spPr>
      </p:pic>
      <p:pic>
        <p:nvPicPr>
          <p:cNvPr id="11293" name="Picture 29" descr="http://iskra-sev.ru/sites/default/files/styles/472x332/public/field/image/grant1.jpg?itok=_bg7zxy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116632"/>
            <a:ext cx="2520280" cy="187403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Физика</a:t>
            </a:r>
            <a:endParaRPr lang="ru-RU" dirty="0"/>
          </a:p>
        </p:txBody>
      </p:sp>
      <p:pic>
        <p:nvPicPr>
          <p:cNvPr id="22530" name="Picture 2" descr="http://www.sciencedebate2008.com/wp-content/uploads/albert-einstein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764704"/>
            <a:ext cx="3960440" cy="5060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light-science.ru/wp-content/uploads/2015/04/Star-and-blackho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61048"/>
            <a:ext cx="3816424" cy="2741466"/>
          </a:xfrm>
          <a:prstGeom prst="rect">
            <a:avLst/>
          </a:prstGeom>
          <a:noFill/>
        </p:spPr>
      </p:pic>
      <p:pic>
        <p:nvPicPr>
          <p:cNvPr id="1032" name="Picture 8" descr="http://www.membrana.ru/storage/img/r/rwh.jpg"/>
          <p:cNvPicPr>
            <a:picLocks noChangeAspect="1" noChangeArrowheads="1"/>
          </p:cNvPicPr>
          <p:nvPr/>
        </p:nvPicPr>
        <p:blipFill>
          <a:blip r:embed="rId4" cstate="print"/>
          <a:srcRect l="7403" r="13586"/>
          <a:stretch>
            <a:fillRect/>
          </a:stretch>
        </p:blipFill>
        <p:spPr bwMode="auto">
          <a:xfrm>
            <a:off x="3707904" y="4725144"/>
            <a:ext cx="2520280" cy="1967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95536" y="1124744"/>
            <a:ext cx="432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1916 году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Альберт Эйнштейн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 разработал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общую теорию относительности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, в соответствии с которой гравитация — это результат искривления пространства-времени.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Эта теория объяснила появление так называемых чёрных дыр.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Физика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554" name="Picture 2" descr="http://www.eduspb.com/public/img/biography/ch/chedv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3307034" cy="4680520"/>
          </a:xfrm>
          <a:prstGeom prst="rect">
            <a:avLst/>
          </a:prstGeom>
          <a:noFill/>
        </p:spPr>
      </p:pic>
      <p:pic>
        <p:nvPicPr>
          <p:cNvPr id="23558" name="Picture 6" descr="http://www.college.ru/enportal/physics/content/chapter9/section/paragraph5/images/6-5-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13176"/>
            <a:ext cx="3312368" cy="1509360"/>
          </a:xfrm>
          <a:prstGeom prst="rect">
            <a:avLst/>
          </a:prstGeom>
          <a:noFill/>
        </p:spPr>
      </p:pic>
      <p:pic>
        <p:nvPicPr>
          <p:cNvPr id="23560" name="Picture 8" descr="http://static.independent.co.uk/s3fs-public/thumbnails/image/2015/08/06/09/abombdrop.jpg"/>
          <p:cNvPicPr>
            <a:picLocks noChangeAspect="1" noChangeArrowheads="1"/>
          </p:cNvPicPr>
          <p:nvPr/>
        </p:nvPicPr>
        <p:blipFill>
          <a:blip r:embed="rId4" cstate="print"/>
          <a:srcRect l="7560"/>
          <a:stretch>
            <a:fillRect/>
          </a:stretch>
        </p:blipFill>
        <p:spPr bwMode="auto">
          <a:xfrm>
            <a:off x="6732240" y="116632"/>
            <a:ext cx="2267744" cy="1962563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7" name="Рисунок 6" descr="ps_Nobel_Prize_1413288147.jpg.814x610_q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4797152"/>
            <a:ext cx="1115616" cy="1099278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3562" name="Picture 10" descr="http://zeleneet.com/media/2013/02/8295784041_903dd86e24-320x2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365104"/>
            <a:ext cx="3480724" cy="231685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35896" y="2348880"/>
            <a:ext cx="51125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Это научное открытие привело к бомбардировке Хиросимы и Нагасаки, но в то же время это открытие послужило толчком к развитию атомной энергетики. За открытие нейтрона Джеймс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Чэдвик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 получил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Нобелевскую премию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в области физики.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1052736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В 1932 г. 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Джеймс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Чэдвик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 доказал существование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нейтрона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Биология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578" name="Picture 2" descr="http://www.turkcebilgi.com/uploads/media/resim/friedrich_miescher.jpg"/>
          <p:cNvPicPr>
            <a:picLocks noChangeAspect="1" noChangeArrowheads="1"/>
          </p:cNvPicPr>
          <p:nvPr/>
        </p:nvPicPr>
        <p:blipFill>
          <a:blip r:embed="rId2" cstate="print"/>
          <a:srcRect l="3322" t="4857" r="6979" b="7718"/>
          <a:stretch>
            <a:fillRect/>
          </a:stretch>
        </p:blipFill>
        <p:spPr bwMode="auto">
          <a:xfrm>
            <a:off x="6660232" y="476672"/>
            <a:ext cx="2160240" cy="2880320"/>
          </a:xfrm>
          <a:prstGeom prst="rect">
            <a:avLst/>
          </a:prstGeom>
          <a:noFill/>
        </p:spPr>
      </p:pic>
      <p:pic>
        <p:nvPicPr>
          <p:cNvPr id="24580" name="Picture 4" descr="https://upload.wikimedia.org/wikipedia/ru/thumb/9/97/Rosalind_Franklin.jpg/267px-Rosalind_Frankl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2304887" cy="2952328"/>
          </a:xfrm>
          <a:prstGeom prst="rect">
            <a:avLst/>
          </a:prstGeom>
          <a:noFill/>
        </p:spPr>
      </p:pic>
      <p:pic>
        <p:nvPicPr>
          <p:cNvPr id="24584" name="Picture 8" descr="http://2yx.ru/star/img/krkuots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789040"/>
            <a:ext cx="3240360" cy="2516681"/>
          </a:xfrm>
          <a:prstGeom prst="rect">
            <a:avLst/>
          </a:prstGeom>
          <a:noFill/>
        </p:spPr>
      </p:pic>
      <p:pic>
        <p:nvPicPr>
          <p:cNvPr id="7" name="Рисунок 6" descr="ps_Nobel_Prize_1413288147.jpg.814x610_q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4368" y="5445224"/>
            <a:ext cx="1023095" cy="1008112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4586" name="Picture 10" descr="http://www.qwrt.ru/images/2013/11/26/%D1%86%D0%B5%D0%BF%D0%BE%D1%87%D0%BA%D0%B0-%D0%94%D0%9D%D0%9A-74659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1916832"/>
            <a:ext cx="790973" cy="184752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771800" y="1052736"/>
            <a:ext cx="3672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В 1869 ДНК открыл швейцарский биолог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Фридрих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Мишер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. Позже английский учёный 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Розалин Франклин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пришла к выводу, что ДНК имеет форму двойной спирали, которая напоминает винтовую лестницу.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4005064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В 1953 г.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Фрэнсис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Крик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 и 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Джеймс Уотсон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, которые также изучали структуру ДНК, предложили трёхмерную структуру молекулы ДНК, за что и получили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Нобелевскую премию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24590" name="Picture 14" descr="http://testdnk.pro/wp-content/uploads/2015/04/%D0%98%D0%B7%D0%BC%D0%B5%D0%BD%D0%B5%D0%BD%D0%B8%D0%B5-%D0%94%D0%9D%D0%9A-%D1%87%D0%B5%D0%BB%D0%BE%D0%B2%D0%B5%D0%BA%D0%B0-1140x1237.jpg"/>
          <p:cNvPicPr>
            <a:picLocks noChangeAspect="1" noChangeArrowheads="1"/>
          </p:cNvPicPr>
          <p:nvPr/>
        </p:nvPicPr>
        <p:blipFill>
          <a:blip r:embed="rId7" cstate="print"/>
          <a:srcRect l="18310"/>
          <a:stretch>
            <a:fillRect/>
          </a:stretch>
        </p:blipFill>
        <p:spPr bwMode="auto">
          <a:xfrm>
            <a:off x="179512" y="4005064"/>
            <a:ext cx="1843167" cy="244827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13" name="TextBox 12"/>
          <p:cNvSpPr txBox="1"/>
          <p:nvPr/>
        </p:nvSpPr>
        <p:spPr>
          <a:xfrm>
            <a:off x="6660232" y="335699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Фридрих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Мишер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51520" y="328498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Розалин Франклин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96136" y="627322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Фрэнсис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Крик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 и 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Джеймс Уотсон</a:t>
            </a:r>
            <a:endParaRPr lang="ru-RU" sz="1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Биология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 descr="http://media-2.web.britannica.com/eb-media/45/167245-004-384BA171.jpg"/>
          <p:cNvPicPr>
            <a:picLocks noChangeAspect="1" noChangeArrowheads="1"/>
          </p:cNvPicPr>
          <p:nvPr/>
        </p:nvPicPr>
        <p:blipFill>
          <a:blip r:embed="rId2" cstate="print"/>
          <a:srcRect l="5421" r="5121"/>
          <a:stretch>
            <a:fillRect/>
          </a:stretch>
        </p:blipFill>
        <p:spPr bwMode="auto">
          <a:xfrm>
            <a:off x="179512" y="227917"/>
            <a:ext cx="2160240" cy="3273092"/>
          </a:xfrm>
          <a:prstGeom prst="rect">
            <a:avLst/>
          </a:prstGeom>
          <a:noFill/>
        </p:spPr>
      </p:pic>
      <p:pic>
        <p:nvPicPr>
          <p:cNvPr id="25604" name="Picture 4" descr="http://persons-info.com/userfiles/image/persons/10000-20000/16000-17000/16821/SALSTON_Dzhon3.jpg"/>
          <p:cNvPicPr>
            <a:picLocks noChangeAspect="1" noChangeArrowheads="1"/>
          </p:cNvPicPr>
          <p:nvPr/>
        </p:nvPicPr>
        <p:blipFill>
          <a:blip r:embed="rId3" cstate="print"/>
          <a:srcRect l="8571" t="4744"/>
          <a:stretch>
            <a:fillRect/>
          </a:stretch>
        </p:blipFill>
        <p:spPr bwMode="auto">
          <a:xfrm>
            <a:off x="6804248" y="188640"/>
            <a:ext cx="1944216" cy="3014102"/>
          </a:xfrm>
          <a:prstGeom prst="rect">
            <a:avLst/>
          </a:prstGeom>
          <a:noFill/>
        </p:spPr>
      </p:pic>
      <p:pic>
        <p:nvPicPr>
          <p:cNvPr id="25606" name="Picture 6" descr="http://pics.livejournal.com/aging_genes/pic/0005wq71/s640x4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149080"/>
            <a:ext cx="2523709" cy="1728192"/>
          </a:xfrm>
          <a:prstGeom prst="rect">
            <a:avLst/>
          </a:prstGeom>
          <a:noFill/>
        </p:spPr>
      </p:pic>
      <p:pic>
        <p:nvPicPr>
          <p:cNvPr id="25610" name="Picture 10" descr="http://xn--80ajzkav.xn--p1ai/images/articles/ce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5949280"/>
            <a:ext cx="785967" cy="753925"/>
          </a:xfrm>
          <a:prstGeom prst="rect">
            <a:avLst/>
          </a:prstGeom>
          <a:noFill/>
        </p:spPr>
      </p:pic>
      <p:pic>
        <p:nvPicPr>
          <p:cNvPr id="25612" name="Picture 12" descr="https://upload.wikimedia.org/wikipedia/commons/thumb/5/54/Embryonic_foot_of_mouse.jpg/180px-Embryonic_foot_of_mous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421944" y="5706849"/>
            <a:ext cx="764704" cy="124956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99592" y="4941168"/>
            <a:ext cx="108012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АПОПТОЗ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692696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Сидни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Бреннер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сделал открытие в области генетической регуляции развития органов и высказал предположение о запрограммированной смерти клетки —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апоптозе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512" y="357301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Сидни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Бреннер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876256" y="314096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Джон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Салстон</a:t>
            </a:r>
            <a:endParaRPr lang="ru-RU" dirty="0"/>
          </a:p>
        </p:txBody>
      </p:sp>
      <p:pic>
        <p:nvPicPr>
          <p:cNvPr id="25616" name="Picture 16" descr="https://encrypted-tbn2.gstatic.com/images?q=tbn:ANd9GcRju41XNivDC10rnP_RX-wTuRIwt-8Tc4HjTLSDY5HbE9Vr_nA97w"/>
          <p:cNvPicPr>
            <a:picLocks noChangeAspect="1" noChangeArrowheads="1"/>
          </p:cNvPicPr>
          <p:nvPr/>
        </p:nvPicPr>
        <p:blipFill>
          <a:blip r:embed="rId7" cstate="print"/>
          <a:srcRect t="5621" b="2359"/>
          <a:stretch>
            <a:fillRect/>
          </a:stretch>
        </p:blipFill>
        <p:spPr bwMode="auto">
          <a:xfrm>
            <a:off x="6732240" y="3573016"/>
            <a:ext cx="2232248" cy="280831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843808" y="4149080"/>
            <a:ext cx="36724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Роберт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Горвиц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70-е годы открыл два гена клеточного самоубийства, нашел соответствующие гены у других животных и человека.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2002 г.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Горвиц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Салстон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получили Нобелевскую  премию в сфере физиологии и медицины.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83768" y="2492896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Бреннер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совместно с 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Джоном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Салстоном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занимался расшифровкой генома человека, где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Салстон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определил первый ген самоубийства клетки.</a:t>
            </a:r>
          </a:p>
          <a:p>
            <a:endParaRPr lang="ru-RU" dirty="0"/>
          </a:p>
        </p:txBody>
      </p:sp>
      <p:pic>
        <p:nvPicPr>
          <p:cNvPr id="18" name="Рисунок 17" descr="ps_Nobel_Prize_1413288147.jpg.814x610_q8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72200" y="2309738"/>
            <a:ext cx="936104" cy="922395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6876256" y="6381328"/>
            <a:ext cx="2051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Роберт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Горвиц</a:t>
            </a:r>
            <a:endParaRPr lang="ru-RU" dirty="0"/>
          </a:p>
        </p:txBody>
      </p:sp>
      <p:pic>
        <p:nvPicPr>
          <p:cNvPr id="21" name="Рисунок 20" descr="ps_Nobel_Prize_1413288147.jpg.814x610_q8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5517232"/>
            <a:ext cx="936104" cy="922395"/>
          </a:xfrm>
          <a:prstGeom prst="ellipse">
            <a:avLst/>
          </a:prstGeom>
          <a:ln>
            <a:noFill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1" grpId="0"/>
      <p:bldP spid="12" grpId="0"/>
      <p:bldP spid="13" grpId="0"/>
      <p:bldP spid="16" grpId="0"/>
      <p:bldP spid="17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window.edu.ru/news/521/4521/img/2/c51ef36662b2b2d645a0fc69b4d96923abbe86e1.jpeg"/>
          <p:cNvPicPr>
            <a:picLocks noChangeAspect="1" noChangeArrowheads="1"/>
          </p:cNvPicPr>
          <p:nvPr/>
        </p:nvPicPr>
        <p:blipFill>
          <a:blip r:embed="rId2" cstate="print"/>
          <a:srcRect l="5256" r="58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35696" y="4653136"/>
            <a:ext cx="6120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СПАСИБО ЗА ВНИМАНИЕ!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malinovo.ru/vladimir/0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04664"/>
            <a:ext cx="3419872" cy="2115817"/>
          </a:xfrm>
          <a:prstGeom prst="rect">
            <a:avLst/>
          </a:prstGeom>
          <a:noFill/>
        </p:spPr>
      </p:pic>
      <p:pic>
        <p:nvPicPr>
          <p:cNvPr id="1030" name="Picture 6" descr="http://xvatit.com/uploads/posts/2015-07/1437294177_13268758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3250631" cy="3384376"/>
          </a:xfrm>
          <a:prstGeom prst="rect">
            <a:avLst/>
          </a:prstGeom>
          <a:noFill/>
        </p:spPr>
      </p:pic>
      <p:pic>
        <p:nvPicPr>
          <p:cNvPr id="1034" name="Picture 10" descr="http://smartnews.ru/storage/c/2013/07/22/1374506729_104537_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88640"/>
            <a:ext cx="2520280" cy="15782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988840"/>
            <a:ext cx="2304256" cy="2520280"/>
          </a:xfrm>
        </p:spPr>
        <p:txBody>
          <a:bodyPr>
            <a:noAutofit/>
          </a:bodyPr>
          <a:lstStyle/>
          <a:p>
            <a:r>
              <a:rPr lang="en-US" sz="69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XIX</a:t>
            </a:r>
            <a:r>
              <a:rPr lang="ru-RU" sz="69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век</a:t>
            </a:r>
            <a:endParaRPr lang="ru-RU" sz="6900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 descr="http://s011.radikal.ru/i317/1112/55/2981da1925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05064"/>
            <a:ext cx="3563887" cy="2707285"/>
          </a:xfrm>
          <a:prstGeom prst="rect">
            <a:avLst/>
          </a:prstGeom>
          <a:noFill/>
        </p:spPr>
      </p:pic>
      <p:pic>
        <p:nvPicPr>
          <p:cNvPr id="1028" name="Picture 4" descr="http://top-antropos.com/images/3/Germany/%D0%9A%D0%BE%D1%81%D1%82%D1%8E%D0%BC%D1%8B%20%D0%BD%D0%B5%D0%BC%D0%B5%D1%86%D0%BA%D0%BE%D0%B9%20%D0%B0%D1%80%D0%B8%D1%81%D1%82%D0%BE%D0%BA%D1%80%D0%B0%D1%82%D0%B8%D0%B8,%20%D0%BF%D0%B5%D1%80%D0%B2%D0%B0%D1%8F%20%D0%BF%D0%BE%D0%BB%D0%BE%D0%B2%D0%B8%D0%BD%D0%B0%2019%20%D0%B2%D0%B5%D0%BA%D0%B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1484784"/>
            <a:ext cx="1171826" cy="1615827"/>
          </a:xfrm>
          <a:prstGeom prst="rect">
            <a:avLst/>
          </a:prstGeom>
          <a:noFill/>
        </p:spPr>
      </p:pic>
      <p:pic>
        <p:nvPicPr>
          <p:cNvPr id="1036" name="Picture 12" descr="http://v-nayke.ru/wp-content/uploads/2013/02/1219818478_parovoz-640x2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4725144"/>
            <a:ext cx="4968552" cy="1940841"/>
          </a:xfrm>
          <a:prstGeom prst="rect">
            <a:avLst/>
          </a:prstGeom>
          <a:noFill/>
        </p:spPr>
      </p:pic>
      <p:pic>
        <p:nvPicPr>
          <p:cNvPr id="1038" name="Picture 14" descr="http://smartnews.ru/storage/c/2013/07/22/1374507662_604870_4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3140968"/>
            <a:ext cx="2880320" cy="151754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http://allcrimea.net/news/tema/big/ukraina-podnyala-tsenu-na-elektrichestvo-dlya-kryma-40048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5866169" cy="38884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Физика и электротехника</a:t>
            </a:r>
          </a:p>
        </p:txBody>
      </p:sp>
      <p:pic>
        <p:nvPicPr>
          <p:cNvPr id="14344" name="Picture 8" descr="https://i.ytimg.com/vi/enEOrhlhNpI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869160"/>
            <a:ext cx="2952328" cy="180513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300192" y="1412776"/>
            <a:ext cx="2736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Ключевой особенностью в развитии науки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19 века является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широкое применение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электричества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во всех отраслях производства.</a:t>
            </a:r>
          </a:p>
        </p:txBody>
      </p:sp>
      <p:pic>
        <p:nvPicPr>
          <p:cNvPr id="14348" name="Picture 12" descr="http://www.canal3.md/media/2015/10/lampoch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4437112"/>
            <a:ext cx="1104323" cy="826515"/>
          </a:xfrm>
          <a:prstGeom prst="rect">
            <a:avLst/>
          </a:prstGeom>
          <a:noFill/>
        </p:spPr>
      </p:pic>
      <p:pic>
        <p:nvPicPr>
          <p:cNvPr id="13" name="Рисунок 12" descr="barbyz_p356876137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5445224"/>
            <a:ext cx="988193" cy="1002412"/>
          </a:xfrm>
          <a:prstGeom prst="rect">
            <a:avLst/>
          </a:prstGeom>
        </p:spPr>
      </p:pic>
      <p:pic>
        <p:nvPicPr>
          <p:cNvPr id="14" name="Рисунок 13" descr="barbyz_p356876137 (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5445224"/>
            <a:ext cx="895767" cy="1029464"/>
          </a:xfrm>
          <a:prstGeom prst="rect">
            <a:avLst/>
          </a:prstGeom>
        </p:spPr>
      </p:pic>
      <p:pic>
        <p:nvPicPr>
          <p:cNvPr id="15" name="Рисунок 14" descr="barbyz_p356876137 (4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7784" y="5445224"/>
            <a:ext cx="1080120" cy="1012613"/>
          </a:xfrm>
          <a:prstGeom prst="rect">
            <a:avLst/>
          </a:prstGeom>
        </p:spPr>
      </p:pic>
      <p:pic>
        <p:nvPicPr>
          <p:cNvPr id="17" name="Рисунок 16" descr="barbyz_p356876137 (5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5445224"/>
            <a:ext cx="940459" cy="100101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Физика и электротехника</a:t>
            </a:r>
            <a:endParaRPr lang="ru-RU" dirty="0"/>
          </a:p>
        </p:txBody>
      </p:sp>
      <p:pic>
        <p:nvPicPr>
          <p:cNvPr id="15362" name="Picture 2" descr="http://elektro.guru/images/41319/elektromagnitnaya-induktsiya-maikl-farade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3744416" cy="4992555"/>
          </a:xfrm>
          <a:prstGeom prst="rect">
            <a:avLst/>
          </a:prstGeom>
          <a:noFill/>
        </p:spPr>
      </p:pic>
      <p:pic>
        <p:nvPicPr>
          <p:cNvPr id="15366" name="Picture 6" descr="http://ecoconceptcars.ru/wp-content/uploads/2011/01/%D0%9A%D0%BE%D0%BB%D0%B5%D1%81%D0%BE-%D0%91%D0%B0%D1%80%D0%BB%D0%BE%D1%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365104"/>
            <a:ext cx="3888432" cy="2166922"/>
          </a:xfrm>
          <a:prstGeom prst="rect">
            <a:avLst/>
          </a:prstGeom>
          <a:noFill/>
        </p:spPr>
      </p:pic>
      <p:pic>
        <p:nvPicPr>
          <p:cNvPr id="15368" name="Picture 8" descr="http://novmysl.ru/Electrodynamics/Faraday_Induction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5675" y="2348880"/>
            <a:ext cx="2148325" cy="2681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067944" y="1124744"/>
            <a:ext cx="29523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1831 году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Майкл Фарадей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заметил, что если медная проволока движется в магнитном поле, пересекая силовые линии, то в ней возникает электрический ток. Так появилось понятие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электромагнитной индукции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Физика и электротехника</a:t>
            </a:r>
            <a:endParaRPr lang="ru-RU" dirty="0"/>
          </a:p>
        </p:txBody>
      </p:sp>
      <p:pic>
        <p:nvPicPr>
          <p:cNvPr id="16386" name="Picture 2" descr="http://phanminhchanh.info/home/images/anhchay/Maxwe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052736"/>
            <a:ext cx="3672408" cy="482453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63688" y="980728"/>
            <a:ext cx="30243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1865 году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Джеймс Клерк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Максвелл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предположил существование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электромагнитных волн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посредством которых передается электрическая энергия в пространстве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6396" name="Picture 12" descr="http://www.aif.ru/pictures/201207/a_radio_2_b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365104"/>
            <a:ext cx="4286250" cy="2381250"/>
          </a:xfrm>
          <a:prstGeom prst="rect">
            <a:avLst/>
          </a:prstGeom>
          <a:noFill/>
        </p:spPr>
      </p:pic>
      <p:pic>
        <p:nvPicPr>
          <p:cNvPr id="4" name="Picture 8" descr="https://i.ytimg.com/vi/enEOrhlhNpI/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573016"/>
            <a:ext cx="2664296" cy="1629027"/>
          </a:xfrm>
          <a:prstGeom prst="rect">
            <a:avLst/>
          </a:prstGeom>
          <a:noFill/>
        </p:spPr>
      </p:pic>
      <p:pic>
        <p:nvPicPr>
          <p:cNvPr id="13" name="Рисунок 12" descr="ua-ru_GT-C3322HKASEK_002_Right-Ang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412776"/>
            <a:ext cx="1379021" cy="208823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5436096" y="6021288"/>
            <a:ext cx="3289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Джеймс Клерк Максвелл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93305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Александр Попов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Химия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7416" name="Picture 8" descr="http://blog.ostriv.in.ua/images/publications/8/13420/1332786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8675" y="4797152"/>
            <a:ext cx="1525325" cy="2060848"/>
          </a:xfrm>
          <a:prstGeom prst="rect">
            <a:avLst/>
          </a:prstGeom>
          <a:noFill/>
        </p:spPr>
      </p:pic>
      <p:pic>
        <p:nvPicPr>
          <p:cNvPr id="17418" name="Picture 10" descr="http://www.afterstudy.com.ua/wp-content/uploads/2015/03/%D1%85%D1%96%D0%BC%D1%96%D1%8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581128"/>
            <a:ext cx="2496277" cy="1872208"/>
          </a:xfrm>
          <a:prstGeom prst="rect">
            <a:avLst/>
          </a:prstGeom>
          <a:noFill/>
        </p:spPr>
      </p:pic>
      <p:pic>
        <p:nvPicPr>
          <p:cNvPr id="17420" name="Picture 12" descr="http://www.alhimik.ru/teleclass/pictures/29132-dy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340768"/>
            <a:ext cx="2232248" cy="2847255"/>
          </a:xfrm>
          <a:prstGeom prst="rect">
            <a:avLst/>
          </a:prstGeom>
          <a:noFill/>
        </p:spPr>
      </p:pic>
      <p:pic>
        <p:nvPicPr>
          <p:cNvPr id="14" name="Рисунок 13" descr="1662c210c7df5be54caec60e134751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980728"/>
            <a:ext cx="5661660" cy="3238500"/>
          </a:xfrm>
          <a:prstGeom prst="rect">
            <a:avLst/>
          </a:prstGeom>
        </p:spPr>
      </p:pic>
      <p:pic>
        <p:nvPicPr>
          <p:cNvPr id="17414" name="Picture 6" descr="http://www.uniload.ru/img/5xx/mendeleev's_periodic_tab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1052736"/>
            <a:ext cx="2454971" cy="1689021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15" name="TextBox 14"/>
          <p:cNvSpPr txBox="1"/>
          <p:nvPr/>
        </p:nvSpPr>
        <p:spPr>
          <a:xfrm>
            <a:off x="3059832" y="4509120"/>
            <a:ext cx="47525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 области химии в 19 веке самым значительным было открытие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Д.И. Менделеевым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Периодического закона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основе этого открытия была разработана таблица химических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элементов.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Медицина и Биология</a:t>
            </a:r>
          </a:p>
        </p:txBody>
      </p:sp>
      <p:pic>
        <p:nvPicPr>
          <p:cNvPr id="3" name="Рисунок 2" descr="Hemos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980728"/>
            <a:ext cx="2232248" cy="3132978"/>
          </a:xfrm>
          <a:prstGeom prst="rect">
            <a:avLst/>
          </a:prstGeom>
        </p:spPr>
      </p:pic>
      <p:pic>
        <p:nvPicPr>
          <p:cNvPr id="18434" name="Picture 2" descr="http://www.qotd.org/portraits/Bernard,Clau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980728"/>
            <a:ext cx="2193474" cy="3168352"/>
          </a:xfrm>
          <a:prstGeom prst="rect">
            <a:avLst/>
          </a:prstGeom>
          <a:noFill/>
        </p:spPr>
      </p:pic>
      <p:pic>
        <p:nvPicPr>
          <p:cNvPr id="7" name="Рисунок 6" descr="19_167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980728"/>
            <a:ext cx="2304256" cy="31717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429309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микробиолог Роберт Кох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91880" y="429309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медик Клод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Бернар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2200" y="422108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химик-микробиолог Луи Пастер</a:t>
            </a:r>
          </a:p>
        </p:txBody>
      </p:sp>
      <p:pic>
        <p:nvPicPr>
          <p:cNvPr id="18440" name="Picture 8" descr="http://vinterese.ru/wp-content/uploads/2013/05/10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5229200"/>
            <a:ext cx="2005434" cy="1296144"/>
          </a:xfrm>
          <a:prstGeom prst="rect">
            <a:avLst/>
          </a:prstGeom>
          <a:noFill/>
        </p:spPr>
      </p:pic>
      <p:pic>
        <p:nvPicPr>
          <p:cNvPr id="12" name="Рисунок 11" descr="18396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8264" y="5229200"/>
            <a:ext cx="898867" cy="1340768"/>
          </a:xfrm>
          <a:prstGeom prst="rect">
            <a:avLst/>
          </a:prstGeom>
        </p:spPr>
      </p:pic>
      <p:pic>
        <p:nvPicPr>
          <p:cNvPr id="18442" name="Picture 10" descr="http://simptomer.ru/images/articles15/tuberkuleznaya-paloch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5229200"/>
            <a:ext cx="1893446" cy="1284388"/>
          </a:xfrm>
          <a:prstGeom prst="rect">
            <a:avLst/>
          </a:prstGeom>
          <a:noFill/>
        </p:spPr>
      </p:pic>
      <p:pic>
        <p:nvPicPr>
          <p:cNvPr id="14" name="Рисунок 13" descr="ps_Nobel_Prize_1413288147.jpg.814x610_q8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79712" y="3429000"/>
            <a:ext cx="871164" cy="858406"/>
          </a:xfrm>
          <a:prstGeom prst="ellipse">
            <a:avLst/>
          </a:prstGeom>
          <a:ln>
            <a:noFill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fb.ru/misc/i/gallery/5308/683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52936"/>
            <a:ext cx="2676525" cy="28575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63888" y="2060848"/>
            <a:ext cx="1872208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XX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 век</a:t>
            </a:r>
          </a:p>
        </p:txBody>
      </p:sp>
      <p:pic>
        <p:nvPicPr>
          <p:cNvPr id="1028" name="Picture 4" descr="http://s1.fotokto.ru/topics/full/0/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3068912" cy="2304256"/>
          </a:xfrm>
          <a:prstGeom prst="rect">
            <a:avLst/>
          </a:prstGeom>
          <a:noFill/>
        </p:spPr>
      </p:pic>
      <p:pic>
        <p:nvPicPr>
          <p:cNvPr id="1030" name="Picture 6" descr="http://retrobazar.com/newsimage/1096_11531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88640"/>
            <a:ext cx="3479676" cy="2259997"/>
          </a:xfrm>
          <a:prstGeom prst="rect">
            <a:avLst/>
          </a:prstGeom>
          <a:noFill/>
        </p:spPr>
      </p:pic>
      <p:pic>
        <p:nvPicPr>
          <p:cNvPr id="1032" name="Picture 8" descr="http://www.oldbooks.matrixboard.ru/webmenu/ris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260648"/>
            <a:ext cx="1306754" cy="1561102"/>
          </a:xfrm>
          <a:prstGeom prst="rect">
            <a:avLst/>
          </a:prstGeom>
          <a:noFill/>
        </p:spPr>
      </p:pic>
      <p:pic>
        <p:nvPicPr>
          <p:cNvPr id="1036" name="Picture 12" descr="http://blog.sibirix.ru/wp-content/2015-18-02-FUI/image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221088"/>
            <a:ext cx="3312368" cy="2376264"/>
          </a:xfrm>
          <a:prstGeom prst="rect">
            <a:avLst/>
          </a:prstGeom>
          <a:noFill/>
        </p:spPr>
      </p:pic>
      <p:sp>
        <p:nvSpPr>
          <p:cNvPr id="1038" name="AutoShape 14" descr="data:image/jpeg;base64,/9j/4AAQSkZJRgABAQAAAQABAAD/2wCEAAkGBxITEhUTExMVFhUVFxgYFRgXFxoXGRkaGBUXFxgaGBgYHSggGh8lHhgWITEhJSktLi4uFx8zODMsNygtLisBCgoKDg0OGxAQGy8lICUtLS4tLS0tLS0vLS0tLS0tLS0tLS0tLS0tLS0tLS0tLS0tLS0tLS0tLS0tLS0tLS0tLf/AABEIAJwAzwMBIgACEQEDEQH/xAAcAAABBQEBAQAAAAAAAAAAAAAEAQIDBQYABwj/xAA+EAABAwIEBAMGBQIFAwUAAAABAAIRAyEEEjFBBVFhcSKBkQYTMqHB8EJSsdHhB2IjM3KC8SSS0hQVNENT/8QAGQEAAwEBAQAAAAAAAAAAAAAAAgMEAQAF/8QAKxEAAgICAgEDAwMFAQAAAAAAAAECEQMhEjEEIkFhEzJRcZHRQlKBobEj/9oADAMBAAIRAxEAPwDw6Fyc5JC44MoNEaIjDtDjlFiqxlQieqKwjzJOwBm5EendC0MjIsn0412Wl4R7B4vFAEA022MuEnuG7eam/pXg2YjFEvdLabQQDEEmY22APqvcuH46nnNJ0NkGNtNV5+XO4z+mtFiXp5UeA+0P9PK+Ha57XZ4/DHi6wRYrHucW+FzSCLEGQb30Oi+lmVm1HOY4QRmv2P6LyH+p+FBLKzG/BNOoR3BYfUu9Qs8Ty5ZJcZHZsKS5I89d99E0qRyaQvSTI5RJqDJCf7sDW/IIzhHCnPl3wtGrjoO3Mq6ZgWsuzzcbn76JM8qi6HQxNqyhZgKjvwQOtv1unt4Q/wDO0dgSrTEYa87xy+qCqE7uI6D+ECyOXQTxpdkD+GuH42+hCR+EqC5v5/ROdTSZnAwCTvdGpP8AIDSRE0dCDyKhrMHKOo/ZF+/c4xAO0fUFMxNHKCdt+Y/dEnQLVla+mQmqd7Y0umPATBTREuSkJFoIq6Ui5cccuTstpTVxxKdUrxCYU1ywJiIvD0SRIIEg+fRCKcVrARp81zOjV7L32ZxbqNR7NC4C0/lOnoSvSD7RNfTaSJe5uV0kRp2v2XjuGxGV7XG8EE/VahhLSROhXneX46m1Jl/jZeKcWa7/AN6eKfu5AEATJLoFoJJv3Wb9o6pdQe0Hk7XXKRrzQzsRKjfVteCN55JeHGoSTCzT5KjNV6YBgSYF++6N4Nwh1aqGXAF3nkP3KMZTygmHEjUGLW9Sr7g7XtoiowAmo6Tmt4RMGN9/VW5cvGOhMMSb2E4ygwMDB4WN02te38qnwVY4ipDbUmXcfzd+ij9ocY4Uw0nxPJFtmiJ++qTAVfd0HBupF+26nhBxhb7Y6c050ukE8QrZjAMN/Xqhhw6pUbmZRe8M1IENnTU+fNdhqoEOcJDYIHUm3pr5q9q8Zqmg6jZocQ7xXPhHLb1WNyg6SApSMq+rlPjY5h5yHfQR3ulqUrCPEDefvVTPw9RrfeOjITaLZufh3A5qOg2Ph+FwJHRwsY7qkVQFVYRpqiswgOuZ+yuqsiQDO/y6dkyhEFsdfp9PmuZyQDjKeQgj4XfLmEK6Nla4qmDTdA0v6KnlOg7Qia4sU3TU9pG6eWeY5ogaIginYKBr8k3CUSXgATF/RWtcOvMQGkmBy2lDKVBRiU2I1jl9lQpzjKajFjsyQlIlauNFY2bIunRLSDcEyLgwLbczdRM6Iyi6DIkTrGnmhbDjEdi6LnAwy0zJIECIgDlurHB1g4MItIAN9xZBCo9wlgDu8AjyJUmFxTW5RV8LmOnSZBvsIS5rlEZqL0WDmQUuWZS1qzCZa4GeRBRNHA1fASww8HJcAmOujQefQqZ6GJNlRjsVqHTmAEHpFh+i0vDnf9LTggeAa891h8XVdnOaxnxDkRaI2iFpfZWt76g6hmILDPdpvHrPyReRj/8ANMPBk9dAPtJ/9R6P/Rn8+ibQMtLeu/33VnjsEX0zTMZgZb3EwJ9R5qpwRykZuxHLaFsGnCl7GSTU3Ybw8hzjTMSQ1zOpFiAfJG1ajMpNyWnwt/E55FtdGiQST9VFX4YaoLh4A13hfymL9tvJc9+KFqmHFU6Z2HKSOsa+iCVN3/qzVpUxcNnefeVAM4Ab/paNAJ2/lCVKESNBJcemYN/8SVc4TB4mrf3LaO2Z7s5tezRF+53TuJYdlIZQA6Q46ic25eNtvTZB9T1V7/gLjrRmqwE20Ciw7ZLyNgAPmVJXdlBO5Nh12CdhcOWti0m53VF1EVVyIWl2SpmFg0/sFWNw8/CrTi9fKzJaXRMch+/0VTSqwU2F1YudcqEfh3DVI2RqrKm8HxE6C3Tum1X7ZRe1tZRcmY4LtBHAsHnLzIFg0TfW5A8gk4s7LTjd5j/a3c9z+qsuG0clFovne4kEaCfCDPIATCoeOVw6qQPhYA0eSXH1TNn6YFcuXLk8nOStSJzSuNRK1FUHmyBzoqk8C5CFoZFh9RgcySB0285+ap42RVTFudYW1FuR0CdSphouwzzMj5LFoJ+voN4HxFtNjmGmxxc6SHgEOAaQBfQg3F91oquOqjDsBDqfupzvc4NDqb4cBAdL3WsByErMcM4Z7w5nmGTE6ZjEwPqeq0GHxDWOexop0/AzLlcYDmScxt45GZp5yOaRkUW/kbickvgyWNxRqVHVDq4kn6KbhFR7aoczUDtbkrGq92udr2k/CW2E3Mcouhq+CaIqNs2bt3a6CQBzBAMdiE3kmqF8GnZp6GMDmhwYDrprMb+ic7h7a4zQA4C7wIB6QdfpCy1LFPpODmuHi1Z577eYWp4PxxlTwkhjuRNr8uaiyY5Y1cCqORT1I7DUK9LwludsiQDyuFcUvaVnvGZqLgRmkTGYmIJvtCucPhme7c7MZDSRAmTGx0nuoeD8OBDxVcxxDhlMa+ETroJ081C8qkm5Ieo00kCYv2nfb3dMMluWfjJvPKAZJ9VnMTTc8y51yZJNz5fNaHGUWtJ5SRIsdBoquvhiBnJhgEZ3COervxa/JHhlFdGSTfZVswTA6TJO07A7tH1QWNpsokvJmfhbpJ09Pu67iPHWC1PxkD4jYDsN1nMTWc85nOJJ1Xo4sc3uRJlyRWkS1X5zmOp1/ZRVKaYw7oh43HoquhCV9iUWOAzC4JIRlNsyRA2A7wPnMJ+HoGpkpsbLovHL7un4d4dVa0EZGEvJAsQzxT2MIWzaotsSRTDnwP8ACp5AbXdH/H/csY4yVoPaKvDGU93S9/ckx99As+swrVmZnuhFy5cmiRVwSLlxw5qQqU1NI2URXGhOGrgbX5qSpiARZBAIqnh5bP2ELSDi29IvMJh6jsvuxIFJpMD8xJPe8orDVgMjSGlxqE53ECGNDQWibDNLwZ6aq54Dw9zGUn0Rme1uSpTn/MaWCqcpO4kwNLITiWHbXDXYfK6DnIIuBFp1n+FFKfr+C1R9PyCV6TqjjTlrnAN+CIM6C2pHMckb7X4CnQp0mWB900Py38XvCQfKHobheB8Xv3hzKdIC+7n7Nt8M6xG1o1QWL4m+oXWBzPaWg3cS0kEdSc06/hC2KfPXSMk0ob7ZVVaZBynUN8r6Ecxon4HBVKxy02F7hrAkD/Udlq+C+yBfkfiTDWtA92NSBMZjtYxA9VuMFh2MYG0mBrdsoj/nul5/OhDUds3H40pblpGW4N7I1aLZOIdm/KJyDoL/ADjyRT8BjQYa9h6n/haX3UfEUbTq06V3ADad55X1XlvPknK5V+xcsUYql/0y44RjzE1qbJ5AT5QFXcS9lKjjmrYh9TYg2HSxJXo/xTLQORJEnsNv4QGNogyDobLfqzg7Wv8ABijGXZ4JxPBmjUdTP4TbqDofvkg6jy6J2ELd+3XDCQKwHiZZ3Vp38vqVhapvIsvewZVkgpHlZsbhNoSm2TqpXMIMA+HY9FEOm6Kos9Br3HLmmiycsOQlsnZ5G07W2RHs/TzVDO0T2mT9B6q69mPc+6LXgg1CSHDUACIjfcx1XYbhha+p7ljqgc/K1zGEgxa0WHiJ3Us833Iohi2pGT4xifeVnu2mB2FkGvYMR/S7Duos8bqVbL4yDnbmP9p2GliFjeL/ANPMZRksArNG7Pi/7Df0lHj8nC/SmKyYMid1Zj1ykq0nNJa4FrhqCII7gphCpJxSnMpEqSjTESVIHRIFu6ywkhKdOJ0I5nsR99lFVi0bDXmUVRdGoj75JX1hEF1ump/ZZYXFUABWmFcHNiWgjbLfvKhocLqvuym6NiRCu8J7Mmxc8N55ZPzNh80vJkhFbYzFCbekO4Zxl9MFzD4wGgg7wCAfQlRYPh5eYZ7wNMDMKc2OsSRPk5aLB8EoMghpJ/Mb/rorvC0mzAufWP2UEvJjfpRYsMn9xnsDizSFbCtdVrUnbii9oa4fjLBmJO3xDup+AcMIL6j6b6YsKbnxMQZsNCf21W5w1hdCcfc00HjNuJg3aZtzSJZ3LSVWNhiS22S4KkCA4g7QDt36qxpuaNY6LNcOxdYVXU3iWwHMcLza/wA/1RuZzZJJGgL3d9GMBvf9N1G8buinloJxYl0xlyuAzuvN58DPxTYT13Tg0yB4gSDrDnuifhBEN3+arqtRwnxFpMgOPiqO3swfCE/A48uaGkuY6Lj4nuvz21d22TVpC3sv8Nifi8IDjYhozVDIsSdGjSBfRTYoSCYg7jkeqoKuMb7zJcx4i1h+LZuZ34b7ovBcQEFsMEGAKYsOjjuevVDLaOitlbxjDS02tBDhzBXj/FcD7urkBlrvEw9CSPoV7DxPGCSBB5QVi+MYAVGlgAzDxMPXceeiq8HK4On0xPlY+cbXaMh7qGmDuPLqiMLXpgDNJgR0Hi1NtQL3sjuGYmmymWQHl3+YHC/KIOw59SocXwtjvFSdlP5ToOxGi9T6iTpnn8XVo6jjQ0t/LoxzdbaBw1BiP5W6Z7KYxmWvSqvpVXgF4Y6+lg8Ew7XQyvMqzS0w9paY16o7Ae0GMokOZXqRP5i4Hp4phBlwykrxumFjyqOpo9JHtHxDDD/qsO2sxoJL2H3bgBEk2LSRrFtdVc8N9rMJXs2rkf8A/nV8DvnY67ErHcK/qNiQL5KnNrgQ71H7I2t7U8OxQy4rBta42Lm37eJgB+Sglg/ujv8AK/grU1/S/wBy89osJSqiK1NrrWJv6HVedcS9l6c/4by0cj4h+60NPBUh/wDDxr2N2pVP8RnYSQQhcaazf8yjmH56PiHmw+IfNbic4P0yv9f4YvJxl9yPP6ZsntAmQFHTpmyKbQ6GF6zZHFNkuDwLnkwQBu47dutlc4bAspHOPE8DU6cpA2O6r8DUyO18Lteh2PzVuDNlJmnK/grxQjXyPp4jrJKPpaTE9lSseZjl+isMLWtE/OPnspZxKEy4p4gC5teBm38kSwknOC+AAI+AETz9VUYSxkak/hE+riiWvG8E2EP8foAbJfGnoy2aOkW1WgSy0zM1L99ORjspaDAPAWksNiC1rW23ga/yheF4h1yM5y22Y2/TW0qWs1swckgajNVdaCJ/lC1YSY6q1rXgBsAfD2Oo8oHqkxU/G3wlsAmMxi/wDn+6fVBcwa5h+YEEwIPr9UDSxZyOBiNGnUwde0KdxalY5bVED8Q5hDgGtBN5kved5/XWyTDV4Pilsn4QLn/U49jpzQeIxbWSAZ/tF3Ek3k8yIM+SAq8TeCQ4HKfwtueZl3pZUcHLoG1HstRiqbXHIPhBzNa4tJM6OjyPOyr8ZxB1U5WkhrRDgyzRrcnWY5HkomYqDIjSzW6f7jv9EO6tlBAaPhjK2A3W027JkcaRjkH4evYguDuZGhPRR4p8ixuLhVhxZJMeK82ENbt5ohtToueOnYPK0UXtJgocKzdHHxRs7n52QOH4js8T1Gv8rSnKQ5jvheLj6hY/GUDTeWHb58ir8LU48X2efmXCVou21Q5sGHt+/RCV8EdaZkAfDv2/uVWyoWmWmEdRx8/FY8wj4OPQKlGWmDht/wArvr9Eb/6o2FQROjhof37hS1HMePF5OGqjqtgQ27OR8XcxzRclLTB4uPQ9mILdFYUcfmHxuYebT9DY+iocjmCQQQZtyiNRtqlZWBS5Yl2g45dUOa4wAABI5yVE7EPaYOvW8KT3BPizCeX7JjcG4p2gKkNGLJIzeca+S0HCMUHt1u2xnlsfvkqluBHKVPw2gWVJGwuOY8krKoyiOxqcWrLHFeF4OzrH6J1F5BUmKp5gY+zshaZzX33+qlW4lXTLYPMaE9jACIwuIA3A2IaN+rvvRV9JjnDQDq7TqiqdJtiS58g6eFtup7/IpbSN3ZZse3+wAl0ZgX94aI2C0nDHEtN3EXAEBjSen7rF08VBsQP7WiT6ny2VpQxMESQWzJL3WBnYc0qUWjVstHHJUjO24hwzF7pm1zp1/hVePqe7fGz5I6HcfXzKIxVV1wHO5wxkTOkuO6DxgNSiW6PBloNzI0056eaGlfwbF0VGKJBzCdYMfUod2JJaWz4hqAbnlcd1K7EZ2cpBB6bH5oCsA27raQ1v1PpyVcI+wE5e4U3xNykXAPw2Anbuo60k33IblFgBBInnv6pA+0ZjcaDTWZJ1Ubgc1zNwR5DnvaLdEVAt2SVnTYeLoLNHfquFbb5pj63JDknZdV9mXQQ19+yrfaFoBZ+aDPONv1KMqVWUr1Df8g+I/t5qm4njTWdmLQLQAL+p3TsMHyv2J8s1VAamfShNosup6hVLYiMdWwdri02U9LFkdFE9QlZSZ110HuqA/dttvJD1GDaxUAKdmWpUC3YTQAafEM0iwBj1+aIqtDWktJIDsozfiETIQTavl8/knvcDt5yuaNTD6uLgTbohsFWc5/z++aCqPnspKQ3kdkPFJBvLKTNHhseRbLM9Yjv+yRtYtcR+a/nuqenirg8tlZ4gy0O5XHYqeeNJ/qUxycixo1U9rjJETMamBqFXtqwnurTqAe6Rw2NcyybVAIaJtcxy+i7D1Ax0+ESI1lyAbX18RPOLD13UjK9xtz+/Rdw0cpGho1i5v4jPM5Yi3oZQ5awGDli0gTM/3RsFWUq4AM3NvOPNSOxx9Ung1pBqiDiWHcx2YCGOdbudZCErUyRB2PeUdXq52Fp306KrNU767/VPx20BNCtruALQ0Axt8/1lKXX+99VGXAHOSACI9OSExPFBowf7j9AnKDl0JeRR7LBxDRLiA0aTqew3VdiuLSC2mMo5/iP/AI+Xqq99QuMuJJPNRuTo4khE8rZxKlo0p7blMpsJsiC78I0GvVMbFpe5LSZaRpMfsm1hBv8Af3f0ROE1ne8dIE/W3dSVKUgnf1Pml3seo2iseoSE6o5MlMENjVyVItAFXLkuy40QpQmp7VxyEKtOH4glpYdtOyrHJaTyCCEMlaCTplnTfFips6gxXxJrSkNFCYWKqX3qHale+EPGw0wplebJ7qsC9u5+irK1d2WeZNttAq99UlGsNgSz8dFy7i7W6Anzj6ISpxNxJcGgTEbwq9cmRxxXsJlllL3JKtZzjLjJUa5ImC7FlK0SkT2my45D3Piw0/VNpuhRlOZqFlBWWGDd+n/H6pcZi8oyt1Op+ibWeWsMc1XEoVG3YcptaRxXJErUYk4BInFNXG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data:image/jpeg;base64,/9j/4AAQSkZJRgABAQAAAQABAAD/2wCEAAkGBxITEhUTExMVFhUVFxgYFRgXFxoXGRkaGBUXFxgaGBgYHSggGh8lHhgWITEhJSktLi4uFx8zODMsNygtLisBCgoKDg0OGxAQGy8lICUtLS4tLS0tLS0vLS0tLS0tLS0tLS0tLS0tLS0tLS0tLS0tLS0tLS0tLS0tLS0tLS0tLf/AABEIAJwAzwMBIgACEQEDEQH/xAAcAAABBQEBAQAAAAAAAAAAAAAEAQIDBQYABwj/xAA+EAABAwIEBAMGBQIFAwUAAAABAAIRAyEEEjFBBVFhcSKBkQYTMqHB8EJSsdHhB2IjM3KC8SSS0hQVNENT/8QAGQEAAwEBAQAAAAAAAAAAAAAAAgMEAQAF/8QAKxEAAgICAgEDAwMFAQAAAAAAAAECEQMhEjEEIkFhEzJRcZHRQlKBobEj/9oADAMBAAIRAxEAPwDw6Fyc5JC44MoNEaIjDtDjlFiqxlQieqKwjzJOwBm5EendC0MjIsn0412Wl4R7B4vFAEA022MuEnuG7eam/pXg2YjFEvdLabQQDEEmY22APqvcuH46nnNJ0NkGNtNV5+XO4z+mtFiXp5UeA+0P9PK+Ha57XZ4/DHi6wRYrHucW+FzSCLEGQb30Oi+lmVm1HOY4QRmv2P6LyH+p+FBLKzG/BNOoR3BYfUu9Qs8Ty5ZJcZHZsKS5I89d99E0qRyaQvSTI5RJqDJCf7sDW/IIzhHCnPl3wtGrjoO3Mq6ZgWsuzzcbn76JM8qi6HQxNqyhZgKjvwQOtv1unt4Q/wDO0dgSrTEYa87xy+qCqE7uI6D+ECyOXQTxpdkD+GuH42+hCR+EqC5v5/ROdTSZnAwCTvdGpP8AIDSRE0dCDyKhrMHKOo/ZF+/c4xAO0fUFMxNHKCdt+Y/dEnQLVla+mQmqd7Y0umPATBTREuSkJFoIq6Ui5cccuTstpTVxxKdUrxCYU1ywJiIvD0SRIIEg+fRCKcVrARp81zOjV7L32ZxbqNR7NC4C0/lOnoSvSD7RNfTaSJe5uV0kRp2v2XjuGxGV7XG8EE/VahhLSROhXneX46m1Jl/jZeKcWa7/AN6eKfu5AEATJLoFoJJv3Wb9o6pdQe0Hk7XXKRrzQzsRKjfVteCN55JeHGoSTCzT5KjNV6YBgSYF++6N4Nwh1aqGXAF3nkP3KMZTygmHEjUGLW9Sr7g7XtoiowAmo6Tmt4RMGN9/VW5cvGOhMMSb2E4ygwMDB4WN02te38qnwVY4ipDbUmXcfzd+ij9ocY4Uw0nxPJFtmiJ++qTAVfd0HBupF+26nhBxhb7Y6c050ukE8QrZjAMN/Xqhhw6pUbmZRe8M1IENnTU+fNdhqoEOcJDYIHUm3pr5q9q8Zqmg6jZocQ7xXPhHLb1WNyg6SApSMq+rlPjY5h5yHfQR3ulqUrCPEDefvVTPw9RrfeOjITaLZufh3A5qOg2Ph+FwJHRwsY7qkVQFVYRpqiswgOuZ+yuqsiQDO/y6dkyhEFsdfp9PmuZyQDjKeQgj4XfLmEK6Nla4qmDTdA0v6KnlOg7Qia4sU3TU9pG6eWeY5ogaIginYKBr8k3CUSXgATF/RWtcOvMQGkmBy2lDKVBRiU2I1jl9lQpzjKajFjsyQlIlauNFY2bIunRLSDcEyLgwLbczdRM6Iyi6DIkTrGnmhbDjEdi6LnAwy0zJIECIgDlurHB1g4MItIAN9xZBCo9wlgDu8AjyJUmFxTW5RV8LmOnSZBvsIS5rlEZqL0WDmQUuWZS1qzCZa4GeRBRNHA1fASww8HJcAmOujQefQqZ6GJNlRjsVqHTmAEHpFh+i0vDnf9LTggeAa891h8XVdnOaxnxDkRaI2iFpfZWt76g6hmILDPdpvHrPyReRj/8ANMPBk9dAPtJ/9R6P/Rn8+ibQMtLeu/33VnjsEX0zTMZgZb3EwJ9R5qpwRykZuxHLaFsGnCl7GSTU3Ybw8hzjTMSQ1zOpFiAfJG1ajMpNyWnwt/E55FtdGiQST9VFX4YaoLh4A13hfymL9tvJc9+KFqmHFU6Z2HKSOsa+iCVN3/qzVpUxcNnefeVAM4Ab/paNAJ2/lCVKESNBJcemYN/8SVc4TB4mrf3LaO2Z7s5tezRF+53TuJYdlIZQA6Q46ic25eNtvTZB9T1V7/gLjrRmqwE20Ciw7ZLyNgAPmVJXdlBO5Nh12CdhcOWti0m53VF1EVVyIWl2SpmFg0/sFWNw8/CrTi9fKzJaXRMch+/0VTSqwU2F1YudcqEfh3DVI2RqrKm8HxE6C3Tum1X7ZRe1tZRcmY4LtBHAsHnLzIFg0TfW5A8gk4s7LTjd5j/a3c9z+qsuG0clFovne4kEaCfCDPIATCoeOVw6qQPhYA0eSXH1TNn6YFcuXLk8nOStSJzSuNRK1FUHmyBzoqk8C5CFoZFh9RgcySB0285+ap42RVTFudYW1FuR0CdSphouwzzMj5LFoJ+voN4HxFtNjmGmxxc6SHgEOAaQBfQg3F91oquOqjDsBDqfupzvc4NDqb4cBAdL3WsByErMcM4Z7w5nmGTE6ZjEwPqeq0GHxDWOexop0/AzLlcYDmScxt45GZp5yOaRkUW/kbickvgyWNxRqVHVDq4kn6KbhFR7aoczUDtbkrGq92udr2k/CW2E3Mcouhq+CaIqNs2bt3a6CQBzBAMdiE3kmqF8GnZp6GMDmhwYDrprMb+ic7h7a4zQA4C7wIB6QdfpCy1LFPpODmuHi1Z577eYWp4PxxlTwkhjuRNr8uaiyY5Y1cCqORT1I7DUK9LwludsiQDyuFcUvaVnvGZqLgRmkTGYmIJvtCucPhme7c7MZDSRAmTGx0nuoeD8OBDxVcxxDhlMa+ETroJ081C8qkm5Ieo00kCYv2nfb3dMMluWfjJvPKAZJ9VnMTTc8y51yZJNz5fNaHGUWtJ5SRIsdBoquvhiBnJhgEZ3COervxa/JHhlFdGSTfZVswTA6TJO07A7tH1QWNpsokvJmfhbpJ09Pu67iPHWC1PxkD4jYDsN1nMTWc85nOJJ1Xo4sc3uRJlyRWkS1X5zmOp1/ZRVKaYw7oh43HoquhCV9iUWOAzC4JIRlNsyRA2A7wPnMJ+HoGpkpsbLovHL7un4d4dVa0EZGEvJAsQzxT2MIWzaotsSRTDnwP8ACp5AbXdH/H/csY4yVoPaKvDGU93S9/ckx99As+swrVmZnuhFy5cmiRVwSLlxw5qQqU1NI2URXGhOGrgbX5qSpiARZBAIqnh5bP2ELSDi29IvMJh6jsvuxIFJpMD8xJPe8orDVgMjSGlxqE53ECGNDQWibDNLwZ6aq54Dw9zGUn0Rme1uSpTn/MaWCqcpO4kwNLITiWHbXDXYfK6DnIIuBFp1n+FFKfr+C1R9PyCV6TqjjTlrnAN+CIM6C2pHMckb7X4CnQp0mWB900Py38XvCQfKHobheB8Xv3hzKdIC+7n7Nt8M6xG1o1QWL4m+oXWBzPaWg3cS0kEdSc06/hC2KfPXSMk0ob7ZVVaZBynUN8r6Ecxon4HBVKxy02F7hrAkD/Udlq+C+yBfkfiTDWtA92NSBMZjtYxA9VuMFh2MYG0mBrdsoj/nul5/OhDUds3H40pblpGW4N7I1aLZOIdm/KJyDoL/ADjyRT8BjQYa9h6n/haX3UfEUbTq06V3ADad55X1XlvPknK5V+xcsUYql/0y44RjzE1qbJ5AT5QFXcS9lKjjmrYh9TYg2HSxJXo/xTLQORJEnsNv4QGNogyDobLfqzg7Wv8ABijGXZ4JxPBmjUdTP4TbqDofvkg6jy6J2ELd+3XDCQKwHiZZ3Vp38vqVhapvIsvewZVkgpHlZsbhNoSm2TqpXMIMA+HY9FEOm6Kos9Br3HLmmiycsOQlsnZ5G07W2RHs/TzVDO0T2mT9B6q69mPc+6LXgg1CSHDUACIjfcx1XYbhha+p7ljqgc/K1zGEgxa0WHiJ3Us833Iohi2pGT4xifeVnu2mB2FkGvYMR/S7Duos8bqVbL4yDnbmP9p2GliFjeL/ANPMZRksArNG7Pi/7Df0lHj8nC/SmKyYMid1Zj1ykq0nNJa4FrhqCII7gphCpJxSnMpEqSjTESVIHRIFu6ywkhKdOJ0I5nsR99lFVi0bDXmUVRdGoj75JX1hEF1ump/ZZYXFUABWmFcHNiWgjbLfvKhocLqvuym6NiRCu8J7Mmxc8N55ZPzNh80vJkhFbYzFCbekO4Zxl9MFzD4wGgg7wCAfQlRYPh5eYZ7wNMDMKc2OsSRPk5aLB8EoMghpJ/Mb/rorvC0mzAufWP2UEvJjfpRYsMn9xnsDizSFbCtdVrUnbii9oa4fjLBmJO3xDup+AcMIL6j6b6YsKbnxMQZsNCf21W5w1hdCcfc00HjNuJg3aZtzSJZ3LSVWNhiS22S4KkCA4g7QDt36qxpuaNY6LNcOxdYVXU3iWwHMcLza/wA/1RuZzZJJGgL3d9GMBvf9N1G8buinloJxYl0xlyuAzuvN58DPxTYT13Tg0yB4gSDrDnuifhBEN3+arqtRwnxFpMgOPiqO3swfCE/A48uaGkuY6Lj4nuvz21d22TVpC3sv8Nifi8IDjYhozVDIsSdGjSBfRTYoSCYg7jkeqoKuMb7zJcx4i1h+LZuZ34b7ovBcQEFsMEGAKYsOjjuevVDLaOitlbxjDS02tBDhzBXj/FcD7urkBlrvEw9CSPoV7DxPGCSBB5QVi+MYAVGlgAzDxMPXceeiq8HK4On0xPlY+cbXaMh7qGmDuPLqiMLXpgDNJgR0Hi1NtQL3sjuGYmmymWQHl3+YHC/KIOw59SocXwtjvFSdlP5ToOxGi9T6iTpnn8XVo6jjQ0t/LoxzdbaBw1BiP5W6Z7KYxmWvSqvpVXgF4Y6+lg8Ew7XQyvMqzS0w9paY16o7Ae0GMokOZXqRP5i4Hp4phBlwykrxumFjyqOpo9JHtHxDDD/qsO2sxoJL2H3bgBEk2LSRrFtdVc8N9rMJXs2rkf8A/nV8DvnY67ErHcK/qNiQL5KnNrgQ71H7I2t7U8OxQy4rBta42Lm37eJgB+Sglg/ujv8AK/grU1/S/wBy89osJSqiK1NrrWJv6HVedcS9l6c/4by0cj4h+60NPBUh/wDDxr2N2pVP8RnYSQQhcaazf8yjmH56PiHmw+IfNbic4P0yv9f4YvJxl9yPP6ZsntAmQFHTpmyKbQ6GF6zZHFNkuDwLnkwQBu47dutlc4bAspHOPE8DU6cpA2O6r8DUyO18Lteh2PzVuDNlJmnK/grxQjXyPp4jrJKPpaTE9lSseZjl+isMLWtE/OPnspZxKEy4p4gC5teBm38kSwknOC+AAI+AETz9VUYSxkak/hE+riiWvG8E2EP8foAbJfGnoy2aOkW1WgSy0zM1L99ORjspaDAPAWksNiC1rW23ga/yheF4h1yM5y22Y2/TW0qWs1swckgajNVdaCJ/lC1YSY6q1rXgBsAfD2Oo8oHqkxU/G3wlsAmMxi/wDn+6fVBcwa5h+YEEwIPr9UDSxZyOBiNGnUwde0KdxalY5bVED8Q5hDgGtBN5kved5/XWyTDV4Pilsn4QLn/U49jpzQeIxbWSAZ/tF3Ek3k8yIM+SAq8TeCQ4HKfwtueZl3pZUcHLoG1HstRiqbXHIPhBzNa4tJM6OjyPOyr8ZxB1U5WkhrRDgyzRrcnWY5HkomYqDIjSzW6f7jv9EO6tlBAaPhjK2A3W027JkcaRjkH4evYguDuZGhPRR4p8ixuLhVhxZJMeK82ENbt5ohtToueOnYPK0UXtJgocKzdHHxRs7n52QOH4js8T1Gv8rSnKQ5jvheLj6hY/GUDTeWHb58ir8LU48X2efmXCVou21Q5sGHt+/RCV8EdaZkAfDv2/uVWyoWmWmEdRx8/FY8wj4OPQKlGWmDht/wArvr9Eb/6o2FQROjhof37hS1HMePF5OGqjqtgQ27OR8XcxzRclLTB4uPQ9mILdFYUcfmHxuYebT9DY+iocjmCQQQZtyiNRtqlZWBS5Yl2g45dUOa4wAABI5yVE7EPaYOvW8KT3BPizCeX7JjcG4p2gKkNGLJIzeca+S0HCMUHt1u2xnlsfvkqluBHKVPw2gWVJGwuOY8krKoyiOxqcWrLHFeF4OzrH6J1F5BUmKp5gY+zshaZzX33+qlW4lXTLYPMaE9jACIwuIA3A2IaN+rvvRV9JjnDQDq7TqiqdJtiS58g6eFtup7/IpbSN3ZZse3+wAl0ZgX94aI2C0nDHEtN3EXAEBjSen7rF08VBsQP7WiT6ny2VpQxMESQWzJL3WBnYc0qUWjVstHHJUjO24hwzF7pm1zp1/hVePqe7fGz5I6HcfXzKIxVV1wHO5wxkTOkuO6DxgNSiW6PBloNzI0056eaGlfwbF0VGKJBzCdYMfUod2JJaWz4hqAbnlcd1K7EZ2cpBB6bH5oCsA27raQ1v1PpyVcI+wE5e4U3xNykXAPw2Anbuo60k33IblFgBBInnv6pA+0ZjcaDTWZJ1Ubgc1zNwR5DnvaLdEVAt2SVnTYeLoLNHfquFbb5pj63JDknZdV9mXQQ19+yrfaFoBZ+aDPONv1KMqVWUr1Df8g+I/t5qm4njTWdmLQLQAL+p3TsMHyv2J8s1VAamfShNosup6hVLYiMdWwdri02U9LFkdFE9QlZSZ110HuqA/dttvJD1GDaxUAKdmWpUC3YTQAafEM0iwBj1+aIqtDWktJIDsozfiETIQTavl8/knvcDt5yuaNTD6uLgTbohsFWc5/z++aCqPnspKQ3kdkPFJBvLKTNHhseRbLM9Yjv+yRtYtcR+a/nuqenirg8tlZ4gy0O5XHYqeeNJ/qUxycixo1U9rjJETMamBqFXtqwnurTqAe6Rw2NcyybVAIaJtcxy+i7D1Ax0+ESI1lyAbX18RPOLD13UjK9xtz+/Rdw0cpGho1i5v4jPM5Yi3oZQ5awGDli0gTM/3RsFWUq4AM3NvOPNSOxx9Ung1pBqiDiWHcx2YCGOdbudZCErUyRB2PeUdXq52Fp306KrNU767/VPx20BNCtruALQ0Axt8/1lKXX+99VGXAHOSACI9OSExPFBowf7j9AnKDl0JeRR7LBxDRLiA0aTqew3VdiuLSC2mMo5/iP/AI+Xqq99QuMuJJPNRuTo4khE8rZxKlo0p7blMpsJsiC78I0GvVMbFpe5LSZaRpMfsm1hBv8Af3f0ROE1ne8dIE/W3dSVKUgnf1Pml3seo2iseoSE6o5MlMENjVyVItAFXLkuy40QpQmp7VxyEKtOH4glpYdtOyrHJaTyCCEMlaCTplnTfFips6gxXxJrSkNFCYWKqX3qHale+EPGw0wplebJ7qsC9u5+irK1d2WeZNttAq99UlGsNgSz8dFy7i7W6Anzj6ISpxNxJcGgTEbwq9cmRxxXsJlllL3JKtZzjLjJUa5ImC7FlK0SkT2my45D3Piw0/VNpuhRlOZqFlBWWGDd+n/H6pcZi8oyt1Op+ibWeWsMc1XEoVG3YcptaRxXJErUYk4BInFNXG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data:image/jpeg;base64,/9j/4AAQSkZJRgABAQAAAQABAAD/2wCEAAkGBxITEhUTExMVFhUVFxgYFRgXFxoXGRkaGBUXFxgaGBgYHSggGh8lHhgWITEhJSktLi4uFx8zODMsNygtLisBCgoKDg0OGxAQGy8lICUtLS4tLS0tLS0vLS0tLS0tLS0tLS0tLS0tLS0tLS0tLS0tLS0tLS0tLS0tLS0tLS0tLf/AABEIAJwAzwMBIgACEQEDEQH/xAAcAAABBQEBAQAAAAAAAAAAAAAEAQIDBQYABwj/xAA+EAABAwIEBAMGBQIFAwUAAAABAAIRAyEEEjFBBVFhcSKBkQYTMqHB8EJSsdHhB2IjM3KC8SSS0hQVNENT/8QAGQEAAwEBAQAAAAAAAAAAAAAAAgMEAQAF/8QAKxEAAgICAgEDAwMFAQAAAAAAAAECEQMhEjEEIkFhEzJRcZHRQlKBobEj/9oADAMBAAIRAxEAPwDw6Fyc5JC44MoNEaIjDtDjlFiqxlQieqKwjzJOwBm5EendC0MjIsn0412Wl4R7B4vFAEA022MuEnuG7eam/pXg2YjFEvdLabQQDEEmY22APqvcuH46nnNJ0NkGNtNV5+XO4z+mtFiXp5UeA+0P9PK+Ha57XZ4/DHi6wRYrHucW+FzSCLEGQb30Oi+lmVm1HOY4QRmv2P6LyH+p+FBLKzG/BNOoR3BYfUu9Qs8Ty5ZJcZHZsKS5I89d99E0qRyaQvSTI5RJqDJCf7sDW/IIzhHCnPl3wtGrjoO3Mq6ZgWsuzzcbn76JM8qi6HQxNqyhZgKjvwQOtv1unt4Q/wDO0dgSrTEYa87xy+qCqE7uI6D+ECyOXQTxpdkD+GuH42+hCR+EqC5v5/ROdTSZnAwCTvdGpP8AIDSRE0dCDyKhrMHKOo/ZF+/c4xAO0fUFMxNHKCdt+Y/dEnQLVla+mQmqd7Y0umPATBTREuSkJFoIq6Ui5cccuTstpTVxxKdUrxCYU1ywJiIvD0SRIIEg+fRCKcVrARp81zOjV7L32ZxbqNR7NC4C0/lOnoSvSD7RNfTaSJe5uV0kRp2v2XjuGxGV7XG8EE/VahhLSROhXneX46m1Jl/jZeKcWa7/AN6eKfu5AEATJLoFoJJv3Wb9o6pdQe0Hk7XXKRrzQzsRKjfVteCN55JeHGoSTCzT5KjNV6YBgSYF++6N4Nwh1aqGXAF3nkP3KMZTygmHEjUGLW9Sr7g7XtoiowAmo6Tmt4RMGN9/VW5cvGOhMMSb2E4ygwMDB4WN02te38qnwVY4ipDbUmXcfzd+ij9ocY4Uw0nxPJFtmiJ++qTAVfd0HBupF+26nhBxhb7Y6c050ukE8QrZjAMN/Xqhhw6pUbmZRe8M1IENnTU+fNdhqoEOcJDYIHUm3pr5q9q8Zqmg6jZocQ7xXPhHLb1WNyg6SApSMq+rlPjY5h5yHfQR3ulqUrCPEDefvVTPw9RrfeOjITaLZufh3A5qOg2Ph+FwJHRwsY7qkVQFVYRpqiswgOuZ+yuqsiQDO/y6dkyhEFsdfp9PmuZyQDjKeQgj4XfLmEK6Nla4qmDTdA0v6KnlOg7Qia4sU3TU9pG6eWeY5ogaIginYKBr8k3CUSXgATF/RWtcOvMQGkmBy2lDKVBRiU2I1jl9lQpzjKajFjsyQlIlauNFY2bIunRLSDcEyLgwLbczdRM6Iyi6DIkTrGnmhbDjEdi6LnAwy0zJIECIgDlurHB1g4MItIAN9xZBCo9wlgDu8AjyJUmFxTW5RV8LmOnSZBvsIS5rlEZqL0WDmQUuWZS1qzCZa4GeRBRNHA1fASww8HJcAmOujQefQqZ6GJNlRjsVqHTmAEHpFh+i0vDnf9LTggeAa891h8XVdnOaxnxDkRaI2iFpfZWt76g6hmILDPdpvHrPyReRj/8ANMPBk9dAPtJ/9R6P/Rn8+ibQMtLeu/33VnjsEX0zTMZgZb3EwJ9R5qpwRykZuxHLaFsGnCl7GSTU3Ybw8hzjTMSQ1zOpFiAfJG1ajMpNyWnwt/E55FtdGiQST9VFX4YaoLh4A13hfymL9tvJc9+KFqmHFU6Z2HKSOsa+iCVN3/qzVpUxcNnefeVAM4Ab/paNAJ2/lCVKESNBJcemYN/8SVc4TB4mrf3LaO2Z7s5tezRF+53TuJYdlIZQA6Q46ic25eNtvTZB9T1V7/gLjrRmqwE20Ciw7ZLyNgAPmVJXdlBO5Nh12CdhcOWti0m53VF1EVVyIWl2SpmFg0/sFWNw8/CrTi9fKzJaXRMch+/0VTSqwU2F1YudcqEfh3DVI2RqrKm8HxE6C3Tum1X7ZRe1tZRcmY4LtBHAsHnLzIFg0TfW5A8gk4s7LTjd5j/a3c9z+qsuG0clFovne4kEaCfCDPIATCoeOVw6qQPhYA0eSXH1TNn6YFcuXLk8nOStSJzSuNRK1FUHmyBzoqk8C5CFoZFh9RgcySB0285+ap42RVTFudYW1FuR0CdSphouwzzMj5LFoJ+voN4HxFtNjmGmxxc6SHgEOAaQBfQg3F91oquOqjDsBDqfupzvc4NDqb4cBAdL3WsByErMcM4Z7w5nmGTE6ZjEwPqeq0GHxDWOexop0/AzLlcYDmScxt45GZp5yOaRkUW/kbickvgyWNxRqVHVDq4kn6KbhFR7aoczUDtbkrGq92udr2k/CW2E3Mcouhq+CaIqNs2bt3a6CQBzBAMdiE3kmqF8GnZp6GMDmhwYDrprMb+ic7h7a4zQA4C7wIB6QdfpCy1LFPpODmuHi1Z577eYWp4PxxlTwkhjuRNr8uaiyY5Y1cCqORT1I7DUK9LwludsiQDyuFcUvaVnvGZqLgRmkTGYmIJvtCucPhme7c7MZDSRAmTGx0nuoeD8OBDxVcxxDhlMa+ETroJ081C8qkm5Ieo00kCYv2nfb3dMMluWfjJvPKAZJ9VnMTTc8y51yZJNz5fNaHGUWtJ5SRIsdBoquvhiBnJhgEZ3COervxa/JHhlFdGSTfZVswTA6TJO07A7tH1QWNpsokvJmfhbpJ09Pu67iPHWC1PxkD4jYDsN1nMTWc85nOJJ1Xo4sc3uRJlyRWkS1X5zmOp1/ZRVKaYw7oh43HoquhCV9iUWOAzC4JIRlNsyRA2A7wPnMJ+HoGpkpsbLovHL7un4d4dVa0EZGEvJAsQzxT2MIWzaotsSRTDnwP8ACp5AbXdH/H/csY4yVoPaKvDGU93S9/ckx99As+swrVmZnuhFy5cmiRVwSLlxw5qQqU1NI2URXGhOGrgbX5qSpiARZBAIqnh5bP2ELSDi29IvMJh6jsvuxIFJpMD8xJPe8orDVgMjSGlxqE53ECGNDQWibDNLwZ6aq54Dw9zGUn0Rme1uSpTn/MaWCqcpO4kwNLITiWHbXDXYfK6DnIIuBFp1n+FFKfr+C1R9PyCV6TqjjTlrnAN+CIM6C2pHMckb7X4CnQp0mWB900Py38XvCQfKHobheB8Xv3hzKdIC+7n7Nt8M6xG1o1QWL4m+oXWBzPaWg3cS0kEdSc06/hC2KfPXSMk0ob7ZVVaZBynUN8r6Ecxon4HBVKxy02F7hrAkD/Udlq+C+yBfkfiTDWtA92NSBMZjtYxA9VuMFh2MYG0mBrdsoj/nul5/OhDUds3H40pblpGW4N7I1aLZOIdm/KJyDoL/ADjyRT8BjQYa9h6n/haX3UfEUbTq06V3ADad55X1XlvPknK5V+xcsUYql/0y44RjzE1qbJ5AT5QFXcS9lKjjmrYh9TYg2HSxJXo/xTLQORJEnsNv4QGNogyDobLfqzg7Wv8ABijGXZ4JxPBmjUdTP4TbqDofvkg6jy6J2ELd+3XDCQKwHiZZ3Vp38vqVhapvIsvewZVkgpHlZsbhNoSm2TqpXMIMA+HY9FEOm6Kos9Br3HLmmiycsOQlsnZ5G07W2RHs/TzVDO0T2mT9B6q69mPc+6LXgg1CSHDUACIjfcx1XYbhha+p7ljqgc/K1zGEgxa0WHiJ3Us833Iohi2pGT4xifeVnu2mB2FkGvYMR/S7Duos8bqVbL4yDnbmP9p2GliFjeL/ANPMZRksArNG7Pi/7Df0lHj8nC/SmKyYMid1Zj1ykq0nNJa4FrhqCII7gphCpJxSnMpEqSjTESVIHRIFu6ywkhKdOJ0I5nsR99lFVi0bDXmUVRdGoj75JX1hEF1ump/ZZYXFUABWmFcHNiWgjbLfvKhocLqvuym6NiRCu8J7Mmxc8N55ZPzNh80vJkhFbYzFCbekO4Zxl9MFzD4wGgg7wCAfQlRYPh5eYZ7wNMDMKc2OsSRPk5aLB8EoMghpJ/Mb/rorvC0mzAufWP2UEvJjfpRYsMn9xnsDizSFbCtdVrUnbii9oa4fjLBmJO3xDup+AcMIL6j6b6YsKbnxMQZsNCf21W5w1hdCcfc00HjNuJg3aZtzSJZ3LSVWNhiS22S4KkCA4g7QDt36qxpuaNY6LNcOxdYVXU3iWwHMcLza/wA/1RuZzZJJGgL3d9GMBvf9N1G8buinloJxYl0xlyuAzuvN58DPxTYT13Tg0yB4gSDrDnuifhBEN3+arqtRwnxFpMgOPiqO3swfCE/A48uaGkuY6Lj4nuvz21d22TVpC3sv8Nifi8IDjYhozVDIsSdGjSBfRTYoSCYg7jkeqoKuMb7zJcx4i1h+LZuZ34b7ovBcQEFsMEGAKYsOjjuevVDLaOitlbxjDS02tBDhzBXj/FcD7urkBlrvEw9CSPoV7DxPGCSBB5QVi+MYAVGlgAzDxMPXceeiq8HK4On0xPlY+cbXaMh7qGmDuPLqiMLXpgDNJgR0Hi1NtQL3sjuGYmmymWQHl3+YHC/KIOw59SocXwtjvFSdlP5ToOxGi9T6iTpnn8XVo6jjQ0t/LoxzdbaBw1BiP5W6Z7KYxmWvSqvpVXgF4Y6+lg8Ew7XQyvMqzS0w9paY16o7Ae0GMokOZXqRP5i4Hp4phBlwykrxumFjyqOpo9JHtHxDDD/qsO2sxoJL2H3bgBEk2LSRrFtdVc8N9rMJXs2rkf8A/nV8DvnY67ErHcK/qNiQL5KnNrgQ71H7I2t7U8OxQy4rBta42Lm37eJgB+Sglg/ujv8AK/grU1/S/wBy89osJSqiK1NrrWJv6HVedcS9l6c/4by0cj4h+60NPBUh/wDDxr2N2pVP8RnYSQQhcaazf8yjmH56PiHmw+IfNbic4P0yv9f4YvJxl9yPP6ZsntAmQFHTpmyKbQ6GF6zZHFNkuDwLnkwQBu47dutlc4bAspHOPE8DU6cpA2O6r8DUyO18Lteh2PzVuDNlJmnK/grxQjXyPp4jrJKPpaTE9lSseZjl+isMLWtE/OPnspZxKEy4p4gC5teBm38kSwknOC+AAI+AETz9VUYSxkak/hE+riiWvG8E2EP8foAbJfGnoy2aOkW1WgSy0zM1L99ORjspaDAPAWksNiC1rW23ga/yheF4h1yM5y22Y2/TW0qWs1swckgajNVdaCJ/lC1YSY6q1rXgBsAfD2Oo8oHqkxU/G3wlsAmMxi/wDn+6fVBcwa5h+YEEwIPr9UDSxZyOBiNGnUwde0KdxalY5bVED8Q5hDgGtBN5kved5/XWyTDV4Pilsn4QLn/U49jpzQeIxbWSAZ/tF3Ek3k8yIM+SAq8TeCQ4HKfwtueZl3pZUcHLoG1HstRiqbXHIPhBzNa4tJM6OjyPOyr8ZxB1U5WkhrRDgyzRrcnWY5HkomYqDIjSzW6f7jv9EO6tlBAaPhjK2A3W027JkcaRjkH4evYguDuZGhPRR4p8ixuLhVhxZJMeK82ENbt5ohtToueOnYPK0UXtJgocKzdHHxRs7n52QOH4js8T1Gv8rSnKQ5jvheLj6hY/GUDTeWHb58ir8LU48X2efmXCVou21Q5sGHt+/RCV8EdaZkAfDv2/uVWyoWmWmEdRx8/FY8wj4OPQKlGWmDht/wArvr9Eb/6o2FQROjhof37hS1HMePF5OGqjqtgQ27OR8XcxzRclLTB4uPQ9mILdFYUcfmHxuYebT9DY+iocjmCQQQZtyiNRtqlZWBS5Yl2g45dUOa4wAABI5yVE7EPaYOvW8KT3BPizCeX7JjcG4p2gKkNGLJIzeca+S0HCMUHt1u2xnlsfvkqluBHKVPw2gWVJGwuOY8krKoyiOxqcWrLHFeF4OzrH6J1F5BUmKp5gY+zshaZzX33+qlW4lXTLYPMaE9jACIwuIA3A2IaN+rvvRV9JjnDQDq7TqiqdJtiS58g6eFtup7/IpbSN3ZZse3+wAl0ZgX94aI2C0nDHEtN3EXAEBjSen7rF08VBsQP7WiT6ny2VpQxMESQWzJL3WBnYc0qUWjVstHHJUjO24hwzF7pm1zp1/hVePqe7fGz5I6HcfXzKIxVV1wHO5wxkTOkuO6DxgNSiW6PBloNzI0056eaGlfwbF0VGKJBzCdYMfUod2JJaWz4hqAbnlcd1K7EZ2cpBB6bH5oCsA27raQ1v1PpyVcI+wE5e4U3xNykXAPw2Anbuo60k33IblFgBBInnv6pA+0ZjcaDTWZJ1Ubgc1zNwR5DnvaLdEVAt2SVnTYeLoLNHfquFbb5pj63JDknZdV9mXQQ19+yrfaFoBZ+aDPONv1KMqVWUr1Df8g+I/t5qm4njTWdmLQLQAL+p3TsMHyv2J8s1VAamfShNosup6hVLYiMdWwdri02U9LFkdFE9QlZSZ110HuqA/dttvJD1GDaxUAKdmWpUC3YTQAafEM0iwBj1+aIqtDWktJIDsozfiETIQTavl8/knvcDt5yuaNTD6uLgTbohsFWc5/z++aCqPnspKQ3kdkPFJBvLKTNHhseRbLM9Yjv+yRtYtcR+a/nuqenirg8tlZ4gy0O5XHYqeeNJ/qUxycixo1U9rjJETMamBqFXtqwnurTqAe6Rw2NcyybVAIaJtcxy+i7D1Ax0+ESI1lyAbX18RPOLD13UjK9xtz+/Rdw0cpGho1i5v4jPM5Yi3oZQ5awGDli0gTM/3RsFWUq4AM3NvOPNSOxx9Ung1pBqiDiWHcx2YCGOdbudZCErUyRB2PeUdXq52Fp306KrNU767/VPx20BNCtruALQ0Axt8/1lKXX+99VGXAHOSACI9OSExPFBowf7j9AnKDl0JeRR7LBxDRLiA0aTqew3VdiuLSC2mMo5/iP/AI+Xqq99QuMuJJPNRuTo4khE8rZxKlo0p7blMpsJsiC78I0GvVMbFpe5LSZaRpMfsm1hBv8Af3f0ROE1ne8dIE/W3dSVKUgnf1Pml3seo2iseoSE6o5MlMENjVyVItAFXLkuy40QpQmp7VxyEKtOH4glpYdtOyrHJaTyCCEMlaCTplnTfFips6gxXxJrSkNFCYWKqX3qHale+EPGw0wplebJ7qsC9u5+irK1d2WeZNttAq99UlGsNgSz8dFy7i7W6Anzj6ISpxNxJcGgTEbwq9cmRxxXsJlllL3JKtZzjLjJUa5ImC7FlK0SkT2my45D3Piw0/VNpuhRlOZqFlBWWGDd+n/H6pcZi8oyt1Op+ibWeWsMc1XEoVG3YcptaRxXJErUYk4BInFNXG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http://img-fotki.yandex.ru/get/6602/141128800.93/0_69e99_86f93cd4_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2708920"/>
            <a:ext cx="1728192" cy="1166530"/>
          </a:xfrm>
          <a:prstGeom prst="rect">
            <a:avLst/>
          </a:prstGeom>
          <a:noFill/>
        </p:spPr>
      </p:pic>
      <p:pic>
        <p:nvPicPr>
          <p:cNvPr id="13" name="Рисунок 12" descr="0_74976_32c4c284_X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880" y="4365104"/>
            <a:ext cx="1440160" cy="2232248"/>
          </a:xfrm>
          <a:prstGeom prst="rect">
            <a:avLst/>
          </a:prstGeom>
        </p:spPr>
      </p:pic>
      <p:pic>
        <p:nvPicPr>
          <p:cNvPr id="1048" name="Picture 24" descr="http://fishki.net/picsw/112010/01/post/krasavica/krasavica07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40352" y="2564904"/>
            <a:ext cx="1033017" cy="1594148"/>
          </a:xfrm>
          <a:prstGeom prst="rect">
            <a:avLst/>
          </a:prstGeom>
          <a:noFill/>
        </p:spPr>
      </p:pic>
      <p:pic>
        <p:nvPicPr>
          <p:cNvPr id="1050" name="Picture 26" descr="https://upload.wikimedia.org/wikipedia/commons/thumb/c/c1/20_century_magazine_(1914).jpg/340px-20_century_magazine_(1914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520" y="5805264"/>
            <a:ext cx="3024336" cy="87172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Физика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1506" name="Picture 2" descr="http://lichnosti.net/photos/2794/12923558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51520" y="404664"/>
            <a:ext cx="2378572" cy="3436353"/>
          </a:xfrm>
          <a:prstGeom prst="rect">
            <a:avLst/>
          </a:prstGeom>
          <a:noFill/>
        </p:spPr>
      </p:pic>
      <p:pic>
        <p:nvPicPr>
          <p:cNvPr id="21508" name="Picture 4" descr="https://georobot.files.wordpress.com/2013/07/plan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04664"/>
            <a:ext cx="2255939" cy="2084488"/>
          </a:xfrm>
          <a:prstGeom prst="rect">
            <a:avLst/>
          </a:prstGeom>
          <a:noFill/>
        </p:spPr>
      </p:pic>
      <p:pic>
        <p:nvPicPr>
          <p:cNvPr id="21510" name="Picture 6" descr="https://upload.wikimedia.org/wikipedia/commons/thumb/6/6d/Niels_Bohr.jpg/270px-Niels_Boh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88224" y="2924944"/>
            <a:ext cx="2304256" cy="3326675"/>
          </a:xfrm>
          <a:prstGeom prst="rect">
            <a:avLst/>
          </a:prstGeom>
          <a:noFill/>
        </p:spPr>
      </p:pic>
      <p:pic>
        <p:nvPicPr>
          <p:cNvPr id="21516" name="Picture 12" descr="http://spacegid.com/wp-content/uploads/2014/01/Solnechnaya-sistem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085184"/>
            <a:ext cx="1872208" cy="1405054"/>
          </a:xfrm>
          <a:prstGeom prst="rect">
            <a:avLst/>
          </a:prstGeom>
          <a:noFill/>
        </p:spPr>
      </p:pic>
      <p:pic>
        <p:nvPicPr>
          <p:cNvPr id="21514" name="Picture 10" descr="http://sporuda.com/wp-content/uploads/images/stroenie_atomnogo_yadra_istoriya_izucheniya_i_sovremennie_harakteristiki_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4149080"/>
            <a:ext cx="1584176" cy="177997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39552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Макс Планк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0272" y="630932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Нильс Бор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2240" y="22768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987824" y="1124744"/>
            <a:ext cx="3384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Макс Планк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вывел формулу распределения энергии в спектре абсолютно чёрного тела, из которой следовало, что энергия излучается частями —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квантами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7904" y="3789040"/>
            <a:ext cx="27363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Нильс Бор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предложил планетарную модель строения атома, где электроны вращаются по орбитам вокруг ядра атома.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277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ВЕЛИКИЕ ОТКРЫТИЯ ЕСТЕСТВЕННЫХ НАУК</vt:lpstr>
      <vt:lpstr>XIXвек</vt:lpstr>
      <vt:lpstr>Физика и электротехника</vt:lpstr>
      <vt:lpstr>Физика и электротехника</vt:lpstr>
      <vt:lpstr>Физика и электротехника</vt:lpstr>
      <vt:lpstr>Химия</vt:lpstr>
      <vt:lpstr>Медицина и Биология</vt:lpstr>
      <vt:lpstr>Слайд 8</vt:lpstr>
      <vt:lpstr>Физика</vt:lpstr>
      <vt:lpstr>Физика</vt:lpstr>
      <vt:lpstr>Слайд 11</vt:lpstr>
      <vt:lpstr>Слайд 12</vt:lpstr>
      <vt:lpstr>Слайд 13</vt:lpstr>
      <vt:lpstr>Слайд 14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ВЕЛИКИЕ ОТКРЫТИЯ ЕСТЕСТВЕННЫХ НАУК</dc:title>
  <dc:creator>Nina</dc:creator>
  <cp:lastModifiedBy>Nina</cp:lastModifiedBy>
  <cp:revision>62</cp:revision>
  <dcterms:created xsi:type="dcterms:W3CDTF">2016-04-02T19:20:41Z</dcterms:created>
  <dcterms:modified xsi:type="dcterms:W3CDTF">2016-04-16T13:52:41Z</dcterms:modified>
</cp:coreProperties>
</file>