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7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7E95AD-CFF7-4006-A3CE-F6044B3EB40A}" type="datetimeFigureOut">
              <a:rPr lang="en-US"/>
              <a:pPr>
                <a:defRPr/>
              </a:pPr>
              <a:t>2/23/2017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933438-90FD-47A2-B2D5-CC59A092B0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18D82F-2EE3-4D87-8C09-E7C7EC5003D5}" type="datetimeFigureOut">
              <a:rPr lang="en-US"/>
              <a:pPr>
                <a:defRPr/>
              </a:pPr>
              <a:t>2/23/2017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436697-8A0E-4901-9B91-7BDC39554B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B7A8D7-CC2D-489C-A752-B5565E2410B4}" type="datetimeFigureOut">
              <a:rPr lang="en-US"/>
              <a:pPr>
                <a:defRPr/>
              </a:pPr>
              <a:t>2/23/2017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85C0F5-2F91-49C1-B21E-8B01D5507F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5FF848-A15E-4BC2-BB2A-194A84E2DC18}" type="datetimeFigureOut">
              <a:rPr lang="en-US"/>
              <a:pPr>
                <a:defRPr/>
              </a:pPr>
              <a:t>2/23/2017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CE49E2-5019-4055-8D31-0E39B62E89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8E9AB7-C4D2-44E3-A9C2-625E492EB024}" type="datetimeFigureOut">
              <a:rPr lang="en-US"/>
              <a:pPr>
                <a:defRPr/>
              </a:pPr>
              <a:t>2/23/2017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C64021-D196-4974-B814-6DA7C35720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2E7DE4-3935-4125-827F-A1C19EF423DE}" type="datetimeFigureOut">
              <a:rPr lang="en-US"/>
              <a:pPr>
                <a:defRPr/>
              </a:pPr>
              <a:t>2/23/2017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F01746-C61A-40E4-933E-57752CCAA4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337ED2-AF2F-4116-ADB9-A3DAADE5894F}" type="datetimeFigureOut">
              <a:rPr lang="en-US"/>
              <a:pPr>
                <a:defRPr/>
              </a:pPr>
              <a:t>2/23/2017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82DE9B-F01E-493C-9EC2-70465140A7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44886A-F67E-4AEF-A37E-38EB9A1E7AF2}" type="datetimeFigureOut">
              <a:rPr lang="en-US"/>
              <a:pPr>
                <a:defRPr/>
              </a:pPr>
              <a:t>2/23/2017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11BD42-AE1B-4211-83F7-A3074820E8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5B5C9A-182E-4A0F-B1DA-EAB572601F55}" type="datetimeFigureOut">
              <a:rPr lang="en-US"/>
              <a:pPr>
                <a:defRPr/>
              </a:pPr>
              <a:t>2/23/2017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A24863-9D60-4418-AC68-3CB6FEA32F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B6CAE0-E75A-455E-8FEF-A7CD37179B32}" type="datetimeFigureOut">
              <a:rPr lang="en-US"/>
              <a:pPr>
                <a:defRPr/>
              </a:pPr>
              <a:t>2/23/2017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D5715-19A5-475B-825D-DE2AB75112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E28CF1-A8E8-4FA2-81F6-1168C10FDF5A}" type="datetimeFigureOut">
              <a:rPr lang="en-US"/>
              <a:pPr>
                <a:defRPr/>
              </a:pPr>
              <a:t>2/23/2017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A3C36F-7591-4867-8230-E09AC9B439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09DCB95-45A0-46F2-BC26-15D17090EF9A}" type="datetimeFigureOut">
              <a:rPr lang="en-US"/>
              <a:pPr>
                <a:defRPr/>
              </a:pPr>
              <a:t>2/23/2017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7B33901-C8FD-44FE-A384-5832C58180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 spd="med">
    <p:wedg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b="1" i="1" smtClean="0">
                <a:latin typeface="Georgia" pitchFamily="18" charset="0"/>
              </a:rPr>
              <a:t>Синонімія </a:t>
            </a:r>
            <a:r>
              <a:rPr lang="uk-UA" b="1" i="1" smtClean="0">
                <a:latin typeface="Georgia" pitchFamily="18" charset="0"/>
              </a:rPr>
              <a:t>двоскладних і односкладних речень</a:t>
            </a:r>
            <a:endParaRPr lang="ru-RU" b="1" i="1" smtClean="0">
              <a:latin typeface="Georgia" pitchFamily="18" charset="0"/>
            </a:endParaRPr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uk-UA" smtClean="0">
                <a:solidFill>
                  <a:srgbClr val="898989"/>
                </a:solidFill>
              </a:rPr>
              <a:t>Учитель української мови та літератури Галкіна Т.М.</a:t>
            </a:r>
          </a:p>
          <a:p>
            <a:pPr algn="r" eaLnBrk="1" hangingPunct="1"/>
            <a:r>
              <a:rPr lang="uk-UA" smtClean="0">
                <a:solidFill>
                  <a:srgbClr val="898989"/>
                </a:solidFill>
              </a:rPr>
              <a:t>23.02.2017</a:t>
            </a:r>
            <a:endParaRPr lang="ru-RU" smtClean="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i="1" smtClean="0"/>
              <a:t>Домашнє завдання</a:t>
            </a:r>
            <a:endParaRPr lang="ru-RU" b="1" i="1" smtClean="0"/>
          </a:p>
        </p:txBody>
      </p:sp>
      <p:sp>
        <p:nvSpPr>
          <p:cNvPr id="22530" name="Rectangle 3"/>
          <p:cNvSpPr>
            <a:spLocks noGrp="1"/>
          </p:cNvSpPr>
          <p:nvPr>
            <p:ph type="body" idx="1"/>
          </p:nvPr>
        </p:nvSpPr>
        <p:spPr>
          <a:xfrm>
            <a:off x="914400" y="1600200"/>
            <a:ext cx="7162800" cy="4525963"/>
          </a:xfrm>
        </p:spPr>
        <p:txBody>
          <a:bodyPr/>
          <a:lstStyle/>
          <a:p>
            <a:r>
              <a:rPr lang="uk-UA" smtClean="0"/>
              <a:t>Підібрати 5 приказок про Масляну, визначити тип речення.</a:t>
            </a:r>
            <a:endParaRPr lang="ru-RU" smtClean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3"/>
          <p:cNvSpPr>
            <a:spLocks noGrp="1"/>
          </p:cNvSpPr>
          <p:nvPr>
            <p:ph type="body" idx="1"/>
          </p:nvPr>
        </p:nvSpPr>
        <p:spPr>
          <a:xfrm>
            <a:off x="838200" y="1600200"/>
            <a:ext cx="7391400" cy="4525963"/>
          </a:xfrm>
        </p:spPr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uk-UA" sz="2800" smtClean="0"/>
              <a:t>Як на масляному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uk-UA" sz="2800" smtClean="0"/>
              <a:t>                          тижні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uk-UA" sz="2800" smtClean="0"/>
              <a:t>Із труби млинці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uk-UA" sz="2800" smtClean="0"/>
              <a:t>                       летіли!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uk-UA" sz="2800" smtClean="0"/>
              <a:t>Із печі, з жару, з печі,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uk-UA" sz="2800" smtClean="0"/>
              <a:t>Всі рум'яні, гарячі!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uk-UA" sz="2800" smtClean="0"/>
              <a:t>Масляна, пригощай!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uk-UA" sz="2800" smtClean="0"/>
              <a:t>Всім млинців подавай.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uk-UA" sz="2800" smtClean="0"/>
              <a:t>З печі, з жару - розбирайте!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uk-UA" sz="2800" smtClean="0"/>
              <a:t>Похвалити не забувайте. </a:t>
            </a:r>
            <a:endParaRPr lang="ru-RU" sz="2800" smtClean="0"/>
          </a:p>
        </p:txBody>
      </p:sp>
      <p:pic>
        <p:nvPicPr>
          <p:cNvPr id="14338" name="Picture 6" descr="1_14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5800" y="0"/>
            <a:ext cx="46482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4800" b="1" i="1" smtClean="0"/>
              <a:t>Словниковий диктант</a:t>
            </a:r>
            <a:endParaRPr lang="ru-RU" sz="4800" b="1" i="1" smtClean="0"/>
          </a:p>
        </p:txBody>
      </p:sp>
      <p:sp>
        <p:nvSpPr>
          <p:cNvPr id="15362" name="Rectangle 3"/>
          <p:cNvSpPr>
            <a:spLocks noGrp="1"/>
          </p:cNvSpPr>
          <p:nvPr>
            <p:ph type="body" idx="1"/>
          </p:nvPr>
        </p:nvSpPr>
        <p:spPr>
          <a:xfrm>
            <a:off x="838200" y="1600200"/>
            <a:ext cx="7391400" cy="4419600"/>
          </a:xfrm>
        </p:spPr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uk-UA" sz="2800" i="1" smtClean="0"/>
              <a:t>          </a:t>
            </a:r>
            <a:r>
              <a:rPr lang="uk-UA" sz="4200" i="1" u="sng" smtClean="0"/>
              <a:t>С</a:t>
            </a:r>
            <a:r>
              <a:rPr lang="uk-UA" sz="4200" i="1" smtClean="0"/>
              <a:t>тріте</a:t>
            </a:r>
            <a:r>
              <a:rPr lang="uk-UA" sz="4200" i="1" u="sng" smtClean="0"/>
              <a:t>нн</a:t>
            </a:r>
            <a:r>
              <a:rPr lang="uk-UA" sz="4200" i="1" smtClean="0"/>
              <a:t>я, заграва</a:t>
            </a:r>
            <a:r>
              <a:rPr lang="uk-UA" sz="4200" i="1" u="sng" smtClean="0"/>
              <a:t>нн</a:t>
            </a:r>
            <a:r>
              <a:rPr lang="uk-UA" sz="4200" i="1" smtClean="0"/>
              <a:t>я, ласува</a:t>
            </a:r>
            <a:r>
              <a:rPr lang="uk-UA" sz="4200" i="1" u="sng" smtClean="0"/>
              <a:t>нн</a:t>
            </a:r>
            <a:r>
              <a:rPr lang="uk-UA" sz="4200" i="1" smtClean="0"/>
              <a:t>я, гуля</a:t>
            </a:r>
            <a:r>
              <a:rPr lang="uk-UA" sz="4200" i="1" u="sng" smtClean="0"/>
              <a:t>нн</a:t>
            </a:r>
            <a:r>
              <a:rPr lang="uk-UA" sz="4200" i="1" smtClean="0"/>
              <a:t>я; ро</a:t>
            </a:r>
            <a:r>
              <a:rPr lang="uk-UA" sz="4200" i="1" u="sng" smtClean="0"/>
              <a:t>з</a:t>
            </a:r>
            <a:r>
              <a:rPr lang="uk-UA" sz="4200" i="1" smtClean="0"/>
              <a:t>гуляй, пос</a:t>
            </a:r>
            <a:r>
              <a:rPr lang="uk-UA" sz="4200" i="1" u="sng" smtClean="0"/>
              <a:t>и</a:t>
            </a:r>
            <a:r>
              <a:rPr lang="uk-UA" sz="4200" i="1" smtClean="0"/>
              <a:t>ден</a:t>
            </a:r>
            <a:r>
              <a:rPr lang="uk-UA" sz="4200" i="1" u="sng" smtClean="0"/>
              <a:t>ь</a:t>
            </a:r>
            <a:r>
              <a:rPr lang="uk-UA" sz="4200" i="1" smtClean="0"/>
              <a:t>ки,    в</a:t>
            </a:r>
            <a:r>
              <a:rPr lang="uk-UA" sz="4200" i="1" u="sng" smtClean="0"/>
              <a:t>е</a:t>
            </a:r>
            <a:r>
              <a:rPr lang="uk-UA" sz="4200" i="1" smtClean="0"/>
              <a:t>ч</a:t>
            </a:r>
            <a:r>
              <a:rPr lang="uk-UA" sz="4200" i="1" u="sng" smtClean="0"/>
              <a:t>о</a:t>
            </a:r>
            <a:r>
              <a:rPr lang="uk-UA" sz="4200" i="1" smtClean="0"/>
              <a:t>рниці, прощ</a:t>
            </a:r>
            <a:r>
              <a:rPr lang="uk-UA" sz="4200" i="1" u="sng" smtClean="0"/>
              <a:t>енн</a:t>
            </a:r>
            <a:r>
              <a:rPr lang="uk-UA" sz="4200" i="1" smtClean="0"/>
              <a:t>я, </a:t>
            </a:r>
            <a:r>
              <a:rPr lang="uk-UA" sz="4200" i="1" u="sng" smtClean="0"/>
              <a:t>М</a:t>
            </a:r>
            <a:r>
              <a:rPr lang="uk-UA" sz="4200" i="1" smtClean="0"/>
              <a:t>а</a:t>
            </a:r>
            <a:r>
              <a:rPr lang="uk-UA" sz="4200" i="1" u="sng" smtClean="0"/>
              <a:t>сн</a:t>
            </a:r>
            <a:r>
              <a:rPr lang="uk-UA" sz="4200" i="1" smtClean="0"/>
              <a:t>иця, мли</a:t>
            </a:r>
            <a:r>
              <a:rPr lang="uk-UA" sz="4200" i="1" u="sng" smtClean="0"/>
              <a:t>нц</a:t>
            </a:r>
            <a:r>
              <a:rPr lang="uk-UA" sz="4200" i="1" smtClean="0"/>
              <a:t>і, со</a:t>
            </a:r>
            <a:r>
              <a:rPr lang="uk-UA" sz="4200" i="1" u="sng" smtClean="0"/>
              <a:t>нц</a:t>
            </a:r>
            <a:r>
              <a:rPr lang="uk-UA" sz="4200" i="1" smtClean="0"/>
              <a:t>е,  ти</a:t>
            </a:r>
            <a:r>
              <a:rPr lang="uk-UA" sz="4200" i="1" u="sng" smtClean="0"/>
              <a:t>жн</a:t>
            </a:r>
            <a:r>
              <a:rPr lang="uk-UA" sz="4200" i="1" smtClean="0"/>
              <a:t>я,  солом</a:t>
            </a:r>
            <a:r>
              <a:rPr lang="uk-UA" sz="4200" i="1" u="sng" smtClean="0"/>
              <a:t>’</a:t>
            </a:r>
            <a:r>
              <a:rPr lang="uk-UA" sz="4200" i="1" smtClean="0"/>
              <a:t>яна лял</a:t>
            </a:r>
            <a:r>
              <a:rPr lang="uk-UA" sz="4200" i="1" u="sng" smtClean="0"/>
              <a:t>ь</a:t>
            </a:r>
            <a:r>
              <a:rPr lang="uk-UA" sz="4200" i="1" smtClean="0"/>
              <a:t>ка,   пробудже</a:t>
            </a:r>
            <a:r>
              <a:rPr lang="uk-UA" sz="4200" i="1" u="sng" smtClean="0"/>
              <a:t>нн</a:t>
            </a:r>
            <a:r>
              <a:rPr lang="uk-UA" sz="4200" i="1" smtClean="0"/>
              <a:t>я, </a:t>
            </a:r>
            <a:r>
              <a:rPr lang="uk-UA" sz="4200" i="1" u="sng" smtClean="0"/>
              <a:t>с</a:t>
            </a:r>
            <a:r>
              <a:rPr lang="uk-UA" sz="4200" i="1" smtClean="0"/>
              <a:t>пал</a:t>
            </a:r>
            <a:r>
              <a:rPr lang="uk-UA" sz="4200" i="1" u="sng" smtClean="0"/>
              <a:t>енн</a:t>
            </a:r>
            <a:r>
              <a:rPr lang="uk-UA" sz="4200" i="1" smtClean="0"/>
              <a:t>я,   пр</a:t>
            </a:r>
            <a:r>
              <a:rPr lang="uk-UA" sz="4200" i="1" u="sng" smtClean="0"/>
              <a:t>и</a:t>
            </a:r>
            <a:r>
              <a:rPr lang="uk-UA" sz="4200" i="1" smtClean="0"/>
              <a:t>готува</a:t>
            </a:r>
            <a:r>
              <a:rPr lang="uk-UA" sz="4200" i="1" u="sng" smtClean="0"/>
              <a:t>нн</a:t>
            </a:r>
            <a:r>
              <a:rPr lang="uk-UA" sz="4200" i="1" smtClean="0"/>
              <a:t>я, </a:t>
            </a:r>
            <a:r>
              <a:rPr lang="uk-UA" sz="4200" i="1" u="sng" smtClean="0"/>
              <a:t>свя</a:t>
            </a:r>
            <a:r>
              <a:rPr lang="uk-UA" sz="4200" i="1" smtClean="0"/>
              <a:t>ткува</a:t>
            </a:r>
            <a:r>
              <a:rPr lang="uk-UA" sz="4200" i="1" u="sng" smtClean="0"/>
              <a:t>нн</a:t>
            </a:r>
            <a:r>
              <a:rPr lang="uk-UA" sz="4200" i="1" smtClean="0"/>
              <a:t>я.</a:t>
            </a:r>
            <a:r>
              <a:rPr lang="ru-RU" sz="4200" i="1" smtClean="0"/>
              <a:t>            </a:t>
            </a:r>
            <a:r>
              <a:rPr lang="ru-RU" sz="4200" i="1" smtClean="0">
                <a:latin typeface="Arial" charset="0"/>
              </a:rPr>
              <a:t>        </a:t>
            </a:r>
            <a:r>
              <a:rPr lang="ru-RU" sz="4200" i="1" smtClean="0">
                <a:solidFill>
                  <a:schemeClr val="accent2"/>
                </a:solidFill>
              </a:rPr>
              <a:t>6б.</a:t>
            </a: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4000" smtClean="0"/>
              <a:t>Тема:    </a:t>
            </a:r>
            <a:r>
              <a:rPr lang="ru-RU" sz="3200" b="1" i="1" smtClean="0">
                <a:latin typeface="Georgia" pitchFamily="18" charset="0"/>
              </a:rPr>
              <a:t>Синонімія </a:t>
            </a:r>
            <a:r>
              <a:rPr lang="uk-UA" sz="3200" b="1" i="1" smtClean="0">
                <a:latin typeface="Georgia" pitchFamily="18" charset="0"/>
              </a:rPr>
              <a:t>двоскладних і   односкладних речень</a:t>
            </a:r>
            <a:endParaRPr lang="ru-RU" sz="3200" b="1" i="1" smtClean="0">
              <a:latin typeface="Georgia" pitchFamily="18" charset="0"/>
            </a:endParaRPr>
          </a:p>
        </p:txBody>
      </p:sp>
      <p:sp>
        <p:nvSpPr>
          <p:cNvPr id="16386" name="Rectangle 3"/>
          <p:cNvSpPr>
            <a:spLocks noGrp="1"/>
          </p:cNvSpPr>
          <p:nvPr>
            <p:ph type="body" idx="1"/>
          </p:nvPr>
        </p:nvSpPr>
        <p:spPr>
          <a:xfrm>
            <a:off x="914400" y="1600200"/>
            <a:ext cx="7239000" cy="4525963"/>
          </a:xfrm>
        </p:spPr>
        <p:txBody>
          <a:bodyPr/>
          <a:lstStyle/>
          <a:p>
            <a:pPr>
              <a:lnSpc>
                <a:spcPct val="90000"/>
              </a:lnSpc>
              <a:buFont typeface="Arial" charset="0"/>
              <a:buNone/>
            </a:pPr>
            <a:r>
              <a:rPr lang="uk-UA" b="1" i="1" smtClean="0"/>
              <a:t>               Цілі й очікування:</a:t>
            </a:r>
          </a:p>
          <a:p>
            <a:pPr>
              <a:lnSpc>
                <a:spcPct val="90000"/>
              </a:lnSpc>
            </a:pPr>
            <a:r>
              <a:rPr lang="uk-UA" b="1" i="1" smtClean="0"/>
              <a:t>Закріпимо поняття про односкладні речення та особливості вираження граматичної основи у них;</a:t>
            </a:r>
          </a:p>
          <a:p>
            <a:pPr>
              <a:lnSpc>
                <a:spcPct val="90000"/>
              </a:lnSpc>
            </a:pPr>
            <a:r>
              <a:rPr lang="uk-UA" b="1" i="1" smtClean="0"/>
              <a:t>Дослідимо синонімію односкладних і двоскладних речень;</a:t>
            </a:r>
          </a:p>
          <a:p>
            <a:pPr>
              <a:lnSpc>
                <a:spcPct val="90000"/>
              </a:lnSpc>
            </a:pPr>
            <a:r>
              <a:rPr lang="uk-UA" b="1" i="1" smtClean="0"/>
              <a:t>З’ясуємо стилістичні відтінки синтаксичних синонімів;</a:t>
            </a:r>
          </a:p>
          <a:p>
            <a:pPr>
              <a:lnSpc>
                <a:spcPct val="90000"/>
              </a:lnSpc>
            </a:pPr>
            <a:r>
              <a:rPr lang="uk-UA" b="1" i="1" smtClean="0"/>
              <a:t>Дізнаємося про свято Масляної.</a:t>
            </a:r>
            <a:endParaRPr lang="ru-RU" b="1" i="1" smtClean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5" descr="m2_top_b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0"/>
            <a:ext cx="7467600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/>
          </p:cNvSpPr>
          <p:nvPr>
            <p:ph type="title"/>
          </p:nvPr>
        </p:nvSpPr>
        <p:spPr>
          <a:xfrm>
            <a:off x="838200" y="228600"/>
            <a:ext cx="7467600" cy="990600"/>
          </a:xfrm>
        </p:spPr>
        <p:txBody>
          <a:bodyPr/>
          <a:lstStyle/>
          <a:p>
            <a:r>
              <a:rPr lang="uk-UA" sz="3600" b="1" smtClean="0"/>
              <a:t>Кожен день Масляної (Колодія) має  свою назву </a:t>
            </a:r>
            <a:r>
              <a:rPr lang="ru-RU" sz="4000" smtClean="0"/>
              <a:t> </a:t>
            </a:r>
          </a:p>
        </p:txBody>
      </p:sp>
      <p:sp>
        <p:nvSpPr>
          <p:cNvPr id="18434" name="Rectangle 3"/>
          <p:cNvSpPr>
            <a:spLocks noGrp="1"/>
          </p:cNvSpPr>
          <p:nvPr>
            <p:ph type="body" idx="1"/>
          </p:nvPr>
        </p:nvSpPr>
        <p:spPr>
          <a:xfrm>
            <a:off x="914400" y="1143000"/>
            <a:ext cx="7391400" cy="4800600"/>
          </a:xfrm>
        </p:spPr>
        <p:txBody>
          <a:bodyPr/>
          <a:lstStyle/>
          <a:p>
            <a:r>
              <a:rPr lang="uk-UA" sz="2800" i="1" smtClean="0">
                <a:latin typeface="Georgia" pitchFamily="18" charset="0"/>
              </a:rPr>
              <a:t>Понеділок - «зустріч».</a:t>
            </a:r>
          </a:p>
          <a:p>
            <a:r>
              <a:rPr lang="uk-UA" sz="2800" i="1" smtClean="0">
                <a:latin typeface="Georgia" pitchFamily="18" charset="0"/>
              </a:rPr>
              <a:t>Вівторок - «загравання».</a:t>
            </a:r>
          </a:p>
          <a:p>
            <a:r>
              <a:rPr lang="uk-UA" sz="2800" i="1" smtClean="0">
                <a:latin typeface="Georgia" pitchFamily="18" charset="0"/>
              </a:rPr>
              <a:t>Середа - «лакомка», «розгул».</a:t>
            </a:r>
          </a:p>
          <a:p>
            <a:r>
              <a:rPr lang="uk-UA" sz="2800" i="1" smtClean="0">
                <a:latin typeface="Georgia" pitchFamily="18" charset="0"/>
              </a:rPr>
              <a:t>Четвер - «розгуляй - четвер», «широкий».</a:t>
            </a:r>
          </a:p>
          <a:p>
            <a:r>
              <a:rPr lang="uk-UA" sz="2800" i="1" smtClean="0">
                <a:latin typeface="Georgia" pitchFamily="18" charset="0"/>
              </a:rPr>
              <a:t>П'ятниця - «тещині вечори», «тещині вечірки». </a:t>
            </a:r>
          </a:p>
          <a:p>
            <a:r>
              <a:rPr lang="uk-UA" sz="2800" i="1" smtClean="0">
                <a:latin typeface="Georgia" pitchFamily="18" charset="0"/>
              </a:rPr>
              <a:t>Субота - «посиденьки зовиці», «проводи» .</a:t>
            </a:r>
          </a:p>
          <a:p>
            <a:r>
              <a:rPr lang="uk-UA" sz="2800" i="1" smtClean="0">
                <a:latin typeface="Georgia" pitchFamily="18" charset="0"/>
              </a:rPr>
              <a:t>Неділя - «прощений день».</a:t>
            </a: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/>
          </p:cNvSpPr>
          <p:nvPr>
            <p:ph type="title"/>
          </p:nvPr>
        </p:nvSpPr>
        <p:spPr>
          <a:xfrm>
            <a:off x="2971800" y="274638"/>
            <a:ext cx="5715000" cy="1143000"/>
          </a:xfrm>
        </p:spPr>
        <p:txBody>
          <a:bodyPr/>
          <a:lstStyle/>
          <a:p>
            <a:r>
              <a:rPr lang="ru-RU" sz="4000" smtClean="0"/>
              <a:t> Яке   ж   свято без обрядових страв?</a:t>
            </a:r>
          </a:p>
        </p:txBody>
      </p:sp>
      <p:pic>
        <p:nvPicPr>
          <p:cNvPr id="19458" name="Picture 4" descr="23cab07288250580d8f48a1eef7aaa4c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19200" y="1447800"/>
            <a:ext cx="6477000" cy="4525963"/>
          </a:xfrm>
        </p:spPr>
      </p:pic>
      <p:pic>
        <p:nvPicPr>
          <p:cNvPr id="19459" name="Picture 6" descr="getImag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" y="152400"/>
            <a:ext cx="2176463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r>
              <a:rPr lang="ru-RU" sz="4000" b="1" i="1" smtClean="0"/>
              <a:t/>
            </a:r>
            <a:br>
              <a:rPr lang="ru-RU" sz="4000" b="1" i="1" smtClean="0"/>
            </a:br>
            <a:r>
              <a:rPr lang="ru-RU" sz="4000" b="1" i="1" smtClean="0"/>
              <a:t>Рецепт класичних млинц</a:t>
            </a:r>
            <a:r>
              <a:rPr lang="uk-UA" sz="4000" b="1" i="1" smtClean="0"/>
              <a:t>і</a:t>
            </a:r>
            <a:r>
              <a:rPr lang="ru-RU" sz="4000" b="1" i="1" smtClean="0"/>
              <a:t>в</a:t>
            </a: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20482" name="Rectangle 3"/>
          <p:cNvSpPr>
            <a:spLocks noGrp="1"/>
          </p:cNvSpPr>
          <p:nvPr>
            <p:ph type="body" idx="1"/>
          </p:nvPr>
        </p:nvSpPr>
        <p:spPr>
          <a:xfrm>
            <a:off x="990600" y="1066800"/>
            <a:ext cx="7315200" cy="51054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400" smtClean="0"/>
              <a:t>Для приготування класичних млинців на молоці нам знадобиться 250 грамів борошна, чверть чайної ложки солі,   1 столова ложка розтопленого вершкового масла або маргарину, 2 з половиною склянки молока, половину  столової ложки цукру, 3 курячих яйця.</a:t>
            </a:r>
          </a:p>
          <a:p>
            <a:pPr>
              <a:lnSpc>
                <a:spcPct val="80000"/>
              </a:lnSpc>
            </a:pPr>
            <a:r>
              <a:rPr lang="ru-RU" sz="2400" smtClean="0"/>
              <a:t>Яйця збиваємо і змішуємо з цукром і сіллю, додає-мо молоко і гарненько перемішуємо. В окремий посуд висипаємо борошно і вливаємо молочно-яєчну суміш тонким струменем, не забуваючи помішувати. Вимішуємо тісто таким чином, щоб не залишилося грудочок.</a:t>
            </a:r>
          </a:p>
          <a:p>
            <a:pPr>
              <a:lnSpc>
                <a:spcPct val="80000"/>
              </a:lnSpc>
            </a:pPr>
            <a:r>
              <a:rPr lang="ru-RU" sz="2400" smtClean="0"/>
              <a:t>Сковорідку гарненько нагріваємо і додаємо марга-рин або масло. Виливаємо тісто ополоником і розподіляємо по всій поверхні. Чекаємо, коли млинці підрум'яняться і складаємо їх стопкою у велике кругле блюдо.</a:t>
            </a:r>
            <a:r>
              <a:rPr lang="ru-RU" sz="2400" smtClean="0">
                <a:latin typeface="Arial" charset="0"/>
              </a:rPr>
              <a:t>                         </a:t>
            </a:r>
            <a:r>
              <a:rPr lang="ru-RU" sz="2400" b="1" i="1" smtClean="0">
                <a:solidFill>
                  <a:schemeClr val="accent2"/>
                </a:solidFill>
                <a:latin typeface="Arial" charset="0"/>
              </a:rPr>
              <a:t>3	б.</a:t>
            </a:r>
            <a:endParaRPr lang="ru-RU" sz="2400" b="1" i="1" smtClean="0">
              <a:latin typeface="Arial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uk-UA" b="1" smtClean="0"/>
              <a:t>          Побажання</a:t>
            </a:r>
            <a:endParaRPr lang="ru-RU" b="1" smtClean="0"/>
          </a:p>
        </p:txBody>
      </p:sp>
      <p:sp>
        <p:nvSpPr>
          <p:cNvPr id="21506" name="Rectangle 3"/>
          <p:cNvSpPr>
            <a:spLocks noGrp="1"/>
          </p:cNvSpPr>
          <p:nvPr>
            <p:ph type="body" idx="1"/>
          </p:nvPr>
        </p:nvSpPr>
        <p:spPr>
          <a:xfrm>
            <a:off x="1143000" y="1600200"/>
            <a:ext cx="6781800" cy="452596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uk-UA" i="1" smtClean="0"/>
              <a:t>     Хочу  вам побажати</a:t>
            </a:r>
            <a:br>
              <a:rPr lang="uk-UA" i="1" smtClean="0"/>
            </a:br>
            <a:r>
              <a:rPr lang="uk-UA" i="1" smtClean="0"/>
              <a:t>В Масницю цю</a:t>
            </a:r>
            <a:br>
              <a:rPr lang="uk-UA" i="1" smtClean="0"/>
            </a:br>
            <a:r>
              <a:rPr lang="uk-UA" i="1" smtClean="0"/>
              <a:t>Яскраво жити та поживати,</a:t>
            </a:r>
            <a:br>
              <a:rPr lang="uk-UA" i="1" smtClean="0"/>
            </a:br>
            <a:r>
              <a:rPr lang="uk-UA" i="1" smtClean="0"/>
              <a:t>Краще за всіх на світі.</a:t>
            </a:r>
            <a:br>
              <a:rPr lang="uk-UA" i="1" smtClean="0"/>
            </a:br>
            <a:r>
              <a:rPr lang="uk-UA" i="1" smtClean="0"/>
              <a:t>І везіння вам зараз</a:t>
            </a:r>
            <a:br>
              <a:rPr lang="uk-UA" i="1" smtClean="0"/>
            </a:br>
            <a:r>
              <a:rPr lang="uk-UA" i="1" smtClean="0"/>
              <a:t>Щиро бажаю,</a:t>
            </a:r>
            <a:br>
              <a:rPr lang="uk-UA" i="1" smtClean="0"/>
            </a:br>
            <a:r>
              <a:rPr lang="uk-UA" i="1" smtClean="0"/>
              <a:t>Щоб кожен день і годину</a:t>
            </a:r>
            <a:br>
              <a:rPr lang="uk-UA" i="1" smtClean="0"/>
            </a:br>
            <a:r>
              <a:rPr lang="uk-UA" i="1" smtClean="0"/>
              <a:t>Жити, не сумуючи!</a:t>
            </a:r>
            <a:endParaRPr lang="ru-RU" i="1" smtClean="0"/>
          </a:p>
        </p:txBody>
      </p:sp>
      <p:pic>
        <p:nvPicPr>
          <p:cNvPr id="21507" name="Picture 7" descr="5247c9390c99ef6585c538adcdbf21e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86400" y="0"/>
            <a:ext cx="3657600" cy="271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281</Words>
  <PresentationFormat>Экран (4:3)</PresentationFormat>
  <Paragraphs>38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Georgia</vt:lpstr>
      <vt:lpstr>Office Theme</vt:lpstr>
      <vt:lpstr>Синонімія двоскладних і односкладних речень</vt:lpstr>
      <vt:lpstr>Слайд 2</vt:lpstr>
      <vt:lpstr>Словниковий диктант</vt:lpstr>
      <vt:lpstr>Тема:    Синонімія двоскладних і   односкладних речень</vt:lpstr>
      <vt:lpstr>Слайд 5</vt:lpstr>
      <vt:lpstr>Кожен день Масляної (Колодія) має  свою назву  </vt:lpstr>
      <vt:lpstr> Яке   ж   свято без обрядових страв?</vt:lpstr>
      <vt:lpstr> Рецепт класичних млинців </vt:lpstr>
      <vt:lpstr>          Побажання</vt:lpstr>
      <vt:lpstr>Домашнє завдання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Катенок</dc:creator>
  <cp:lastModifiedBy>User</cp:lastModifiedBy>
  <cp:revision>5</cp:revision>
  <dcterms:created xsi:type="dcterms:W3CDTF">2013-10-20T14:54:06Z</dcterms:created>
  <dcterms:modified xsi:type="dcterms:W3CDTF">2017-02-22T22:17:40Z</dcterms:modified>
</cp:coreProperties>
</file>