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5" r:id="rId5"/>
    <p:sldId id="266" r:id="rId6"/>
    <p:sldId id="258" r:id="rId7"/>
    <p:sldId id="262" r:id="rId8"/>
    <p:sldId id="261" r:id="rId9"/>
    <p:sldId id="263" r:id="rId10"/>
    <p:sldId id="267" r:id="rId11"/>
    <p:sldId id="270" r:id="rId12"/>
    <p:sldId id="269" r:id="rId13"/>
    <p:sldId id="268"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7" autoAdjust="0"/>
    <p:restoredTop sz="94660"/>
  </p:normalViewPr>
  <p:slideViewPr>
    <p:cSldViewPr>
      <p:cViewPr varScale="1">
        <p:scale>
          <a:sx n="82" d="100"/>
          <a:sy n="82" d="100"/>
        </p:scale>
        <p:origin x="-16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501F34F-2493-491E-9250-9BF407C83E69}" type="datetimeFigureOut">
              <a:rPr lang="ru-RU" smtClean="0"/>
              <a:pPr/>
              <a:t>20.03.2017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7BE6AC8-ED3F-44DF-86C8-B43E834331C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1F34F-2493-491E-9250-9BF407C83E69}" type="datetimeFigureOut">
              <a:rPr lang="ru-RU" smtClean="0"/>
              <a:pPr/>
              <a:t>20.03.2017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E6AC8-ED3F-44DF-86C8-B43E834331C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akimenkoap.ru/wp-content/uploads/2014/05/%D0%A1%D0%B5%D0%BC%D1%8C%D1%8F-%D0%BD%D0%B0-%D1%88%D0%B0%D1%80%D0%B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357158" y="2130425"/>
            <a:ext cx="5072098" cy="1470025"/>
          </a:xfrm>
        </p:spPr>
        <p:txBody>
          <a:bodyPr>
            <a:normAutofit/>
          </a:bodyPr>
          <a:lstStyle/>
          <a:p>
            <a:r>
              <a:rPr lang="uk-UA" sz="3100" dirty="0" smtClean="0">
                <a:latin typeface="Times New Roman" pitchFamily="18" charset="0"/>
                <a:cs typeface="Times New Roman" pitchFamily="18" charset="0"/>
              </a:rPr>
              <a:t>Класно-родинний проект:</a:t>
            </a: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r>
              <a:rPr lang="uk-UA" sz="5400" b="1" dirty="0" err="1" smtClean="0">
                <a:solidFill>
                  <a:schemeClr val="tx2">
                    <a:lumMod val="75000"/>
                  </a:schemeClr>
                </a:solidFill>
                <a:latin typeface="Times New Roman" pitchFamily="18" charset="0"/>
                <a:cs typeface="Times New Roman" pitchFamily="18" charset="0"/>
              </a:rPr>
              <a:t>“Дерево</a:t>
            </a:r>
            <a:r>
              <a:rPr lang="uk-UA" sz="5400" b="1" dirty="0" smtClean="0">
                <a:solidFill>
                  <a:schemeClr val="tx2">
                    <a:lumMod val="75000"/>
                  </a:schemeClr>
                </a:solidFill>
                <a:latin typeface="Times New Roman" pitchFamily="18" charset="0"/>
                <a:cs typeface="Times New Roman" pitchFamily="18" charset="0"/>
              </a:rPr>
              <a:t> </a:t>
            </a:r>
            <a:r>
              <a:rPr lang="uk-UA" sz="5400" b="1" dirty="0" err="1">
                <a:solidFill>
                  <a:schemeClr val="tx2">
                    <a:lumMod val="75000"/>
                  </a:schemeClr>
                </a:solidFill>
                <a:latin typeface="Times New Roman" pitchFamily="18" charset="0"/>
                <a:cs typeface="Times New Roman" pitchFamily="18" charset="0"/>
              </a:rPr>
              <a:t>Р</a:t>
            </a:r>
            <a:r>
              <a:rPr lang="uk-UA" sz="5400" b="1" dirty="0" err="1" smtClean="0">
                <a:solidFill>
                  <a:schemeClr val="tx2">
                    <a:lumMod val="75000"/>
                  </a:schemeClr>
                </a:solidFill>
                <a:latin typeface="Times New Roman" pitchFamily="18" charset="0"/>
                <a:cs typeface="Times New Roman" pitchFamily="18" charset="0"/>
              </a:rPr>
              <a:t>оду”</a:t>
            </a:r>
            <a:endParaRPr lang="ru-RU" sz="5400" b="1" dirty="0">
              <a:solidFill>
                <a:schemeClr val="tx2">
                  <a:lumMod val="75000"/>
                </a:schemeClr>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00034" y="4071942"/>
            <a:ext cx="5286412" cy="1566858"/>
          </a:xfrm>
        </p:spPr>
        <p:txBody>
          <a:bodyPr>
            <a:normAutofit/>
          </a:bodyPr>
          <a:lstStyle/>
          <a:p>
            <a:r>
              <a:rPr lang="uk-UA" sz="2000" b="1" dirty="0" smtClean="0">
                <a:solidFill>
                  <a:schemeClr val="tx2">
                    <a:lumMod val="75000"/>
                  </a:schemeClr>
                </a:solidFill>
                <a:latin typeface="Times New Roman" pitchFamily="18" charset="0"/>
                <a:cs typeface="Times New Roman" pitchFamily="18" charset="0"/>
              </a:rPr>
              <a:t>Підготували учні 3-го класу </a:t>
            </a:r>
          </a:p>
          <a:p>
            <a:r>
              <a:rPr lang="uk-UA" sz="2000" b="1" dirty="0" smtClean="0">
                <a:solidFill>
                  <a:schemeClr val="tx2">
                    <a:lumMod val="75000"/>
                  </a:schemeClr>
                </a:solidFill>
                <a:latin typeface="Times New Roman" pitchFamily="18" charset="0"/>
                <a:cs typeface="Times New Roman" pitchFamily="18" charset="0"/>
              </a:rPr>
              <a:t>Керівник проекту: </a:t>
            </a:r>
            <a:r>
              <a:rPr lang="uk-UA" sz="2000" b="1" dirty="0" err="1" smtClean="0">
                <a:solidFill>
                  <a:schemeClr val="tx2">
                    <a:lumMod val="75000"/>
                  </a:schemeClr>
                </a:solidFill>
                <a:latin typeface="Times New Roman" pitchFamily="18" charset="0"/>
                <a:cs typeface="Times New Roman" pitchFamily="18" charset="0"/>
              </a:rPr>
              <a:t>Лютко</a:t>
            </a:r>
            <a:r>
              <a:rPr lang="uk-UA" sz="2000" b="1" dirty="0" smtClean="0">
                <a:solidFill>
                  <a:schemeClr val="tx2">
                    <a:lumMod val="75000"/>
                  </a:schemeClr>
                </a:solidFill>
                <a:latin typeface="Times New Roman" pitchFamily="18" charset="0"/>
                <a:cs typeface="Times New Roman" pitchFamily="18" charset="0"/>
              </a:rPr>
              <a:t> О.М.</a:t>
            </a:r>
            <a:endParaRPr lang="ru-RU" sz="2000" b="1" dirty="0">
              <a:solidFill>
                <a:schemeClr val="tx2">
                  <a:lumMod val="75000"/>
                </a:schemeClr>
              </a:solidFill>
              <a:latin typeface="Times New Roman" pitchFamily="18" charset="0"/>
              <a:cs typeface="Times New Roman" pitchFamily="18" charset="0"/>
            </a:endParaRPr>
          </a:p>
        </p:txBody>
      </p:sp>
      <p:sp>
        <p:nvSpPr>
          <p:cNvPr id="6" name="Прямоугольник 5"/>
          <p:cNvSpPr/>
          <p:nvPr/>
        </p:nvSpPr>
        <p:spPr>
          <a:xfrm>
            <a:off x="285720" y="285728"/>
            <a:ext cx="4929222" cy="923330"/>
          </a:xfrm>
          <a:prstGeom prst="rect">
            <a:avLst/>
          </a:prstGeom>
        </p:spPr>
        <p:txBody>
          <a:bodyPr wrap="square">
            <a:spAutoFit/>
          </a:bodyPr>
          <a:lstStyle/>
          <a:p>
            <a:pPr algn="ctr"/>
            <a:r>
              <a:rPr lang="uk-UA" b="1" dirty="0" smtClean="0">
                <a:latin typeface="Times New Roman" pitchFamily="18" charset="0"/>
                <a:cs typeface="Times New Roman" pitchFamily="18" charset="0"/>
              </a:rPr>
              <a:t>Комунальний заклад </a:t>
            </a:r>
            <a:r>
              <a:rPr lang="uk-UA" b="1" dirty="0" err="1" smtClean="0">
                <a:latin typeface="Times New Roman" pitchFamily="18" charset="0"/>
                <a:cs typeface="Times New Roman" pitchFamily="18" charset="0"/>
              </a:rPr>
              <a:t>“Нововодолазький</a:t>
            </a:r>
            <a:r>
              <a:rPr lang="uk-UA" b="1" dirty="0" smtClean="0">
                <a:latin typeface="Times New Roman" pitchFamily="18" charset="0"/>
                <a:cs typeface="Times New Roman" pitchFamily="18" charset="0"/>
              </a:rPr>
              <a:t> санаторний навчально-виховний </a:t>
            </a:r>
            <a:r>
              <a:rPr lang="uk-UA" b="1" dirty="0" err="1" smtClean="0">
                <a:latin typeface="Times New Roman" pitchFamily="18" charset="0"/>
                <a:cs typeface="Times New Roman" pitchFamily="18" charset="0"/>
              </a:rPr>
              <a:t>комплекс”</a:t>
            </a:r>
            <a:endParaRPr lang="uk-UA" b="1" dirty="0" smtClean="0">
              <a:latin typeface="Times New Roman" pitchFamily="18" charset="0"/>
              <a:cs typeface="Times New Roman" pitchFamily="18" charset="0"/>
            </a:endParaRPr>
          </a:p>
          <a:p>
            <a:pPr algn="ctr"/>
            <a:r>
              <a:rPr lang="uk-UA" b="1" dirty="0" smtClean="0">
                <a:latin typeface="Times New Roman" pitchFamily="18" charset="0"/>
                <a:cs typeface="Times New Roman" pitchFamily="18" charset="0"/>
              </a:rPr>
              <a:t>Харківської обласної ради</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pic>
        <p:nvPicPr>
          <p:cNvPr id="24578" name="Picture 2" descr="E:\Фоточки)\мама дети)\3 КЛАС 2015-2016\дерево роду\IMG_9797.JPG"/>
          <p:cNvPicPr>
            <a:picLocks noChangeAspect="1" noChangeArrowheads="1"/>
          </p:cNvPicPr>
          <p:nvPr/>
        </p:nvPicPr>
        <p:blipFill>
          <a:blip r:embed="rId3" cstate="print"/>
          <a:srcRect/>
          <a:stretch>
            <a:fillRect/>
          </a:stretch>
        </p:blipFill>
        <p:spPr bwMode="auto">
          <a:xfrm>
            <a:off x="571472" y="500042"/>
            <a:ext cx="3619280" cy="27146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579" name="Picture 3" descr="E:\Фоточки)\мама дети)\3 КЛАС 2015-2016\дерево роду\IMG_9795.JPG"/>
          <p:cNvPicPr>
            <a:picLocks noChangeAspect="1" noChangeArrowheads="1"/>
          </p:cNvPicPr>
          <p:nvPr/>
        </p:nvPicPr>
        <p:blipFill>
          <a:blip r:embed="rId4" cstate="print"/>
          <a:srcRect/>
          <a:stretch>
            <a:fillRect/>
          </a:stretch>
        </p:blipFill>
        <p:spPr bwMode="auto">
          <a:xfrm>
            <a:off x="5143504" y="3000372"/>
            <a:ext cx="3674980" cy="27564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Прямоугольник 7"/>
          <p:cNvSpPr/>
          <p:nvPr/>
        </p:nvSpPr>
        <p:spPr>
          <a:xfrm>
            <a:off x="4572000" y="142852"/>
            <a:ext cx="4429124" cy="2246769"/>
          </a:xfrm>
          <a:prstGeom prst="rect">
            <a:avLst/>
          </a:prstGeom>
        </p:spPr>
        <p:txBody>
          <a:bodyPr wrap="square">
            <a:spAutoFit/>
          </a:bodyPr>
          <a:lstStyle/>
          <a:p>
            <a:pPr indent="358775" algn="just"/>
            <a:r>
              <a:rPr lang="uk-UA" sz="2000" dirty="0" smtClean="0">
                <a:latin typeface="Times New Roman" pitchFamily="18" charset="0"/>
                <a:cs typeface="Times New Roman" pitchFamily="18" charset="0"/>
              </a:rPr>
              <a:t>Досить кожному з нас заглибитися в історичну пам’ять своєї родини, щоб зрозуміти — дерево роду розлоге і велике. У ньому поєднуються представники різних сімей, переплітаються живими гілками, щоб продовжити свій рід.</a:t>
            </a:r>
            <a:endParaRPr lang="uk-UA" sz="2000" dirty="0" smtClean="0">
              <a:latin typeface="Times New Roman" pitchFamily="18" charset="0"/>
              <a:cs typeface="Times New Roman" pitchFamily="18" charset="0"/>
            </a:endParaRPr>
          </a:p>
        </p:txBody>
      </p:sp>
      <p:sp>
        <p:nvSpPr>
          <p:cNvPr id="9" name="Прямоугольник 8"/>
          <p:cNvSpPr/>
          <p:nvPr/>
        </p:nvSpPr>
        <p:spPr>
          <a:xfrm>
            <a:off x="500034" y="4429132"/>
            <a:ext cx="4572000" cy="1631216"/>
          </a:xfrm>
          <a:prstGeom prst="rect">
            <a:avLst/>
          </a:prstGeom>
        </p:spPr>
        <p:txBody>
          <a:bodyPr>
            <a:spAutoFit/>
          </a:bodyPr>
          <a:lstStyle/>
          <a:p>
            <a:pPr indent="358775" algn="just"/>
            <a:r>
              <a:rPr lang="uk-UA" sz="2000" dirty="0" smtClean="0">
                <a:latin typeface="Times New Roman" pitchFamily="18" charset="0"/>
                <a:cs typeface="Times New Roman" pitchFamily="18" charset="0"/>
              </a:rPr>
              <a:t>Досліджувати дерево свого роду дуже цікаво. Адже більше дізнаєшся про те, чим займалися твої предки, як жили, скільки дітей мали, які вчинки здійснювали, як їх звали.</a:t>
            </a:r>
            <a:endParaRPr lang="uk-UA" sz="2000" dirty="0">
              <a:latin typeface="Times New Roman" pitchFamily="18" charset="0"/>
              <a:cs typeface="Times New Roman" pitchFamily="18" charset="0"/>
            </a:endParaRPr>
          </a:p>
        </p:txBody>
      </p:sp>
      <p:sp>
        <p:nvSpPr>
          <p:cNvPr id="10" name="Прямоугольник 9"/>
          <p:cNvSpPr/>
          <p:nvPr/>
        </p:nvSpPr>
        <p:spPr>
          <a:xfrm>
            <a:off x="571472" y="3571876"/>
            <a:ext cx="3857652" cy="461665"/>
          </a:xfrm>
          <a:prstGeom prst="rect">
            <a:avLst/>
          </a:prstGeom>
        </p:spPr>
        <p:txBody>
          <a:bodyPr wrap="square">
            <a:spAutoFit/>
          </a:bodyPr>
          <a:lstStyle/>
          <a:p>
            <a:pPr algn="ctr"/>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r>
              <a:rPr lang="uk-UA" sz="1200" dirty="0" smtClean="0">
                <a:latin typeface="Times New Roman" pitchFamily="18" charset="0"/>
                <a:cs typeface="Times New Roman" pitchFamily="18" charset="0"/>
              </a:rPr>
              <a:t> </a:t>
            </a:r>
          </a:p>
          <a:p>
            <a:pPr algn="ctr"/>
            <a:r>
              <a:rPr lang="uk-UA" sz="1200" dirty="0" smtClean="0">
                <a:latin typeface="Times New Roman" pitchFamily="18" charset="0"/>
                <a:cs typeface="Times New Roman" pitchFamily="18" charset="0"/>
              </a:rPr>
              <a:t>родини </a:t>
            </a:r>
            <a:r>
              <a:rPr lang="uk-UA" sz="1200" dirty="0" err="1" smtClean="0">
                <a:latin typeface="Times New Roman" pitchFamily="18" charset="0"/>
                <a:cs typeface="Times New Roman" pitchFamily="18" charset="0"/>
              </a:rPr>
              <a:t>Буклей</a:t>
            </a:r>
            <a:r>
              <a:rPr lang="uk-UA" sz="1200" dirty="0" smtClean="0">
                <a:latin typeface="Times New Roman" pitchFamily="18" charset="0"/>
                <a:cs typeface="Times New Roman" pitchFamily="18" charset="0"/>
              </a:rPr>
              <a:t> Валерії</a:t>
            </a:r>
            <a:endParaRPr lang="ru-RU" sz="1200" dirty="0">
              <a:latin typeface="Times New Roman" pitchFamily="18" charset="0"/>
              <a:cs typeface="Times New Roman" pitchFamily="18" charset="0"/>
            </a:endParaRPr>
          </a:p>
        </p:txBody>
      </p:sp>
      <p:sp>
        <p:nvSpPr>
          <p:cNvPr id="11" name="Прямоугольник 10"/>
          <p:cNvSpPr/>
          <p:nvPr/>
        </p:nvSpPr>
        <p:spPr>
          <a:xfrm>
            <a:off x="5214942" y="5929330"/>
            <a:ext cx="3929058" cy="461665"/>
          </a:xfrm>
          <a:prstGeom prst="rect">
            <a:avLst/>
          </a:prstGeom>
        </p:spPr>
        <p:txBody>
          <a:bodyPr wrap="square">
            <a:spAutoFit/>
          </a:bodyPr>
          <a:lstStyle/>
          <a:p>
            <a:pPr algn="ctr"/>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r>
              <a:rPr lang="uk-UA" sz="1200" dirty="0" smtClean="0">
                <a:latin typeface="Times New Roman" pitchFamily="18" charset="0"/>
                <a:cs typeface="Times New Roman" pitchFamily="18" charset="0"/>
              </a:rPr>
              <a:t> </a:t>
            </a:r>
          </a:p>
          <a:p>
            <a:pPr algn="ctr"/>
            <a:r>
              <a:rPr lang="uk-UA" sz="1200" dirty="0" smtClean="0">
                <a:latin typeface="Times New Roman" pitchFamily="18" charset="0"/>
                <a:cs typeface="Times New Roman" pitchFamily="18" charset="0"/>
              </a:rPr>
              <a:t>родини </a:t>
            </a:r>
            <a:r>
              <a:rPr lang="uk-UA" sz="1200" dirty="0" err="1" smtClean="0">
                <a:latin typeface="Times New Roman" pitchFamily="18" charset="0"/>
                <a:cs typeface="Times New Roman" pitchFamily="18" charset="0"/>
              </a:rPr>
              <a:t>Животченко</a:t>
            </a:r>
            <a:r>
              <a:rPr lang="uk-UA" sz="1200" dirty="0" smtClean="0">
                <a:latin typeface="Times New Roman" pitchFamily="18" charset="0"/>
                <a:cs typeface="Times New Roman" pitchFamily="18" charset="0"/>
              </a:rPr>
              <a:t> </a:t>
            </a:r>
            <a:r>
              <a:rPr lang="uk-UA" sz="1200" dirty="0" err="1" smtClean="0">
                <a:latin typeface="Times New Roman" pitchFamily="18" charset="0"/>
                <a:cs typeface="Times New Roman" pitchFamily="18" charset="0"/>
              </a:rPr>
              <a:t>Крістіни</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pic>
        <p:nvPicPr>
          <p:cNvPr id="25602" name="Picture 2" descr="E:\Фоточки)\мама дети)\3 КЛАС 2015-2016\дерево роду\IMG_9788.JPG"/>
          <p:cNvPicPr>
            <a:picLocks noChangeAspect="1" noChangeArrowheads="1"/>
          </p:cNvPicPr>
          <p:nvPr/>
        </p:nvPicPr>
        <p:blipFill>
          <a:blip r:embed="rId3" cstate="print"/>
          <a:srcRect/>
          <a:stretch>
            <a:fillRect/>
          </a:stretch>
        </p:blipFill>
        <p:spPr bwMode="auto">
          <a:xfrm>
            <a:off x="1000100" y="1000108"/>
            <a:ext cx="3905013" cy="292895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603" name="Picture 3" descr="E:\Фоточки)\мама дети)\3 КЛАС 2015-2016\дерево роду\IMG_9790.JPG"/>
          <p:cNvPicPr>
            <a:picLocks noChangeAspect="1" noChangeArrowheads="1"/>
          </p:cNvPicPr>
          <p:nvPr/>
        </p:nvPicPr>
        <p:blipFill>
          <a:blip r:embed="rId4" cstate="print"/>
          <a:srcRect/>
          <a:stretch>
            <a:fillRect/>
          </a:stretch>
        </p:blipFill>
        <p:spPr bwMode="auto">
          <a:xfrm>
            <a:off x="5572132" y="2285992"/>
            <a:ext cx="2839661" cy="378621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TextBox 9"/>
          <p:cNvSpPr txBox="1"/>
          <p:nvPr/>
        </p:nvSpPr>
        <p:spPr>
          <a:xfrm>
            <a:off x="928663" y="4643446"/>
            <a:ext cx="4286280" cy="1323439"/>
          </a:xfrm>
          <a:prstGeom prst="rect">
            <a:avLst/>
          </a:prstGeom>
          <a:noFill/>
        </p:spPr>
        <p:txBody>
          <a:bodyPr wrap="square" rtlCol="0">
            <a:spAutoFit/>
          </a:bodyPr>
          <a:lstStyle/>
          <a:p>
            <a:pPr indent="358775" algn="just"/>
            <a:r>
              <a:rPr lang="uk-UA" sz="2000" b="1" dirty="0" smtClean="0">
                <a:latin typeface="Times New Roman" pitchFamily="18" charset="0"/>
                <a:cs typeface="Times New Roman" pitchFamily="18" charset="0"/>
              </a:rPr>
              <a:t>Ми вирішили створити класне </a:t>
            </a:r>
            <a:r>
              <a:rPr lang="uk-UA" sz="2000" b="1" dirty="0" err="1" smtClean="0">
                <a:latin typeface="Times New Roman" pitchFamily="18" charset="0"/>
                <a:cs typeface="Times New Roman" pitchFamily="18" charset="0"/>
              </a:rPr>
              <a:t>“Дерево</a:t>
            </a:r>
            <a:r>
              <a:rPr lang="uk-UA" sz="2000" b="1" dirty="0" smtClean="0">
                <a:latin typeface="Times New Roman" pitchFamily="18" charset="0"/>
                <a:cs typeface="Times New Roman" pitchFamily="18" charset="0"/>
              </a:rPr>
              <a:t> </a:t>
            </a:r>
            <a:r>
              <a:rPr lang="uk-UA" sz="2000" b="1" dirty="0" err="1" smtClean="0">
                <a:latin typeface="Times New Roman" pitchFamily="18" charset="0"/>
                <a:cs typeface="Times New Roman" pitchFamily="18" charset="0"/>
              </a:rPr>
              <a:t>дружби”</a:t>
            </a:r>
            <a:r>
              <a:rPr lang="uk-UA" sz="2000" b="1" dirty="0" smtClean="0">
                <a:latin typeface="Times New Roman" pitchFamily="18" charset="0"/>
                <a:cs typeface="Times New Roman" pitchFamily="18" charset="0"/>
              </a:rPr>
              <a:t> нашої шкільної родини як символ  дружби, єдності, незламності та сили духу.</a:t>
            </a:r>
            <a:endParaRPr lang="ru-RU" sz="2000" b="1" dirty="0">
              <a:latin typeface="Times New Roman" pitchFamily="18" charset="0"/>
              <a:cs typeface="Times New Roman" pitchFamily="18" charset="0"/>
            </a:endParaRPr>
          </a:p>
        </p:txBody>
      </p:sp>
      <p:sp>
        <p:nvSpPr>
          <p:cNvPr id="11" name="TextBox 10"/>
          <p:cNvSpPr txBox="1"/>
          <p:nvPr/>
        </p:nvSpPr>
        <p:spPr>
          <a:xfrm>
            <a:off x="3214678" y="428604"/>
            <a:ext cx="4160306" cy="707886"/>
          </a:xfrm>
          <a:prstGeom prst="rect">
            <a:avLst/>
          </a:prstGeom>
          <a:noFill/>
        </p:spPr>
        <p:txBody>
          <a:bodyPr wrap="none" rtlCol="0">
            <a:spAutoFit/>
          </a:bodyPr>
          <a:lstStyle/>
          <a:p>
            <a:r>
              <a:rPr lang="uk-UA" sz="4000" b="1" dirty="0" err="1" smtClean="0">
                <a:solidFill>
                  <a:srgbClr val="C00000"/>
                </a:solidFill>
                <a:latin typeface="Times New Roman" pitchFamily="18" charset="0"/>
                <a:cs typeface="Times New Roman" pitchFamily="18" charset="0"/>
              </a:rPr>
              <a:t>“Дерево</a:t>
            </a:r>
            <a:r>
              <a:rPr lang="uk-UA" sz="4000" b="1" dirty="0" smtClean="0">
                <a:solidFill>
                  <a:srgbClr val="C00000"/>
                </a:solidFill>
                <a:latin typeface="Times New Roman" pitchFamily="18" charset="0"/>
                <a:cs typeface="Times New Roman" pitchFamily="18" charset="0"/>
              </a:rPr>
              <a:t> </a:t>
            </a:r>
            <a:r>
              <a:rPr lang="uk-UA" sz="4000" b="1" dirty="0" err="1" smtClean="0">
                <a:solidFill>
                  <a:srgbClr val="C00000"/>
                </a:solidFill>
                <a:latin typeface="Times New Roman" pitchFamily="18" charset="0"/>
                <a:cs typeface="Times New Roman" pitchFamily="18" charset="0"/>
              </a:rPr>
              <a:t>дружби”</a:t>
            </a:r>
            <a:endParaRPr lang="ru-RU" sz="4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pic>
        <p:nvPicPr>
          <p:cNvPr id="26626" name="Picture 2" descr="http://s8.hostingkartinok.com/uploads/images/2016/04/18975460ca9f7d15d74f9328f894b48a.png"/>
          <p:cNvPicPr>
            <a:picLocks noChangeAspect="1" noChangeArrowheads="1"/>
          </p:cNvPicPr>
          <p:nvPr/>
        </p:nvPicPr>
        <p:blipFill>
          <a:blip r:embed="rId3" cstate="print"/>
          <a:srcRect/>
          <a:stretch>
            <a:fillRect/>
          </a:stretch>
        </p:blipFill>
        <p:spPr bwMode="auto">
          <a:xfrm>
            <a:off x="4399939" y="3786167"/>
            <a:ext cx="4744061" cy="3071833"/>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6" name="Прямоугольник 5"/>
          <p:cNvSpPr/>
          <p:nvPr/>
        </p:nvSpPr>
        <p:spPr>
          <a:xfrm>
            <a:off x="642910" y="214290"/>
            <a:ext cx="8286808" cy="6247864"/>
          </a:xfrm>
          <a:prstGeom prst="rect">
            <a:avLst/>
          </a:prstGeom>
        </p:spPr>
        <p:txBody>
          <a:bodyPr wrap="square">
            <a:spAutoFit/>
          </a:bodyPr>
          <a:lstStyle/>
          <a:p>
            <a:pPr indent="358775" algn="just"/>
            <a:r>
              <a:rPr lang="uk-UA" sz="2000" b="1" dirty="0" smtClean="0">
                <a:latin typeface="Times New Roman" pitchFamily="18" charset="0"/>
                <a:cs typeface="Times New Roman" pitchFamily="18" charset="0"/>
              </a:rPr>
              <a:t>Найчастіше зображують дерево роду чи родини у вигляді дуба. Це також не випадково. Про те, що дуб — усім деревам дерево, різні народи знали з глибокої давнини. Первісні племена вірили, що саме на дубі живуть найсильніші їхні боги — повелителі неба, дощу, грому, блискавки. У греків дуб вважався священним деревом Зевса, у римлян — Юпітера. Наші предки-слов’яни не сумнівалися, що дуб — це дерево богу грому Перуна, якому приносили жертву саме до дуба.</a:t>
            </a:r>
          </a:p>
          <a:p>
            <a:pPr indent="358775" algn="just"/>
            <a:r>
              <a:rPr lang="uk-UA" sz="2000" b="1" dirty="0" smtClean="0">
                <a:latin typeface="Times New Roman" pitchFamily="18" charset="0"/>
                <a:cs typeface="Times New Roman" pitchFamily="18" charset="0"/>
              </a:rPr>
              <a:t>Залишилися письмові свідчення давніх істориків про те, що на острові Хортиця ріс величезний дуб, якому поклонялися і приносили жертви жителі </a:t>
            </a:r>
            <a:r>
              <a:rPr lang="uk-UA" sz="2000" b="1" dirty="0" err="1" smtClean="0">
                <a:latin typeface="Times New Roman" pitchFamily="18" charset="0"/>
                <a:cs typeface="Times New Roman" pitchFamily="18" charset="0"/>
              </a:rPr>
              <a:t>України-Руси</a:t>
            </a:r>
            <a:r>
              <a:rPr lang="uk-UA" sz="2000" b="1" dirty="0" smtClean="0">
                <a:latin typeface="Times New Roman" pitchFamily="18" charset="0"/>
                <a:cs typeface="Times New Roman" pitchFamily="18" charset="0"/>
              </a:rPr>
              <a:t>. Отож з давніх-давен дуб — ознака сили, святості, найвищої </a:t>
            </a:r>
            <a:r>
              <a:rPr lang="uk-UA" sz="2000" b="1" dirty="0" err="1" smtClean="0">
                <a:latin typeface="Times New Roman" pitchFamily="18" charset="0"/>
                <a:cs typeface="Times New Roman" pitchFamily="18" charset="0"/>
              </a:rPr>
              <a:t>шани</a:t>
            </a:r>
            <a:r>
              <a:rPr lang="uk-UA" sz="2000" b="1" dirty="0" smtClean="0">
                <a:latin typeface="Times New Roman" pitchFamily="18" charset="0"/>
                <a:cs typeface="Times New Roman" pitchFamily="18" charset="0"/>
              </a:rPr>
              <a:t>. З народних переказів та легенд також можна дізнатися, що дуб взагалі вважається </a:t>
            </a:r>
          </a:p>
          <a:p>
            <a:pPr algn="just"/>
            <a:r>
              <a:rPr lang="uk-UA" sz="2000" b="1" dirty="0" smtClean="0">
                <a:latin typeface="Times New Roman" pitchFamily="18" charset="0"/>
                <a:cs typeface="Times New Roman" pitchFamily="18" charset="0"/>
              </a:rPr>
              <a:t>священним деревом слов’ян, яке дає </a:t>
            </a:r>
          </a:p>
          <a:p>
            <a:pPr algn="just"/>
            <a:r>
              <a:rPr lang="uk-UA" sz="2000" b="1" dirty="0" smtClean="0">
                <a:latin typeface="Times New Roman" pitchFamily="18" charset="0"/>
                <a:cs typeface="Times New Roman" pitchFamily="18" charset="0"/>
              </a:rPr>
              <a:t>силу, мудрість, вважається опорою </a:t>
            </a:r>
          </a:p>
          <a:p>
            <a:pPr algn="just"/>
            <a:r>
              <a:rPr lang="uk-UA" sz="2000" b="1" dirty="0" smtClean="0">
                <a:latin typeface="Times New Roman" pitchFamily="18" charset="0"/>
                <a:cs typeface="Times New Roman" pitchFamily="18" charset="0"/>
              </a:rPr>
              <a:t>всього світу.</a:t>
            </a:r>
          </a:p>
          <a:p>
            <a:pPr indent="358775" algn="just"/>
            <a:r>
              <a:rPr lang="uk-UA" sz="2000" b="1" dirty="0" smtClean="0">
                <a:latin typeface="Times New Roman" pitchFamily="18" charset="0"/>
                <a:cs typeface="Times New Roman" pitchFamily="18" charset="0"/>
              </a:rPr>
              <a:t>І так само, як старі дуби </a:t>
            </a:r>
          </a:p>
          <a:p>
            <a:pPr algn="just"/>
            <a:r>
              <a:rPr lang="uk-UA" sz="2000" b="1" dirty="0" smtClean="0">
                <a:latin typeface="Times New Roman" pitchFamily="18" charset="0"/>
                <a:cs typeface="Times New Roman" pitchFamily="18" charset="0"/>
              </a:rPr>
              <a:t>бережуть пам’ять про минувшину,</a:t>
            </a:r>
          </a:p>
          <a:p>
            <a:pPr algn="just"/>
            <a:r>
              <a:rPr lang="uk-UA" sz="2000" b="1" dirty="0" smtClean="0">
                <a:latin typeface="Times New Roman" pitchFamily="18" charset="0"/>
                <a:cs typeface="Times New Roman" pitchFamily="18" charset="0"/>
              </a:rPr>
              <a:t> так і дерево роду теж оберігає її, </a:t>
            </a:r>
          </a:p>
          <a:p>
            <a:pPr algn="just"/>
            <a:r>
              <a:rPr lang="uk-UA" sz="2000" b="1" dirty="0" smtClean="0">
                <a:latin typeface="Times New Roman" pitchFamily="18" charset="0"/>
                <a:cs typeface="Times New Roman" pitchFamily="18" charset="0"/>
              </a:rPr>
              <a:t>стає опорою для виховання </a:t>
            </a:r>
          </a:p>
          <a:p>
            <a:pPr algn="just"/>
            <a:r>
              <a:rPr lang="uk-UA" sz="2000" b="1" dirty="0" smtClean="0">
                <a:latin typeface="Times New Roman" pitchFamily="18" charset="0"/>
                <a:cs typeface="Times New Roman" pitchFamily="18" charset="0"/>
              </a:rPr>
              <a:t>в пошані до дідів-прадідів прийдешніх поколінь.</a:t>
            </a:r>
            <a:endParaRPr lang="uk-UA"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pic>
        <p:nvPicPr>
          <p:cNvPr id="27649" name="Picture 1" descr="E:\Фоточки)\мама дети)\3 КЛАС 2015-2016\дерево роду\IMG_9800.JPG"/>
          <p:cNvPicPr>
            <a:picLocks noChangeAspect="1" noChangeArrowheads="1"/>
          </p:cNvPicPr>
          <p:nvPr/>
        </p:nvPicPr>
        <p:blipFill>
          <a:blip r:embed="rId3" cstate="print"/>
          <a:srcRect/>
          <a:stretch>
            <a:fillRect/>
          </a:stretch>
        </p:blipFill>
        <p:spPr bwMode="auto">
          <a:xfrm>
            <a:off x="1785918" y="142852"/>
            <a:ext cx="6167474" cy="46259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2285984" y="4786322"/>
            <a:ext cx="4572000" cy="1569660"/>
          </a:xfrm>
          <a:prstGeom prst="rect">
            <a:avLst/>
          </a:prstGeom>
        </p:spPr>
        <p:txBody>
          <a:bodyPr>
            <a:spAutoFit/>
          </a:bodyPr>
          <a:lstStyle/>
          <a:p>
            <a:pPr algn="ctr"/>
            <a:r>
              <a:rPr lang="uk-UA" sz="1600" b="1" kern="10" dirty="0" smtClean="0">
                <a:ln w="9525">
                  <a:solidFill>
                    <a:srgbClr val="000000"/>
                  </a:solidFill>
                  <a:round/>
                  <a:headEnd/>
                  <a:tailEnd/>
                </a:ln>
                <a:solidFill>
                  <a:srgbClr val="FF3300"/>
                </a:solidFill>
                <a:latin typeface="Arial"/>
                <a:cs typeface="Arial"/>
              </a:rPr>
              <a:t>Я знов повертаюсь до тебе в думках, </a:t>
            </a:r>
          </a:p>
          <a:p>
            <a:pPr algn="ctr"/>
            <a:r>
              <a:rPr lang="uk-UA" sz="1600" b="1" kern="10" dirty="0" smtClean="0">
                <a:ln w="9525">
                  <a:solidFill>
                    <a:srgbClr val="000000"/>
                  </a:solidFill>
                  <a:round/>
                  <a:headEnd/>
                  <a:tailEnd/>
                </a:ln>
                <a:solidFill>
                  <a:srgbClr val="FF3300"/>
                </a:solidFill>
                <a:latin typeface="Arial"/>
                <a:cs typeface="Arial"/>
              </a:rPr>
              <a:t>Чарівне і вічне життя загадкове,</a:t>
            </a:r>
          </a:p>
          <a:p>
            <a:pPr algn="ctr"/>
            <a:r>
              <a:rPr lang="uk-UA" sz="1600" b="1" kern="10" dirty="0" smtClean="0">
                <a:ln w="9525">
                  <a:solidFill>
                    <a:srgbClr val="000000"/>
                  </a:solidFill>
                  <a:round/>
                  <a:headEnd/>
                  <a:tailEnd/>
                </a:ln>
                <a:solidFill>
                  <a:srgbClr val="FF3300"/>
                </a:solidFill>
                <a:latin typeface="Arial"/>
                <a:cs typeface="Arial"/>
              </a:rPr>
              <a:t>Шукаю коріння у твоїх літах</a:t>
            </a:r>
          </a:p>
          <a:p>
            <a:pPr algn="ctr"/>
            <a:r>
              <a:rPr lang="uk-UA" sz="1600" b="1" kern="10" dirty="0" smtClean="0">
                <a:ln w="9525">
                  <a:solidFill>
                    <a:srgbClr val="000000"/>
                  </a:solidFill>
                  <a:round/>
                  <a:headEnd/>
                  <a:tailEnd/>
                </a:ln>
                <a:solidFill>
                  <a:srgbClr val="FF3300"/>
                </a:solidFill>
                <a:latin typeface="Arial"/>
                <a:cs typeface="Arial"/>
              </a:rPr>
              <a:t>Дитинство моє малинове.</a:t>
            </a:r>
          </a:p>
          <a:p>
            <a:pPr algn="ctr"/>
            <a:r>
              <a:rPr lang="uk-UA" sz="1600" b="1" kern="10" dirty="0" smtClean="0">
                <a:ln w="9525">
                  <a:solidFill>
                    <a:srgbClr val="000000"/>
                  </a:solidFill>
                  <a:round/>
                  <a:headEnd/>
                  <a:tailEnd/>
                </a:ln>
                <a:solidFill>
                  <a:srgbClr val="FF3300"/>
                </a:solidFill>
                <a:latin typeface="Arial"/>
                <a:cs typeface="Arial"/>
              </a:rPr>
              <a:t>Батьки і діти - серця одні.</a:t>
            </a:r>
          </a:p>
          <a:p>
            <a:pPr algn="ctr"/>
            <a:r>
              <a:rPr lang="uk-UA" sz="1600" b="1" kern="10" dirty="0" smtClean="0">
                <a:ln w="9525">
                  <a:solidFill>
                    <a:srgbClr val="000000"/>
                  </a:solidFill>
                  <a:round/>
                  <a:headEnd/>
                  <a:tailEnd/>
                </a:ln>
                <a:solidFill>
                  <a:srgbClr val="FF3300"/>
                </a:solidFill>
                <a:latin typeface="Arial"/>
                <a:cs typeface="Arial"/>
              </a:rPr>
              <a:t>Батьки і діти - душі пісні,</a:t>
            </a:r>
            <a:endParaRPr lang="uk-UA" sz="1600" b="1" kern="10" dirty="0">
              <a:ln w="9525">
                <a:solidFill>
                  <a:srgbClr val="000000"/>
                </a:solidFill>
                <a:round/>
                <a:headEnd/>
                <a:tailEnd/>
              </a:ln>
              <a:solidFill>
                <a:srgbClr val="FF3300"/>
              </a:solidFill>
              <a:latin typeface="Arial"/>
              <a:cs typeface="Arial"/>
            </a:endParaRPr>
          </a:p>
        </p:txBody>
      </p:sp>
      <p:sp>
        <p:nvSpPr>
          <p:cNvPr id="7" name="Прямоугольник 6"/>
          <p:cNvSpPr/>
          <p:nvPr/>
        </p:nvSpPr>
        <p:spPr>
          <a:xfrm>
            <a:off x="2285984" y="6273225"/>
            <a:ext cx="4572000" cy="584775"/>
          </a:xfrm>
          <a:prstGeom prst="rect">
            <a:avLst/>
          </a:prstGeom>
        </p:spPr>
        <p:txBody>
          <a:bodyPr>
            <a:spAutoFit/>
          </a:bodyPr>
          <a:lstStyle/>
          <a:p>
            <a:pPr algn="ctr"/>
            <a:r>
              <a:rPr lang="uk-UA" sz="1600" b="1" kern="10" dirty="0" smtClean="0">
                <a:ln w="9525">
                  <a:solidFill>
                    <a:srgbClr val="000000"/>
                  </a:solidFill>
                  <a:round/>
                  <a:headEnd/>
                  <a:tailEnd/>
                </a:ln>
                <a:solidFill>
                  <a:srgbClr val="FF3300"/>
                </a:solidFill>
                <a:latin typeface="Arial"/>
                <a:cs typeface="Arial"/>
              </a:rPr>
              <a:t>Батьки і діти - страждань політ,</a:t>
            </a:r>
          </a:p>
          <a:p>
            <a:pPr algn="ctr"/>
            <a:r>
              <a:rPr lang="uk-UA" sz="1600" b="1" kern="10" dirty="0" smtClean="0">
                <a:ln w="9525">
                  <a:solidFill>
                    <a:srgbClr val="000000"/>
                  </a:solidFill>
                  <a:round/>
                  <a:headEnd/>
                  <a:tailEnd/>
                </a:ln>
                <a:solidFill>
                  <a:srgbClr val="FF3300"/>
                </a:solidFill>
                <a:latin typeface="Arial"/>
                <a:cs typeface="Arial"/>
              </a:rPr>
              <a:t>Батьки і діти - родини цвіт.</a:t>
            </a:r>
            <a:endParaRPr lang="uk-UA" sz="1600" b="1" kern="10" dirty="0">
              <a:ln w="9525">
                <a:solidFill>
                  <a:srgbClr val="000000"/>
                </a:solidFill>
                <a:round/>
                <a:headEnd/>
                <a:tailEnd/>
              </a:ln>
              <a:solidFill>
                <a:srgbClr val="FF3300"/>
              </a:solidFill>
              <a:latin typeface="Arial"/>
              <a:cs typeface="Arial"/>
            </a:endParaRPr>
          </a:p>
        </p:txBody>
      </p:sp>
      <p:pic>
        <p:nvPicPr>
          <p:cNvPr id="27651" name="Picture 3" descr="https://1.bp.blogspot.com/-h_MZJfuw-9Y/V9mg3EJPYkI/AAAAAAAADaM/NtYk7dhBtQAI9fMOzy9PgoYUEbB8-AD3ACLcB/s1600/1.png"/>
          <p:cNvPicPr>
            <a:picLocks noChangeAspect="1" noChangeArrowheads="1"/>
          </p:cNvPicPr>
          <p:nvPr/>
        </p:nvPicPr>
        <p:blipFill>
          <a:blip r:embed="rId4" cstate="print"/>
          <a:srcRect/>
          <a:stretch>
            <a:fillRect/>
          </a:stretch>
        </p:blipFill>
        <p:spPr bwMode="auto">
          <a:xfrm>
            <a:off x="6429388" y="4852322"/>
            <a:ext cx="2357454" cy="200567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8674" name="Picture 2" descr="http://hovrashok.com.ua/images/Jan/09/3293a36f309e88b818ca55d335fbc8b9/1.jpg"/>
          <p:cNvPicPr>
            <a:picLocks noChangeAspect="1" noChangeArrowheads="1"/>
          </p:cNvPicPr>
          <p:nvPr/>
        </p:nvPicPr>
        <p:blipFill>
          <a:blip r:embed="rId2" cstate="print"/>
          <a:srcRect/>
          <a:stretch>
            <a:fillRect/>
          </a:stretch>
        </p:blipFill>
        <p:spPr bwMode="auto">
          <a:xfrm>
            <a:off x="1" y="-100034"/>
            <a:ext cx="9144000" cy="6958034"/>
          </a:xfrm>
          <a:prstGeom prst="rect">
            <a:avLst/>
          </a:prstGeom>
          <a:noFill/>
        </p:spPr>
      </p:pic>
      <p:sp>
        <p:nvSpPr>
          <p:cNvPr id="5" name="Прямоугольник 4"/>
          <p:cNvSpPr/>
          <p:nvPr/>
        </p:nvSpPr>
        <p:spPr>
          <a:xfrm>
            <a:off x="714348" y="642918"/>
            <a:ext cx="7715304" cy="6001643"/>
          </a:xfrm>
          <a:prstGeom prst="rect">
            <a:avLst/>
          </a:prstGeom>
        </p:spPr>
        <p:txBody>
          <a:bodyPr wrap="square">
            <a:spAutoFit/>
          </a:bodyPr>
          <a:lstStyle/>
          <a:p>
            <a:pPr indent="266700" algn="just"/>
            <a:r>
              <a:rPr lang="uk-UA" sz="2400" b="1" dirty="0" smtClean="0">
                <a:latin typeface="Times New Roman" pitchFamily="18" charset="0"/>
                <a:cs typeface="Times New Roman" pitchFamily="18" charset="0"/>
              </a:rPr>
              <a:t>Проект досягнув своєї мети, реальні результати співпали з очікуваними. Робота над проектом сприяла активній співпраці з сім</a:t>
            </a:r>
            <a:r>
              <a:rPr lang="en-US" sz="2400" b="1" dirty="0" smtClean="0">
                <a:latin typeface="Times New Roman" pitchFamily="18" charset="0"/>
                <a:cs typeface="Times New Roman" pitchFamily="18" charset="0"/>
              </a:rPr>
              <a:t>’</a:t>
            </a:r>
            <a:r>
              <a:rPr lang="uk-UA" sz="2400" b="1" dirty="0" err="1" smtClean="0">
                <a:latin typeface="Times New Roman" pitchFamily="18" charset="0"/>
                <a:cs typeface="Times New Roman" pitchFamily="18" charset="0"/>
              </a:rPr>
              <a:t>єю</a:t>
            </a:r>
            <a:r>
              <a:rPr lang="uk-UA" sz="2400" b="1" dirty="0" smtClean="0">
                <a:latin typeface="Times New Roman" pitchFamily="18" charset="0"/>
                <a:cs typeface="Times New Roman" pitchFamily="18" charset="0"/>
              </a:rPr>
              <a:t>, встановлення партнерських відносин, згуртуванню класного колективу, учнів і батьків, згуртуванню сім</a:t>
            </a:r>
            <a:r>
              <a:rPr lang="en-US" sz="2400" b="1" dirty="0" smtClean="0">
                <a:latin typeface="Times New Roman" pitchFamily="18" charset="0"/>
                <a:cs typeface="Times New Roman" pitchFamily="18" charset="0"/>
              </a:rPr>
              <a:t>’</a:t>
            </a:r>
            <a:r>
              <a:rPr lang="uk-UA" sz="2400" b="1" dirty="0" smtClean="0">
                <a:latin typeface="Times New Roman" pitchFamily="18" charset="0"/>
                <a:cs typeface="Times New Roman" pitchFamily="18" charset="0"/>
              </a:rPr>
              <a:t>ї.</a:t>
            </a:r>
            <a:r>
              <a:rPr lang="uk-UA" sz="2400" b="1" dirty="0">
                <a:latin typeface="Times New Roman" pitchFamily="18" charset="0"/>
                <a:cs typeface="Times New Roman" pitchFamily="18" charset="0"/>
              </a:rPr>
              <a:t> </a:t>
            </a:r>
            <a:r>
              <a:rPr lang="uk-UA" sz="2400" b="1" dirty="0" smtClean="0">
                <a:latin typeface="Times New Roman" pitchFamily="18" charset="0"/>
                <a:cs typeface="Times New Roman" pitchFamily="18" charset="0"/>
              </a:rPr>
              <a:t>Діти розширили свій кругозір. У них сформувався інтерес до історії родини, сімейних традицій. Робота сприяла вихованню почуття гордості за свою родину, любові та поваги до батьків. Крім того ця робота зробила колектив класу більш згуртованим, дружним. Навчила бути відповідальним за розпочату справу і доводити його до кінця з максимальною віддачею.</a:t>
            </a:r>
            <a:r>
              <a:rPr lang="uk-UA" sz="2400" b="1" dirty="0">
                <a:latin typeface="Times New Roman" pitchFamily="18" charset="0"/>
                <a:cs typeface="Times New Roman" pitchFamily="18" charset="0"/>
              </a:rPr>
              <a:t> </a:t>
            </a:r>
            <a:r>
              <a:rPr lang="uk-UA" sz="2400" b="1" dirty="0" smtClean="0">
                <a:latin typeface="Times New Roman" pitchFamily="18" charset="0"/>
                <a:cs typeface="Times New Roman" pitchFamily="18" charset="0"/>
              </a:rPr>
              <a:t>В результаті спільної діяльності (педагоги, батьки, діти) учні отримали можливість </a:t>
            </a:r>
            <a:r>
              <a:rPr lang="ru-RU" sz="2400" b="1" dirty="0" err="1" smtClean="0">
                <a:latin typeface="Times New Roman" pitchFamily="18" charset="0"/>
                <a:cs typeface="Times New Roman" pitchFamily="18" charset="0"/>
              </a:rPr>
              <a:t>більше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дізнатися</a:t>
            </a:r>
            <a:r>
              <a:rPr lang="ru-RU" sz="2400" b="1" dirty="0" smtClean="0">
                <a:latin typeface="Times New Roman" pitchFamily="18" charset="0"/>
                <a:cs typeface="Times New Roman" pitchFamily="18" charset="0"/>
              </a:rPr>
              <a:t> про те, </a:t>
            </a:r>
            <a:r>
              <a:rPr lang="ru-RU" sz="2400" b="1" dirty="0" err="1" smtClean="0">
                <a:latin typeface="Times New Roman" pitchFamily="18" charset="0"/>
                <a:cs typeface="Times New Roman" pitchFamily="18" charset="0"/>
              </a:rPr>
              <a:t>чим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займалися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їх</a:t>
            </a:r>
            <a:r>
              <a:rPr lang="ru-RU" sz="2400" b="1" dirty="0" smtClean="0">
                <a:latin typeface="Times New Roman" pitchFamily="18" charset="0"/>
                <a:cs typeface="Times New Roman" pitchFamily="18" charset="0"/>
              </a:rPr>
              <a:t> предки, як жили, </a:t>
            </a:r>
            <a:r>
              <a:rPr lang="ru-RU" sz="2400" b="1" dirty="0" err="1" smtClean="0">
                <a:latin typeface="Times New Roman" pitchFamily="18" charset="0"/>
                <a:cs typeface="Times New Roman" pitchFamily="18" charset="0"/>
              </a:rPr>
              <a:t>скільки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дітей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мали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які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вчинки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здійснювали</a:t>
            </a:r>
            <a:r>
              <a:rPr lang="ru-RU" sz="2400" b="1" dirty="0" smtClean="0">
                <a:latin typeface="Times New Roman" pitchFamily="18" charset="0"/>
                <a:cs typeface="Times New Roman" pitchFamily="18" charset="0"/>
              </a:rPr>
              <a:t>, як </a:t>
            </a:r>
            <a:r>
              <a:rPr lang="ru-RU" sz="2400" b="1" dirty="0" err="1" smtClean="0">
                <a:latin typeface="Times New Roman" pitchFamily="18" charset="0"/>
                <a:cs typeface="Times New Roman" pitchFamily="18" charset="0"/>
              </a:rPr>
              <a:t>їх</a:t>
            </a:r>
            <a:r>
              <a:rPr lang="ru-RU" sz="2400" b="1" dirty="0" smtClean="0">
                <a:latin typeface="Times New Roman" pitchFamily="18" charset="0"/>
                <a:cs typeface="Times New Roman" pitchFamily="18" charset="0"/>
              </a:rPr>
              <a:t> звали.</a:t>
            </a:r>
            <a:endParaRPr lang="ru-RU" sz="2400" b="1" dirty="0">
              <a:latin typeface="Times New Roman" pitchFamily="18" charset="0"/>
              <a:cs typeface="Times New Roman" pitchFamily="18" charset="0"/>
            </a:endParaRPr>
          </a:p>
        </p:txBody>
      </p:sp>
      <p:sp>
        <p:nvSpPr>
          <p:cNvPr id="6" name="TextBox 5"/>
          <p:cNvSpPr txBox="1"/>
          <p:nvPr/>
        </p:nvSpPr>
        <p:spPr>
          <a:xfrm>
            <a:off x="2928926" y="0"/>
            <a:ext cx="2582823" cy="707886"/>
          </a:xfrm>
          <a:prstGeom prst="rect">
            <a:avLst/>
          </a:prstGeom>
          <a:noFill/>
        </p:spPr>
        <p:txBody>
          <a:bodyPr wrap="square" rtlCol="0">
            <a:spAutoFit/>
          </a:bodyPr>
          <a:lstStyle/>
          <a:p>
            <a:r>
              <a:rPr lang="uk-UA" sz="4000" b="1" dirty="0" smtClean="0">
                <a:solidFill>
                  <a:srgbClr val="C00000"/>
                </a:solidFill>
                <a:latin typeface="Times New Roman" pitchFamily="18" charset="0"/>
                <a:cs typeface="Times New Roman" pitchFamily="18" charset="0"/>
              </a:rPr>
              <a:t>Висновки </a:t>
            </a:r>
            <a:endParaRPr lang="ru-RU" sz="40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romashkater2.ucoz.ua/_si/0/35218439.jpg"/>
          <p:cNvPicPr>
            <a:picLocks noChangeAspect="1" noChangeArrowheads="1"/>
          </p:cNvPicPr>
          <p:nvPr/>
        </p:nvPicPr>
        <p:blipFill>
          <a:blip r:embed="rId2" cstate="print">
            <a:lum bright="20000"/>
          </a:blip>
          <a:srcRect/>
          <a:stretch>
            <a:fillRect/>
          </a:stretch>
        </p:blipFill>
        <p:spPr bwMode="auto">
          <a:xfrm>
            <a:off x="0" y="1"/>
            <a:ext cx="9144000" cy="6858000"/>
          </a:xfrm>
          <a:prstGeom prst="rect">
            <a:avLst/>
          </a:prstGeom>
          <a:noFill/>
        </p:spPr>
      </p:pic>
      <p:sp>
        <p:nvSpPr>
          <p:cNvPr id="2" name="Заголовок 1"/>
          <p:cNvSpPr>
            <a:spLocks noGrp="1"/>
          </p:cNvSpPr>
          <p:nvPr>
            <p:ph type="title"/>
          </p:nvPr>
        </p:nvSpPr>
        <p:spPr/>
        <p:txBody>
          <a:bodyPr/>
          <a:lstStyle/>
          <a:p>
            <a:r>
              <a:rPr lang="uk-UA" b="1" dirty="0" smtClean="0">
                <a:solidFill>
                  <a:srgbClr val="C00000"/>
                </a:solidFill>
                <a:latin typeface="Times New Roman" pitchFamily="18" charset="0"/>
                <a:cs typeface="Times New Roman" pitchFamily="18" charset="0"/>
              </a:rPr>
              <a:t>Пояснювальна записка</a:t>
            </a:r>
            <a:endParaRPr lang="ru-RU"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Autofit/>
          </a:bodyPr>
          <a:lstStyle/>
          <a:p>
            <a:pPr marL="0" indent="450850" algn="just">
              <a:buNone/>
            </a:pPr>
            <a:r>
              <a:rPr lang="ru-RU" sz="2400" b="1" dirty="0" smtClean="0"/>
              <a:t>     </a:t>
            </a:r>
            <a:r>
              <a:rPr lang="ru-RU" sz="2400" b="1" dirty="0" smtClean="0">
                <a:latin typeface="Times New Roman" pitchFamily="18" charset="0"/>
                <a:cs typeface="Times New Roman" pitchFamily="18" charset="0"/>
              </a:rPr>
              <a:t>3 </a:t>
            </a:r>
            <a:r>
              <a:rPr lang="ru-RU" sz="2400" b="1" dirty="0" err="1" smtClean="0">
                <a:latin typeface="Times New Roman" pitchFamily="18" charset="0"/>
                <a:cs typeface="Times New Roman" pitchFamily="18" charset="0"/>
              </a:rPr>
              <a:t>давніх-давен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прийшло</a:t>
            </a:r>
            <a:r>
              <a:rPr lang="ru-RU" sz="2400" b="1" dirty="0" smtClean="0">
                <a:latin typeface="Times New Roman" pitchFamily="18" charset="0"/>
                <a:cs typeface="Times New Roman" pitchFamily="18" charset="0"/>
              </a:rPr>
              <a:t> до нас </a:t>
            </a:r>
            <a:r>
              <a:rPr lang="ru-RU" sz="2400" b="1" dirty="0" err="1" smtClean="0">
                <a:latin typeface="Times New Roman" pitchFamily="18" charset="0"/>
                <a:cs typeface="Times New Roman" pitchFamily="18" charset="0"/>
              </a:rPr>
              <a:t>повір’я</a:t>
            </a:r>
            <a:r>
              <a:rPr lang="ru-RU" sz="2400" b="1" dirty="0" smtClean="0">
                <a:latin typeface="Times New Roman" pitchFamily="18" charset="0"/>
                <a:cs typeface="Times New Roman" pitchFamily="18" charset="0"/>
              </a:rPr>
              <a:t> про те, </a:t>
            </a:r>
            <a:r>
              <a:rPr lang="ru-RU" sz="2400" b="1" dirty="0" err="1" smtClean="0">
                <a:latin typeface="Times New Roman" pitchFamily="18" charset="0"/>
                <a:cs typeface="Times New Roman" pitchFamily="18" charset="0"/>
              </a:rPr>
              <a:t>що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життя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всіх</a:t>
            </a:r>
            <a:r>
              <a:rPr lang="ru-RU" sz="2400" b="1" dirty="0" smtClean="0">
                <a:latin typeface="Times New Roman" pitchFamily="18" charset="0"/>
                <a:cs typeface="Times New Roman" pitchFamily="18" charset="0"/>
              </a:rPr>
              <a:t> людей на </a:t>
            </a:r>
            <a:r>
              <a:rPr lang="ru-RU" sz="2400" b="1" dirty="0" err="1" smtClean="0">
                <a:latin typeface="Times New Roman" pitchFamily="18" charset="0"/>
                <a:cs typeface="Times New Roman" pitchFamily="18" charset="0"/>
              </a:rPr>
              <a:t>Землі</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минулих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сучасних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поколінь</a:t>
            </a:r>
            <a:r>
              <a:rPr lang="ru-RU" sz="2400" b="1" dirty="0" smtClean="0">
                <a:latin typeface="Times New Roman" pitchFamily="18" charset="0"/>
                <a:cs typeface="Times New Roman" pitchFamily="18" charset="0"/>
              </a:rPr>
              <a:t> — </a:t>
            </a:r>
            <a:r>
              <a:rPr lang="ru-RU" sz="2400" b="1" dirty="0" err="1" smtClean="0">
                <a:latin typeface="Times New Roman" pitchFamily="18" charset="0"/>
                <a:cs typeface="Times New Roman" pitchFamily="18" charset="0"/>
              </a:rPr>
              <a:t>утворює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велетенське</a:t>
            </a:r>
            <a:r>
              <a:rPr lang="ru-RU" sz="2400" b="1" dirty="0" smtClean="0">
                <a:latin typeface="Times New Roman" pitchFamily="18" charset="0"/>
                <a:cs typeface="Times New Roman" pitchFamily="18" charset="0"/>
              </a:rPr>
              <a:t> Дерево Роду. </a:t>
            </a:r>
            <a:r>
              <a:rPr lang="ru-RU" sz="2400" b="1" dirty="0" err="1" smtClean="0">
                <a:latin typeface="Times New Roman" pitchFamily="18" charset="0"/>
                <a:cs typeface="Times New Roman" pitchFamily="18" charset="0"/>
              </a:rPr>
              <a:t>Всім</a:t>
            </a:r>
            <a:r>
              <a:rPr lang="ru-RU" sz="2400" b="1" dirty="0" smtClean="0">
                <a:latin typeface="Times New Roman" pitchFamily="18" charset="0"/>
                <a:cs typeface="Times New Roman" pitchFamily="18" charset="0"/>
              </a:rPr>
              <a:t> нам </a:t>
            </a:r>
            <a:r>
              <a:rPr lang="ru-RU" sz="2400" b="1" dirty="0" err="1" smtClean="0">
                <a:latin typeface="Times New Roman" pitchFamily="18" charset="0"/>
                <a:cs typeface="Times New Roman" pitchFamily="18" charset="0"/>
              </a:rPr>
              <a:t>відома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також</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біблейська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оповідь</a:t>
            </a:r>
            <a:r>
              <a:rPr lang="ru-RU" sz="2400" b="1" dirty="0" smtClean="0">
                <a:latin typeface="Times New Roman" pitchFamily="18" charset="0"/>
                <a:cs typeface="Times New Roman" pitchFamily="18" charset="0"/>
              </a:rPr>
              <a:t> про те, як створив Господь перших людей на </a:t>
            </a:r>
            <a:r>
              <a:rPr lang="ru-RU" sz="2400" b="1" dirty="0" err="1" smtClean="0">
                <a:latin typeface="Times New Roman" pitchFamily="18" charset="0"/>
                <a:cs typeface="Times New Roman" pitchFamily="18" charset="0"/>
              </a:rPr>
              <a:t>землі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Наші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пращури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вірили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що</a:t>
            </a:r>
            <a:r>
              <a:rPr lang="ru-RU" sz="2400" b="1" dirty="0" smtClean="0">
                <a:latin typeface="Times New Roman" pitchFamily="18" charset="0"/>
                <a:cs typeface="Times New Roman" pitchFamily="18" charset="0"/>
              </a:rPr>
              <a:t> Дерево </a:t>
            </a:r>
            <a:r>
              <a:rPr lang="ru-RU" sz="2400" b="1" dirty="0" err="1" smtClean="0">
                <a:latin typeface="Times New Roman" pitchFamily="18" charset="0"/>
                <a:cs typeface="Times New Roman" pitchFamily="18" charset="0"/>
              </a:rPr>
              <a:t>людського</a:t>
            </a:r>
            <a:r>
              <a:rPr lang="ru-RU" sz="2400" b="1" dirty="0" smtClean="0">
                <a:latin typeface="Times New Roman" pitchFamily="18" charset="0"/>
                <a:cs typeface="Times New Roman" pitchFamily="18" charset="0"/>
              </a:rPr>
              <a:t> роду </a:t>
            </a:r>
            <a:r>
              <a:rPr lang="ru-RU" sz="2400" b="1" dirty="0" err="1" smtClean="0">
                <a:latin typeface="Times New Roman" pitchFamily="18" charset="0"/>
                <a:cs typeface="Times New Roman" pitchFamily="18" charset="0"/>
              </a:rPr>
              <a:t>також</a:t>
            </a:r>
            <a:r>
              <a:rPr lang="ru-RU" sz="2400" b="1" dirty="0" smtClean="0">
                <a:latin typeface="Times New Roman" pitchFamily="18" charset="0"/>
                <a:cs typeface="Times New Roman" pitchFamily="18" charset="0"/>
              </a:rPr>
              <a:t> почало </a:t>
            </a:r>
            <a:r>
              <a:rPr lang="ru-RU" sz="2400" b="1" dirty="0" err="1" smtClean="0">
                <a:latin typeface="Times New Roman" pitchFamily="18" charset="0"/>
                <a:cs typeface="Times New Roman" pitchFamily="18" charset="0"/>
              </a:rPr>
              <a:t>розростатися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від</a:t>
            </a:r>
            <a:r>
              <a:rPr lang="ru-RU" sz="2400" b="1" dirty="0" smtClean="0">
                <a:latin typeface="Times New Roman" pitchFamily="18" charset="0"/>
                <a:cs typeface="Times New Roman" pitchFamily="18" charset="0"/>
              </a:rPr>
              <a:t> перших людей — Адама та </a:t>
            </a:r>
            <a:r>
              <a:rPr lang="ru-RU" sz="2400" b="1" dirty="0" err="1" smtClean="0">
                <a:latin typeface="Times New Roman" pitchFamily="18" charset="0"/>
                <a:cs typeface="Times New Roman" pitchFamily="18" charset="0"/>
              </a:rPr>
              <a:t>Єви</a:t>
            </a:r>
            <a:r>
              <a:rPr lang="ru-RU" sz="2400" b="1" dirty="0" smtClean="0">
                <a:latin typeface="Times New Roman" pitchFamily="18" charset="0"/>
                <a:cs typeface="Times New Roman" pitchFamily="18" charset="0"/>
              </a:rPr>
              <a:t>. Вони стали </a:t>
            </a:r>
            <a:r>
              <a:rPr lang="ru-RU" sz="2400" b="1" dirty="0" err="1" smtClean="0">
                <a:latin typeface="Times New Roman" pitchFamily="18" charset="0"/>
                <a:cs typeface="Times New Roman" pitchFamily="18" charset="0"/>
              </a:rPr>
              <a:t>його</a:t>
            </a:r>
            <a:r>
              <a:rPr lang="ru-RU" sz="2400" b="1" dirty="0" smtClean="0">
                <a:latin typeface="Times New Roman" pitchFamily="18" charset="0"/>
                <a:cs typeface="Times New Roman" pitchFamily="18" charset="0"/>
              </a:rPr>
              <a:t> першим </a:t>
            </a:r>
            <a:r>
              <a:rPr lang="ru-RU" sz="2400" b="1" dirty="0" err="1" smtClean="0">
                <a:latin typeface="Times New Roman" pitchFamily="18" charset="0"/>
                <a:cs typeface="Times New Roman" pitchFamily="18" charset="0"/>
              </a:rPr>
              <a:t>пагінцем</a:t>
            </a:r>
            <a:r>
              <a:rPr lang="ru-RU" sz="2400" b="1" dirty="0" smtClean="0">
                <a:latin typeface="Times New Roman" pitchFamily="18" charset="0"/>
                <a:cs typeface="Times New Roman" pitchFamily="18" charset="0"/>
              </a:rPr>
              <a:t>. І так само, як </a:t>
            </a:r>
            <a:r>
              <a:rPr lang="ru-RU" sz="2400" b="1" dirty="0" err="1" smtClean="0">
                <a:latin typeface="Times New Roman" pitchFamily="18" charset="0"/>
                <a:cs typeface="Times New Roman" pitchFamily="18" charset="0"/>
              </a:rPr>
              <a:t>з</a:t>
            </a:r>
            <a:r>
              <a:rPr lang="ru-RU" sz="2400" b="1" dirty="0" smtClean="0">
                <a:latin typeface="Times New Roman" pitchFamily="18" charset="0"/>
                <a:cs typeface="Times New Roman" pitchFamily="18" charset="0"/>
              </a:rPr>
              <a:t> маленького </a:t>
            </a:r>
            <a:r>
              <a:rPr lang="ru-RU" sz="2400" b="1" dirty="0" err="1" smtClean="0">
                <a:latin typeface="Times New Roman" pitchFamily="18" charset="0"/>
                <a:cs typeface="Times New Roman" pitchFamily="18" charset="0"/>
              </a:rPr>
              <a:t>стебельця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починає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рости</a:t>
            </a:r>
            <a:r>
              <a:rPr lang="ru-RU" sz="2400" b="1" dirty="0" smtClean="0">
                <a:latin typeface="Times New Roman" pitchFamily="18" charset="0"/>
                <a:cs typeface="Times New Roman" pitchFamily="18" charset="0"/>
              </a:rPr>
              <a:t> деревце в </a:t>
            </a:r>
            <a:r>
              <a:rPr lang="ru-RU" sz="2400" b="1" dirty="0" err="1" smtClean="0">
                <a:latin typeface="Times New Roman" pitchFamily="18" charset="0"/>
                <a:cs typeface="Times New Roman" pitchFamily="18" charset="0"/>
              </a:rPr>
              <a:t>лісі</a:t>
            </a:r>
            <a:r>
              <a:rPr lang="ru-RU" sz="2400" b="1" dirty="0" smtClean="0">
                <a:latin typeface="Times New Roman" pitchFamily="18" charset="0"/>
                <a:cs typeface="Times New Roman" pitchFamily="18" charset="0"/>
              </a:rPr>
              <a:t>, так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a:t>
            </a:r>
            <a:r>
              <a:rPr lang="ru-RU" sz="2400" b="1" dirty="0" smtClean="0">
                <a:latin typeface="Times New Roman" pitchFamily="18" charset="0"/>
                <a:cs typeface="Times New Roman" pitchFamily="18" charset="0"/>
              </a:rPr>
              <a:t> Дерево </a:t>
            </a:r>
            <a:r>
              <a:rPr lang="ru-RU" sz="2400" b="1" dirty="0" err="1" smtClean="0">
                <a:latin typeface="Times New Roman" pitchFamily="18" charset="0"/>
                <a:cs typeface="Times New Roman" pitchFamily="18" charset="0"/>
              </a:rPr>
              <a:t>людського</a:t>
            </a:r>
            <a:r>
              <a:rPr lang="ru-RU" sz="2400" b="1" dirty="0" smtClean="0">
                <a:latin typeface="Times New Roman" pitchFamily="18" charset="0"/>
                <a:cs typeface="Times New Roman" pitchFamily="18" charset="0"/>
              </a:rPr>
              <a:t> роду </a:t>
            </a:r>
            <a:r>
              <a:rPr lang="ru-RU" sz="2400" b="1" dirty="0" err="1" smtClean="0">
                <a:latin typeface="Times New Roman" pitchFamily="18" charset="0"/>
                <a:cs typeface="Times New Roman" pitchFamily="18" charset="0"/>
              </a:rPr>
              <a:t>стає</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дедалі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більшим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більшим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Адже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народженням</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кожної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нової</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людини</a:t>
            </a:r>
            <a:r>
              <a:rPr lang="ru-RU" sz="2400" b="1" dirty="0" smtClean="0">
                <a:latin typeface="Times New Roman" pitchFamily="18" charset="0"/>
                <a:cs typeface="Times New Roman" pitchFamily="18" charset="0"/>
              </a:rPr>
              <a:t> на </a:t>
            </a:r>
            <a:r>
              <a:rPr lang="ru-RU" sz="2400" b="1" dirty="0" err="1" smtClean="0">
                <a:latin typeface="Times New Roman" pitchFamily="18" charset="0"/>
                <a:cs typeface="Times New Roman" pitchFamily="18" charset="0"/>
              </a:rPr>
              <a:t>ньому</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додаються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й</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нові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гілочки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Завдяки</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родинному</a:t>
            </a:r>
            <a:r>
              <a:rPr lang="ru-RU" sz="2400" b="1" dirty="0" smtClean="0">
                <a:latin typeface="Times New Roman" pitchFamily="18" charset="0"/>
                <a:cs typeface="Times New Roman" pitchFamily="18" charset="0"/>
              </a:rPr>
              <a:t> дереву ми </a:t>
            </a:r>
            <a:r>
              <a:rPr lang="ru-RU" sz="2400" b="1" dirty="0" err="1" smtClean="0">
                <a:latin typeface="Times New Roman" pitchFamily="18" charset="0"/>
                <a:cs typeface="Times New Roman" pitchFamily="18" charset="0"/>
              </a:rPr>
              <a:t>збережемо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пам’ять</a:t>
            </a:r>
            <a:r>
              <a:rPr lang="ru-RU" sz="2400" b="1" dirty="0" smtClean="0">
                <a:latin typeface="Times New Roman" pitchFamily="18" charset="0"/>
                <a:cs typeface="Times New Roman" pitchFamily="18" charset="0"/>
              </a:rPr>
              <a:t> про </a:t>
            </a:r>
            <a:r>
              <a:rPr lang="ru-RU" sz="2400" b="1" dirty="0" err="1" smtClean="0">
                <a:latin typeface="Times New Roman" pitchFamily="18" charset="0"/>
                <a:cs typeface="Times New Roman" pitchFamily="18" charset="0"/>
              </a:rPr>
              <a:t>своїх</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предків</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дізнаємося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більше</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про</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покоління</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які</a:t>
            </a:r>
            <a:r>
              <a:rPr lang="ru-RU" sz="2400" b="1" dirty="0" smtClean="0">
                <a:latin typeface="Times New Roman" pitchFamily="18" charset="0"/>
                <a:cs typeface="Times New Roman" pitchFamily="18" charset="0"/>
              </a:rPr>
              <a:t> жили до нас.</a:t>
            </a:r>
            <a:endParaRPr lang="ru-RU" sz="2400" b="1" dirty="0">
              <a:latin typeface="Times New Roman" pitchFamily="18" charset="0"/>
              <a:cs typeface="Times New Roman" pitchFamily="18" charset="0"/>
            </a:endParaRPr>
          </a:p>
        </p:txBody>
      </p:sp>
      <p:sp>
        <p:nvSpPr>
          <p:cNvPr id="5" name="Прямоугольник 4"/>
          <p:cNvSpPr/>
          <p:nvPr/>
        </p:nvSpPr>
        <p:spPr>
          <a:xfrm>
            <a:off x="7786710" y="6000768"/>
            <a:ext cx="1357290" cy="857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8194" name="Picture 2" descr="http://hovrashok.com.ua/images/Jan/10/eab6e830383c931a95cf95b635450739/1.jpg"/>
          <p:cNvPicPr>
            <a:picLocks noChangeAspect="1" noChangeArrowheads="1"/>
          </p:cNvPicPr>
          <p:nvPr/>
        </p:nvPicPr>
        <p:blipFill>
          <a:blip r:embed="rId2" cstate="print">
            <a:lum bright="20000"/>
          </a:blip>
          <a:srcRect/>
          <a:stretch>
            <a:fillRect/>
          </a:stretch>
        </p:blipFill>
        <p:spPr bwMode="auto">
          <a:xfrm>
            <a:off x="0" y="1"/>
            <a:ext cx="9144000" cy="6858000"/>
          </a:xfrm>
          <a:prstGeom prst="rect">
            <a:avLst/>
          </a:prstGeom>
          <a:noFill/>
        </p:spPr>
      </p:pic>
      <p:sp>
        <p:nvSpPr>
          <p:cNvPr id="5" name="Прямоугольник 4"/>
          <p:cNvSpPr/>
          <p:nvPr/>
        </p:nvSpPr>
        <p:spPr>
          <a:xfrm>
            <a:off x="1428728" y="285728"/>
            <a:ext cx="6357981" cy="707886"/>
          </a:xfrm>
          <a:prstGeom prst="rect">
            <a:avLst/>
          </a:prstGeom>
        </p:spPr>
        <p:txBody>
          <a:bodyPr wrap="square">
            <a:spAutoFit/>
          </a:bodyPr>
          <a:lstStyle/>
          <a:p>
            <a:r>
              <a:rPr lang="uk-UA" sz="4000" b="1" dirty="0" smtClean="0">
                <a:solidFill>
                  <a:srgbClr val="FF0000"/>
                </a:solidFill>
                <a:latin typeface="Times New Roman" pitchFamily="18" charset="0"/>
                <a:cs typeface="Times New Roman" pitchFamily="18" charset="0"/>
              </a:rPr>
              <a:t>Очікувані результати</a:t>
            </a:r>
            <a:endParaRPr lang="ru-RU" sz="4000" dirty="0"/>
          </a:p>
        </p:txBody>
      </p:sp>
      <p:sp>
        <p:nvSpPr>
          <p:cNvPr id="6" name="Прямоугольник 5"/>
          <p:cNvSpPr/>
          <p:nvPr/>
        </p:nvSpPr>
        <p:spPr>
          <a:xfrm>
            <a:off x="4500562" y="1071546"/>
            <a:ext cx="4643438" cy="1323439"/>
          </a:xfrm>
          <a:prstGeom prst="rect">
            <a:avLst/>
          </a:prstGeom>
        </p:spPr>
        <p:txBody>
          <a:bodyPr wrap="square">
            <a:spAutoFit/>
          </a:bodyPr>
          <a:lstStyle/>
          <a:p>
            <a:r>
              <a:rPr lang="ru-RU" sz="2000" b="1" i="1" dirty="0" err="1" smtClean="0">
                <a:latin typeface="Times New Roman" pitchFamily="18" charset="0"/>
                <a:cs typeface="Times New Roman" pitchFamily="18" charset="0"/>
              </a:rPr>
              <a:t>Що</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може</a:t>
            </a:r>
            <a:r>
              <a:rPr lang="ru-RU" sz="2000" b="1" i="1" dirty="0" smtClean="0">
                <a:latin typeface="Times New Roman" pitchFamily="18" charset="0"/>
                <a:cs typeface="Times New Roman" pitchFamily="18" charset="0"/>
              </a:rPr>
              <a:t> бути </a:t>
            </a:r>
            <a:r>
              <a:rPr lang="ru-RU" sz="2000" b="1" i="1" dirty="0" err="1" smtClean="0">
                <a:latin typeface="Times New Roman" pitchFamily="18" charset="0"/>
                <a:cs typeface="Times New Roman" pitchFamily="18" charset="0"/>
              </a:rPr>
              <a:t>сім</a:t>
            </a:r>
            <a:r>
              <a:rPr lang="en-US"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ї</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дорожче</a:t>
            </a:r>
            <a:r>
              <a:rPr lang="ru-RU" sz="2000" b="1" i="1" dirty="0" smtClean="0">
                <a:latin typeface="Times New Roman" pitchFamily="18" charset="0"/>
                <a:cs typeface="Times New Roman" pitchFamily="18" charset="0"/>
              </a:rPr>
              <a:t>?</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Теплом </a:t>
            </a:r>
            <a:r>
              <a:rPr lang="ru-RU" sz="2000" b="1" i="1" dirty="0" err="1" smtClean="0">
                <a:latin typeface="Times New Roman" pitchFamily="18" charset="0"/>
                <a:cs typeface="Times New Roman" pitchFamily="18" charset="0"/>
              </a:rPr>
              <a:t>зустрічає</a:t>
            </a:r>
            <a:r>
              <a:rPr lang="ru-RU" sz="2000" b="1" i="1" dirty="0" smtClean="0">
                <a:latin typeface="Times New Roman" pitchFamily="18" charset="0"/>
                <a:cs typeface="Times New Roman" pitchFamily="18" charset="0"/>
              </a:rPr>
              <a:t> отчий </a:t>
            </a:r>
            <a:r>
              <a:rPr lang="ru-RU" sz="2000" b="1" i="1" dirty="0" err="1" smtClean="0">
                <a:latin typeface="Times New Roman" pitchFamily="18" charset="0"/>
                <a:cs typeface="Times New Roman" pitchFamily="18" charset="0"/>
              </a:rPr>
              <a:t>дім</a:t>
            </a:r>
            <a:r>
              <a:rPr lang="ru-RU" sz="2000" b="1" i="1" dirty="0" smtClean="0">
                <a:latin typeface="Times New Roman" pitchFamily="18" charset="0"/>
                <a:cs typeface="Times New Roman" pitchFamily="18" charset="0"/>
              </a:rPr>
              <a:t>,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Тут тебе </a:t>
            </a:r>
            <a:r>
              <a:rPr lang="ru-RU" sz="2000" b="1" i="1" dirty="0" err="1" smtClean="0">
                <a:latin typeface="Times New Roman" pitchFamily="18" charset="0"/>
                <a:cs typeface="Times New Roman" pitchFamily="18" charset="0"/>
              </a:rPr>
              <a:t>чекають</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завжди</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з</a:t>
            </a:r>
            <a:r>
              <a:rPr lang="ru-RU" sz="2000" b="1" i="1" dirty="0" smtClean="0">
                <a:latin typeface="Times New Roman" pitchFamily="18" charset="0"/>
                <a:cs typeface="Times New Roman" pitchFamily="18" charset="0"/>
              </a:rPr>
              <a:t> </a:t>
            </a:r>
            <a:r>
              <a:rPr lang="ru-RU" sz="2000" b="1" i="1" dirty="0" err="1" smtClean="0">
                <a:latin typeface="Times New Roman" pitchFamily="18" charset="0"/>
                <a:cs typeface="Times New Roman" pitchFamily="18" charset="0"/>
              </a:rPr>
              <a:t>любов</a:t>
            </a:r>
            <a:r>
              <a:rPr lang="en-US" sz="2000" b="1" i="1" dirty="0" smtClean="0">
                <a:latin typeface="Times New Roman" pitchFamily="18" charset="0"/>
                <a:cs typeface="Times New Roman" pitchFamily="18" charset="0"/>
              </a:rPr>
              <a:t>’</a:t>
            </a:r>
            <a:r>
              <a:rPr lang="ru-RU" sz="2000" b="1" i="1" dirty="0" err="1" smtClean="0">
                <a:latin typeface="Times New Roman" pitchFamily="18" charset="0"/>
                <a:cs typeface="Times New Roman" pitchFamily="18" charset="0"/>
              </a:rPr>
              <a:t>ю</a:t>
            </a:r>
            <a:r>
              <a:rPr lang="ru-RU" sz="2000" b="1" i="1" dirty="0" smtClean="0">
                <a:latin typeface="Times New Roman" pitchFamily="18" charset="0"/>
                <a:cs typeface="Times New Roman" pitchFamily="18" charset="0"/>
              </a:rPr>
              <a:t>,</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І </a:t>
            </a:r>
            <a:r>
              <a:rPr lang="ru-RU" sz="2000" b="1" i="1" dirty="0" err="1" smtClean="0">
                <a:latin typeface="Times New Roman" pitchFamily="18" charset="0"/>
                <a:cs typeface="Times New Roman" pitchFamily="18" charset="0"/>
              </a:rPr>
              <a:t>проводжають</a:t>
            </a:r>
            <a:r>
              <a:rPr lang="ru-RU" sz="2000" b="1" i="1" dirty="0" smtClean="0">
                <a:latin typeface="Times New Roman" pitchFamily="18" charset="0"/>
                <a:cs typeface="Times New Roman" pitchFamily="18" charset="0"/>
              </a:rPr>
              <a:t> у путь </a:t>
            </a:r>
            <a:r>
              <a:rPr lang="ru-RU" sz="2000" b="1" i="1" dirty="0" err="1" smtClean="0">
                <a:latin typeface="Times New Roman" pitchFamily="18" charset="0"/>
                <a:cs typeface="Times New Roman" pitchFamily="18" charset="0"/>
              </a:rPr>
              <a:t>з</a:t>
            </a:r>
            <a:r>
              <a:rPr lang="ru-RU" sz="2000" b="1" i="1" dirty="0" smtClean="0">
                <a:latin typeface="Times New Roman" pitchFamily="18" charset="0"/>
                <a:cs typeface="Times New Roman" pitchFamily="18" charset="0"/>
              </a:rPr>
              <a:t> добром!</a:t>
            </a:r>
            <a:endParaRPr lang="ru-RU" sz="2000" b="1" i="1" dirty="0">
              <a:latin typeface="Times New Roman" pitchFamily="18" charset="0"/>
              <a:cs typeface="Times New Roman" pitchFamily="18" charset="0"/>
            </a:endParaRPr>
          </a:p>
        </p:txBody>
      </p:sp>
      <p:sp>
        <p:nvSpPr>
          <p:cNvPr id="7" name="Прямоугольник 6"/>
          <p:cNvSpPr/>
          <p:nvPr/>
        </p:nvSpPr>
        <p:spPr>
          <a:xfrm>
            <a:off x="357158" y="2967335"/>
            <a:ext cx="7643866" cy="2600199"/>
          </a:xfrm>
          <a:prstGeom prst="rect">
            <a:avLst/>
          </a:prstGeom>
        </p:spPr>
        <p:txBody>
          <a:bodyPr wrap="square">
            <a:spAutoFit/>
          </a:bodyPr>
          <a:lstStyle/>
          <a:p>
            <a:pPr indent="358775" algn="just">
              <a:lnSpc>
                <a:spcPct val="150000"/>
              </a:lnSpc>
              <a:buFont typeface="Wingdings" pitchFamily="2" charset="2"/>
              <a:buChar char="Ø"/>
            </a:pPr>
            <a:r>
              <a:rPr lang="uk-UA" sz="2800" dirty="0" smtClean="0">
                <a:latin typeface="Times New Roman" pitchFamily="18" charset="0"/>
                <a:cs typeface="Times New Roman" pitchFamily="18" charset="0"/>
              </a:rPr>
              <a:t>Розвиток творчої активності дітей.</a:t>
            </a:r>
          </a:p>
          <a:p>
            <a:pPr indent="358775" algn="just">
              <a:lnSpc>
                <a:spcPct val="150000"/>
              </a:lnSpc>
              <a:buFont typeface="Wingdings" pitchFamily="2" charset="2"/>
              <a:buChar char="Ø"/>
            </a:pPr>
            <a:r>
              <a:rPr lang="uk-UA" sz="2800" dirty="0" smtClean="0">
                <a:latin typeface="Times New Roman" pitchFamily="18" charset="0"/>
                <a:cs typeface="Times New Roman" pitchFamily="18" charset="0"/>
              </a:rPr>
              <a:t>Формування комунікативних здібностей.</a:t>
            </a:r>
          </a:p>
          <a:p>
            <a:pPr indent="358775" algn="just">
              <a:lnSpc>
                <a:spcPct val="150000"/>
              </a:lnSpc>
              <a:buFont typeface="Wingdings" pitchFamily="2" charset="2"/>
              <a:buChar char="Ø"/>
            </a:pPr>
            <a:r>
              <a:rPr lang="uk-UA" sz="2800" dirty="0" smtClean="0">
                <a:latin typeface="Times New Roman" pitchFamily="18" charset="0"/>
                <a:cs typeface="Times New Roman" pitchFamily="18" charset="0"/>
              </a:rPr>
              <a:t>Створення генеалогічного дерева кожного учня 3-го класу (форма дерева будь-яка).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6" name="Picture 4" descr="http://hovrashok.com.ua/images/Jan/10/57868aeaefc1a3924c4ad4bd4eb505cc/1.jpg"/>
          <p:cNvPicPr>
            <a:picLocks noChangeAspect="1" noChangeArrowheads="1"/>
          </p:cNvPicPr>
          <p:nvPr/>
        </p:nvPicPr>
        <p:blipFill>
          <a:blip r:embed="rId2" cstate="print">
            <a:lum bright="10000"/>
          </a:blip>
          <a:srcRect/>
          <a:stretch>
            <a:fillRect/>
          </a:stretch>
        </p:blipFill>
        <p:spPr bwMode="auto">
          <a:xfrm>
            <a:off x="-1" y="0"/>
            <a:ext cx="9144001" cy="6858001"/>
          </a:xfrm>
          <a:prstGeom prst="rect">
            <a:avLst/>
          </a:prstGeom>
          <a:noFill/>
        </p:spPr>
      </p:pic>
      <p:sp>
        <p:nvSpPr>
          <p:cNvPr id="6" name="TextBox 5"/>
          <p:cNvSpPr txBox="1"/>
          <p:nvPr/>
        </p:nvSpPr>
        <p:spPr>
          <a:xfrm>
            <a:off x="3357554" y="500042"/>
            <a:ext cx="3352841" cy="707886"/>
          </a:xfrm>
          <a:prstGeom prst="rect">
            <a:avLst/>
          </a:prstGeom>
          <a:noFill/>
        </p:spPr>
        <p:txBody>
          <a:bodyPr wrap="none" rtlCol="0">
            <a:spAutoFit/>
          </a:bodyPr>
          <a:lstStyle/>
          <a:p>
            <a:r>
              <a:rPr lang="uk-UA" sz="4000" b="1" dirty="0" smtClean="0">
                <a:solidFill>
                  <a:srgbClr val="C00000"/>
                </a:solidFill>
                <a:latin typeface="Times New Roman" pitchFamily="18" charset="0"/>
                <a:cs typeface="Times New Roman" pitchFamily="18" charset="0"/>
              </a:rPr>
              <a:t>Актуальність</a:t>
            </a:r>
            <a:endParaRPr lang="ru-RU" sz="4000" b="1" dirty="0">
              <a:solidFill>
                <a:srgbClr val="C00000"/>
              </a:solidFill>
              <a:latin typeface="Times New Roman" pitchFamily="18" charset="0"/>
              <a:cs typeface="Times New Roman" pitchFamily="18" charset="0"/>
            </a:endParaRPr>
          </a:p>
        </p:txBody>
      </p:sp>
      <p:sp>
        <p:nvSpPr>
          <p:cNvPr id="7" name="Прямоугольник 6"/>
          <p:cNvSpPr/>
          <p:nvPr/>
        </p:nvSpPr>
        <p:spPr>
          <a:xfrm>
            <a:off x="571472" y="1028343"/>
            <a:ext cx="8215370" cy="6124754"/>
          </a:xfrm>
          <a:prstGeom prst="rect">
            <a:avLst/>
          </a:prstGeom>
        </p:spPr>
        <p:txBody>
          <a:bodyPr wrap="square">
            <a:spAutoFit/>
          </a:bodyPr>
          <a:lstStyle/>
          <a:p>
            <a:pPr indent="358775" algn="just"/>
            <a:r>
              <a:rPr lang="uk-UA" sz="2800" b="1" dirty="0" smtClean="0">
                <a:latin typeface="Times New Roman" pitchFamily="18" charset="0"/>
                <a:cs typeface="Times New Roman" pitchFamily="18" charset="0"/>
              </a:rPr>
              <a:t>Одним із сучасних інноваційних методів навчання є проектна діяльність - технологія, яка вчить дітей проявляти в творчості свою індивідуальність, дає можливість зацікавити дітей, зробити процес навчання особистісно-значущим.</a:t>
            </a:r>
          </a:p>
          <a:p>
            <a:pPr indent="358775" algn="just"/>
            <a:r>
              <a:rPr lang="uk-UA" sz="2800" b="1" dirty="0" smtClean="0">
                <a:latin typeface="Times New Roman" pitchFamily="18" charset="0"/>
                <a:cs typeface="Times New Roman" pitchFamily="18" charset="0"/>
              </a:rPr>
              <a:t>Актуальність проекту полягає в тому, що </a:t>
            </a:r>
            <a:r>
              <a:rPr lang="ru-RU" sz="2800" b="1" dirty="0">
                <a:latin typeface="Times New Roman" pitchFamily="18" charset="0"/>
                <a:cs typeface="Times New Roman" pitchFamily="18" charset="0"/>
              </a:rPr>
              <a:t>н</a:t>
            </a:r>
            <a:r>
              <a:rPr lang="ru-RU" sz="2800" b="1" dirty="0" smtClean="0">
                <a:latin typeface="Times New Roman" pitchFamily="18" charset="0"/>
                <a:cs typeface="Times New Roman" pitchFamily="18" charset="0"/>
              </a:rPr>
              <a:t>а кожному </a:t>
            </a:r>
            <a:r>
              <a:rPr lang="ru-RU" sz="2800" b="1" dirty="0" err="1" smtClean="0">
                <a:latin typeface="Times New Roman" pitchFamily="18" charset="0"/>
                <a:cs typeface="Times New Roman" pitchFamily="18" charset="0"/>
              </a:rPr>
              <a:t>родовідному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дереві</a:t>
            </a:r>
            <a:r>
              <a:rPr lang="ru-RU" sz="2800" b="1" dirty="0" smtClean="0">
                <a:latin typeface="Times New Roman" pitchFamily="18" charset="0"/>
                <a:cs typeface="Times New Roman" pitchFamily="18" charset="0"/>
              </a:rPr>
              <a:t>, яке </a:t>
            </a:r>
            <a:r>
              <a:rPr lang="ru-RU" sz="2800" b="1" dirty="0" err="1" smtClean="0">
                <a:latin typeface="Times New Roman" pitchFamily="18" charset="0"/>
                <a:cs typeface="Times New Roman" pitchFamily="18" charset="0"/>
              </a:rPr>
              <a:t>ще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іноді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називають</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генеалогічним</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можна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прочитати</a:t>
            </a:r>
            <a:r>
              <a:rPr lang="ru-RU" sz="2800" b="1" dirty="0" smtClean="0">
                <a:latin typeface="Times New Roman" pitchFamily="18" charset="0"/>
                <a:cs typeface="Times New Roman" pitchFamily="18" charset="0"/>
              </a:rPr>
              <a:t> не </a:t>
            </a:r>
            <a:r>
              <a:rPr lang="ru-RU" sz="2800" b="1" dirty="0" err="1" smtClean="0">
                <a:latin typeface="Times New Roman" pitchFamily="18" charset="0"/>
                <a:cs typeface="Times New Roman" pitchFamily="18" charset="0"/>
              </a:rPr>
              <a:t>тільки</a:t>
            </a:r>
            <a:r>
              <a:rPr lang="ru-RU" sz="2800" b="1" dirty="0" smtClean="0">
                <a:latin typeface="Times New Roman" pitchFamily="18" charset="0"/>
                <a:cs typeface="Times New Roman" pitchFamily="18" charset="0"/>
              </a:rPr>
              <a:t> долю </a:t>
            </a:r>
            <a:r>
              <a:rPr lang="ru-RU" sz="2800" b="1" dirty="0" err="1" smtClean="0">
                <a:latin typeface="Times New Roman" pitchFamily="18" charset="0"/>
                <a:cs typeface="Times New Roman" pitchFamily="18" charset="0"/>
              </a:rPr>
              <a:t>однієї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сім’ї</a:t>
            </a:r>
            <a:r>
              <a:rPr lang="ru-RU" sz="2800" b="1" dirty="0" smtClean="0">
                <a:latin typeface="Times New Roman" pitchFamily="18" charset="0"/>
                <a:cs typeface="Times New Roman" pitchFamily="18" charset="0"/>
              </a:rPr>
              <a:t>, а </a:t>
            </a:r>
            <a:r>
              <a:rPr lang="ru-RU" sz="2800" b="1" dirty="0" err="1" smtClean="0">
                <a:latin typeface="Times New Roman" pitchFamily="18" charset="0"/>
                <a:cs typeface="Times New Roman" pitchFamily="18" charset="0"/>
              </a:rPr>
              <a:t>справжню</a:t>
            </a:r>
            <a:r>
              <a:rPr lang="ru-RU" sz="2800" b="1" dirty="0" smtClean="0">
                <a:latin typeface="Times New Roman" pitchFamily="18" charset="0"/>
                <a:cs typeface="Times New Roman" pitchFamily="18" charset="0"/>
              </a:rPr>
              <a:t> книгу </a:t>
            </a:r>
            <a:r>
              <a:rPr lang="ru-RU" sz="2800" b="1" dirty="0" err="1" smtClean="0">
                <a:latin typeface="Times New Roman" pitchFamily="18" charset="0"/>
                <a:cs typeface="Times New Roman" pitchFamily="18" charset="0"/>
              </a:rPr>
              <a:t>життя</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історію</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цілої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нації</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Бо</a:t>
            </a:r>
            <a:r>
              <a:rPr lang="ru-RU" sz="2800" b="1" dirty="0" smtClean="0">
                <a:latin typeface="Times New Roman" pitchFamily="18" charset="0"/>
                <a:cs typeface="Times New Roman" pitchFamily="18" charset="0"/>
              </a:rPr>
              <a:t> ж </a:t>
            </a:r>
            <a:r>
              <a:rPr lang="ru-RU" sz="2800" b="1" dirty="0" err="1" smtClean="0">
                <a:latin typeface="Times New Roman" pitchFamily="18" charset="0"/>
                <a:cs typeface="Times New Roman" pitchFamily="18" charset="0"/>
              </a:rPr>
              <a:t>кожна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сім’я</a:t>
            </a:r>
            <a:r>
              <a:rPr lang="ru-RU" sz="2800" b="1" dirty="0" smtClean="0">
                <a:latin typeface="Times New Roman" pitchFamily="18" charset="0"/>
                <a:cs typeface="Times New Roman" pitchFamily="18" charset="0"/>
              </a:rPr>
              <a:t> — </a:t>
            </a:r>
            <a:r>
              <a:rPr lang="ru-RU" sz="2800" b="1" dirty="0" err="1" smtClean="0">
                <a:latin typeface="Times New Roman" pitchFamily="18" charset="0"/>
                <a:cs typeface="Times New Roman" pitchFamily="18" charset="0"/>
              </a:rPr>
              <a:t>це</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частинка</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суспільства</a:t>
            </a:r>
            <a:r>
              <a:rPr lang="ru-RU" sz="2800" b="1" dirty="0" smtClean="0">
                <a:latin typeface="Times New Roman" pitchFamily="18" charset="0"/>
                <a:cs typeface="Times New Roman" pitchFamily="18" charset="0"/>
              </a:rPr>
              <a:t>, яка </a:t>
            </a:r>
            <a:r>
              <a:rPr lang="ru-RU" sz="2800" b="1" dirty="0" err="1" smtClean="0">
                <a:latin typeface="Times New Roman" pitchFamily="18" charset="0"/>
                <a:cs typeface="Times New Roman" pitchFamily="18" charset="0"/>
              </a:rPr>
              <a:t>відображає</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всі</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процеси</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які</a:t>
            </a:r>
            <a:r>
              <a:rPr lang="ru-RU" sz="2800" b="1" dirty="0" smtClean="0">
                <a:latin typeface="Times New Roman" pitchFamily="18" charset="0"/>
                <a:cs typeface="Times New Roman" pitchFamily="18" charset="0"/>
              </a:rPr>
              <a:t> в </a:t>
            </a:r>
            <a:r>
              <a:rPr lang="ru-RU" sz="2800" b="1" dirty="0" err="1" smtClean="0">
                <a:latin typeface="Times New Roman" pitchFamily="18" charset="0"/>
                <a:cs typeface="Times New Roman" pitchFamily="18" charset="0"/>
              </a:rPr>
              <a:t>ньому</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відбуваються</a:t>
            </a:r>
            <a:r>
              <a:rPr lang="ru-RU" sz="2800" b="1" dirty="0" smtClean="0">
                <a:latin typeface="Times New Roman" pitchFamily="18" charset="0"/>
                <a:cs typeface="Times New Roman" pitchFamily="18" charset="0"/>
              </a:rPr>
              <a:t>.</a:t>
            </a:r>
          </a:p>
          <a:p>
            <a:pPr indent="358775" algn="just"/>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http://sad15.vuktyl.com/images/file/%D0%9A%D0%B0%D1%80%D1%82%D0%B8%D0%BD%D0%BA%D0%B8/%D0%A1%D0%B5%D0%BC%D1%8C%D1%8F_2.jpg"/>
          <p:cNvPicPr>
            <a:picLocks noChangeAspect="1" noChangeArrowheads="1"/>
          </p:cNvPicPr>
          <p:nvPr/>
        </p:nvPicPr>
        <p:blipFill>
          <a:blip r:embed="rId2" cstate="print">
            <a:lum bright="10000"/>
          </a:blip>
          <a:srcRect/>
          <a:stretch>
            <a:fillRect/>
          </a:stretch>
        </p:blipFill>
        <p:spPr bwMode="auto">
          <a:xfrm>
            <a:off x="0" y="0"/>
            <a:ext cx="9144000" cy="6858000"/>
          </a:xfrm>
          <a:prstGeom prst="rect">
            <a:avLst/>
          </a:prstGeom>
          <a:noFill/>
        </p:spPr>
      </p:pic>
      <p:sp>
        <p:nvSpPr>
          <p:cNvPr id="5" name="Прямоугольник 4"/>
          <p:cNvSpPr/>
          <p:nvPr/>
        </p:nvSpPr>
        <p:spPr>
          <a:xfrm>
            <a:off x="428596" y="785794"/>
            <a:ext cx="8501122" cy="5693866"/>
          </a:xfrm>
          <a:prstGeom prst="rect">
            <a:avLst/>
          </a:prstGeom>
        </p:spPr>
        <p:txBody>
          <a:bodyPr wrap="square">
            <a:spAutoFit/>
          </a:bodyPr>
          <a:lstStyle/>
          <a:p>
            <a:pPr indent="625475" algn="just"/>
            <a:r>
              <a:rPr lang="uk-UA" sz="2800" b="1" dirty="0" smtClean="0">
                <a:latin typeface="Times New Roman" pitchFamily="18" charset="0"/>
                <a:cs typeface="Times New Roman" pitchFamily="18" charset="0"/>
              </a:rPr>
              <a:t>На жаль, були часи, коли до пам’яті роду ставилися не шанобливо в нашій країні. Тому сьогодні багато хто не знає і не пам’ятає ні імен своєї прадідів і прабабусь, ні того, як вони жили, ким були. Чимало гірких віх нашої історії також позначилися на родовідних деревах сімей України. Одним довелося пережити голод 1932-1933 років. Для других гірким часом втрат стала війна. Коли траплялася така біда, гинули люди, щоразу засихали гілочки на чиїхось родовідних деревах. Не могли вона дати більше зелених пагінців, які б розросталися й розросталися, робили дерево багатшим і сильнішим.</a:t>
            </a:r>
          </a:p>
        </p:txBody>
      </p:sp>
      <p:sp>
        <p:nvSpPr>
          <p:cNvPr id="6" name="Прямоугольник 5"/>
          <p:cNvSpPr/>
          <p:nvPr/>
        </p:nvSpPr>
        <p:spPr>
          <a:xfrm>
            <a:off x="1071538" y="142852"/>
            <a:ext cx="7000924" cy="707886"/>
          </a:xfrm>
          <a:prstGeom prst="rect">
            <a:avLst/>
          </a:prstGeom>
        </p:spPr>
        <p:txBody>
          <a:bodyPr wrap="square">
            <a:spAutoFit/>
          </a:bodyPr>
          <a:lstStyle/>
          <a:p>
            <a:pPr algn="ctr"/>
            <a:r>
              <a:rPr lang="uk-UA" sz="4000" b="1" dirty="0" smtClean="0">
                <a:solidFill>
                  <a:srgbClr val="C00000"/>
                </a:solidFill>
                <a:latin typeface="Times New Roman" pitchFamily="18" charset="0"/>
                <a:cs typeface="Times New Roman" pitchFamily="18" charset="0"/>
              </a:rPr>
              <a:t>Постановка проблеми</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hovrashok.com.ua/images/Jan/10/8b259ec7c54897badedea5e1c904c744/1.jpg"/>
          <p:cNvPicPr>
            <a:picLocks noChangeAspect="1" noChangeArrowheads="1"/>
          </p:cNvPicPr>
          <p:nvPr/>
        </p:nvPicPr>
        <p:blipFill>
          <a:blip r:embed="rId2" cstate="print">
            <a:lum bright="20000"/>
          </a:blip>
          <a:srcRect/>
          <a:stretch>
            <a:fillRect/>
          </a:stretch>
        </p:blipFill>
        <p:spPr bwMode="auto">
          <a:xfrm>
            <a:off x="0" y="-1"/>
            <a:ext cx="9144000" cy="6858001"/>
          </a:xfrm>
          <a:prstGeom prst="rect">
            <a:avLst/>
          </a:prstGeom>
          <a:noFill/>
        </p:spPr>
      </p:pic>
      <p:sp>
        <p:nvSpPr>
          <p:cNvPr id="2" name="Заголовок 1"/>
          <p:cNvSpPr>
            <a:spLocks noGrp="1"/>
          </p:cNvSpPr>
          <p:nvPr>
            <p:ph type="title"/>
          </p:nvPr>
        </p:nvSpPr>
        <p:spPr>
          <a:xfrm>
            <a:off x="571472" y="274638"/>
            <a:ext cx="8115328" cy="5511816"/>
          </a:xfrm>
        </p:spPr>
        <p:txBody>
          <a:bodyPr>
            <a:normAutofit fontScale="90000"/>
          </a:bodyPr>
          <a:lstStyle/>
          <a:p>
            <a:r>
              <a:rPr lang="uk-UA" sz="6000" b="1" dirty="0" smtClean="0">
                <a:solidFill>
                  <a:srgbClr val="C00000"/>
                </a:solidFill>
                <a:latin typeface="Times New Roman" pitchFamily="18" charset="0"/>
                <a:cs typeface="Times New Roman" pitchFamily="18" charset="0"/>
              </a:rPr>
              <a:t>Мета проекту:</a:t>
            </a:r>
            <a:r>
              <a:rPr lang="uk-UA" b="1" i="1" u="sng" dirty="0" smtClean="0">
                <a:latin typeface="Times New Roman" pitchFamily="18" charset="0"/>
                <a:cs typeface="Times New Roman" pitchFamily="18" charset="0"/>
              </a:rPr>
              <a:t/>
            </a:r>
            <a:br>
              <a:rPr lang="uk-UA" b="1" i="1" u="sng"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Ознайомити дітей із поняттям «рід», «родовід»; виховувати пошану до своєї сім</a:t>
            </a:r>
            <a:r>
              <a:rPr lang="en-US" b="1" dirty="0" smtClean="0">
                <a:latin typeface="Times New Roman" pitchFamily="18" charset="0"/>
                <a:cs typeface="Times New Roman" pitchFamily="18" charset="0"/>
              </a:rPr>
              <a:t>’</a:t>
            </a:r>
            <a:r>
              <a:rPr lang="uk-UA" b="1" dirty="0" smtClean="0">
                <a:latin typeface="Times New Roman" pitchFamily="18" charset="0"/>
                <a:cs typeface="Times New Roman" pitchFamily="18" charset="0"/>
              </a:rPr>
              <a:t>ї, близьких, рідних, учити шанувати пам'ять померлих, виховувати вірність народним традиціям, звичаям, обрядам. </a:t>
            </a:r>
            <a:r>
              <a:rPr lang="uk-UA" b="1" dirty="0" smtClean="0"/>
              <a:t/>
            </a:r>
            <a:br>
              <a:rPr lang="uk-UA" b="1" dirty="0" smtClean="0"/>
            </a:br>
            <a:endParaRPr lang="ru-RU" dirty="0"/>
          </a:p>
        </p:txBody>
      </p:sp>
      <p:sp>
        <p:nvSpPr>
          <p:cNvPr id="3" name="Содержимое 2"/>
          <p:cNvSpPr>
            <a:spLocks noGrp="1"/>
          </p:cNvSpPr>
          <p:nvPr>
            <p:ph idx="1"/>
          </p:nvPr>
        </p:nvSpPr>
        <p:spPr>
          <a:xfrm>
            <a:off x="4572000" y="4071942"/>
            <a:ext cx="4572000" cy="2054221"/>
          </a:xfrm>
        </p:spPr>
        <p:txBody>
          <a:bodyPr/>
          <a:lstStyle/>
          <a:p>
            <a:endParaRPr lang="ru-RU" dirty="0"/>
          </a:p>
        </p:txBody>
      </p:sp>
      <p:sp>
        <p:nvSpPr>
          <p:cNvPr id="5" name="Прямоугольник 4"/>
          <p:cNvSpPr/>
          <p:nvPr/>
        </p:nvSpPr>
        <p:spPr>
          <a:xfrm>
            <a:off x="7715272" y="5943600"/>
            <a:ext cx="142872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http://hovrashok.com.ua/images/Jan/09/dab623bfca9e0bcf0bfb9115e0108428/1.jpg"/>
          <p:cNvPicPr>
            <a:picLocks noChangeAspect="1" noChangeArrowheads="1"/>
          </p:cNvPicPr>
          <p:nvPr/>
        </p:nvPicPr>
        <p:blipFill>
          <a:blip r:embed="rId2" cstate="print">
            <a:lum bright="20000"/>
          </a:blip>
          <a:srcRect/>
          <a:stretch>
            <a:fillRect/>
          </a:stretch>
        </p:blipFill>
        <p:spPr bwMode="auto">
          <a:xfrm>
            <a:off x="0" y="1"/>
            <a:ext cx="9144000" cy="6858000"/>
          </a:xfrm>
          <a:prstGeom prst="rect">
            <a:avLst/>
          </a:prstGeom>
          <a:noFill/>
        </p:spPr>
      </p:pic>
      <p:sp>
        <p:nvSpPr>
          <p:cNvPr id="5" name="TextBox 4"/>
          <p:cNvSpPr txBox="1"/>
          <p:nvPr/>
        </p:nvSpPr>
        <p:spPr>
          <a:xfrm>
            <a:off x="0" y="142852"/>
            <a:ext cx="9358346" cy="646331"/>
          </a:xfrm>
          <a:prstGeom prst="rect">
            <a:avLst/>
          </a:prstGeom>
          <a:noFill/>
        </p:spPr>
        <p:txBody>
          <a:bodyPr wrap="square" rtlCol="0">
            <a:spAutoFit/>
          </a:bodyPr>
          <a:lstStyle/>
          <a:p>
            <a:r>
              <a:rPr lang="uk-UA" sz="3600" b="1" dirty="0" smtClean="0">
                <a:solidFill>
                  <a:srgbClr val="C00000"/>
                </a:solidFill>
                <a:latin typeface="Times New Roman" pitchFamily="18" charset="0"/>
                <a:cs typeface="Times New Roman" pitchFamily="18" charset="0"/>
              </a:rPr>
              <a:t>Стратегія досягнення поставлених завдань</a:t>
            </a:r>
          </a:p>
        </p:txBody>
      </p:sp>
      <p:sp>
        <p:nvSpPr>
          <p:cNvPr id="6" name="TextBox 5"/>
          <p:cNvSpPr txBox="1"/>
          <p:nvPr/>
        </p:nvSpPr>
        <p:spPr>
          <a:xfrm>
            <a:off x="714348" y="714357"/>
            <a:ext cx="7929618" cy="6001643"/>
          </a:xfrm>
          <a:prstGeom prst="rect">
            <a:avLst/>
          </a:prstGeom>
          <a:noFill/>
        </p:spPr>
        <p:txBody>
          <a:bodyPr wrap="square" rtlCol="0">
            <a:spAutoFit/>
          </a:bodyPr>
          <a:lstStyle/>
          <a:p>
            <a:pPr marL="342900" indent="-342900">
              <a:buAutoNum type="arabicPeriod"/>
            </a:pPr>
            <a:r>
              <a:rPr lang="uk-UA" sz="3200" b="1" dirty="0" smtClean="0">
                <a:solidFill>
                  <a:schemeClr val="tx2">
                    <a:lumMod val="75000"/>
                  </a:schemeClr>
                </a:solidFill>
                <a:latin typeface="Times New Roman" pitchFamily="18" charset="0"/>
                <a:cs typeface="Times New Roman" pitchFamily="18" charset="0"/>
              </a:rPr>
              <a:t>Підготовчий етап.</a:t>
            </a:r>
          </a:p>
          <a:p>
            <a:pPr marL="342900" indent="-342900">
              <a:buFontTx/>
              <a:buChar char="-"/>
            </a:pPr>
            <a:r>
              <a:rPr lang="uk-UA" sz="3200" b="1" dirty="0">
                <a:latin typeface="Times New Roman" pitchFamily="18" charset="0"/>
                <a:cs typeface="Times New Roman" pitchFamily="18" charset="0"/>
              </a:rPr>
              <a:t>К</a:t>
            </a:r>
            <a:r>
              <a:rPr lang="uk-UA" sz="3200" b="1" dirty="0" smtClean="0">
                <a:latin typeface="Times New Roman" pitchFamily="18" charset="0"/>
                <a:cs typeface="Times New Roman" pitchFamily="18" charset="0"/>
              </a:rPr>
              <a:t>онсультації для батьків;</a:t>
            </a:r>
          </a:p>
          <a:p>
            <a:pPr marL="342900" indent="-342900">
              <a:buFontTx/>
              <a:buChar char="-"/>
            </a:pPr>
            <a:r>
              <a:rPr lang="uk-UA" sz="3200" b="1" dirty="0">
                <a:latin typeface="Times New Roman" pitchFamily="18" charset="0"/>
                <a:cs typeface="Times New Roman" pitchFamily="18" charset="0"/>
              </a:rPr>
              <a:t>у</a:t>
            </a:r>
            <a:r>
              <a:rPr lang="uk-UA" sz="3200" b="1" dirty="0" smtClean="0">
                <a:latin typeface="Times New Roman" pitchFamily="18" charset="0"/>
                <a:cs typeface="Times New Roman" pitchFamily="18" charset="0"/>
              </a:rPr>
              <a:t>точнення формулювань проблеми, теми, </a:t>
            </a:r>
            <a:r>
              <a:rPr lang="en-US" sz="3200" b="1" dirty="0">
                <a:latin typeface="Times New Roman" pitchFamily="18" charset="0"/>
                <a:cs typeface="Times New Roman" pitchFamily="18" charset="0"/>
              </a:rPr>
              <a:t> </a:t>
            </a:r>
            <a:r>
              <a:rPr lang="uk-UA" sz="3200" b="1" dirty="0" smtClean="0">
                <a:latin typeface="Times New Roman" pitchFamily="18" charset="0"/>
                <a:cs typeface="Times New Roman" pitchFamily="18" charset="0"/>
              </a:rPr>
              <a:t>мети і завдань.</a:t>
            </a:r>
          </a:p>
          <a:p>
            <a:pPr marL="342900" indent="-342900"/>
            <a:r>
              <a:rPr lang="uk-UA" sz="3200" b="1" dirty="0" smtClean="0">
                <a:solidFill>
                  <a:schemeClr val="tx2">
                    <a:lumMod val="75000"/>
                  </a:schemeClr>
                </a:solidFill>
                <a:latin typeface="Times New Roman" pitchFamily="18" charset="0"/>
                <a:cs typeface="Times New Roman" pitchFamily="18" charset="0"/>
              </a:rPr>
              <a:t>2.   Основний етап.</a:t>
            </a:r>
          </a:p>
          <a:p>
            <a:pPr marL="342900" indent="-342900"/>
            <a:r>
              <a:rPr lang="uk-UA" sz="3200" b="1" dirty="0" smtClean="0">
                <a:latin typeface="Times New Roman" pitchFamily="18" charset="0"/>
                <a:cs typeface="Times New Roman" pitchFamily="18" charset="0"/>
              </a:rPr>
              <a:t>-   Підбір фото для дерева роду;</a:t>
            </a:r>
          </a:p>
          <a:p>
            <a:pPr marL="342900" indent="-342900"/>
            <a:r>
              <a:rPr lang="uk-UA" sz="3200" b="1" dirty="0" smtClean="0">
                <a:latin typeface="Times New Roman" pitchFamily="18" charset="0"/>
                <a:cs typeface="Times New Roman" pitchFamily="18" charset="0"/>
              </a:rPr>
              <a:t>-   відгадування загадок про родину, рід, сім</a:t>
            </a:r>
            <a:r>
              <a:rPr lang="en-US" sz="3200" b="1" dirty="0" smtClean="0">
                <a:latin typeface="Times New Roman" pitchFamily="18" charset="0"/>
                <a:cs typeface="Times New Roman" pitchFamily="18" charset="0"/>
              </a:rPr>
              <a:t>’</a:t>
            </a:r>
            <a:r>
              <a:rPr lang="uk-UA" sz="3200" b="1" dirty="0" smtClean="0">
                <a:latin typeface="Times New Roman" pitchFamily="18" charset="0"/>
                <a:cs typeface="Times New Roman" pitchFamily="18" charset="0"/>
              </a:rPr>
              <a:t>ю;</a:t>
            </a:r>
          </a:p>
          <a:p>
            <a:pPr marL="342900" indent="-342900">
              <a:buFontTx/>
              <a:buChar char="-"/>
            </a:pPr>
            <a:r>
              <a:rPr lang="uk-UA" sz="3200" b="1" dirty="0" smtClean="0">
                <a:latin typeface="Times New Roman" pitchFamily="18" charset="0"/>
                <a:cs typeface="Times New Roman" pitchFamily="18" charset="0"/>
              </a:rPr>
              <a:t>виготовлення </a:t>
            </a:r>
            <a:r>
              <a:rPr lang="uk-UA" sz="3200" b="1" dirty="0" err="1" smtClean="0">
                <a:latin typeface="Times New Roman" pitchFamily="18" charset="0"/>
                <a:cs typeface="Times New Roman" pitchFamily="18" charset="0"/>
              </a:rPr>
              <a:t>“Дерева</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роду”</a:t>
            </a:r>
            <a:r>
              <a:rPr lang="uk-UA" sz="3200" b="1" dirty="0" smtClean="0">
                <a:latin typeface="Times New Roman" pitchFamily="18" charset="0"/>
                <a:cs typeface="Times New Roman" pitchFamily="18" charset="0"/>
              </a:rPr>
              <a:t>.</a:t>
            </a:r>
          </a:p>
          <a:p>
            <a:pPr marL="342900" indent="-342900">
              <a:buAutoNum type="arabicPeriod" startAt="3"/>
            </a:pPr>
            <a:r>
              <a:rPr lang="uk-UA" sz="3200" b="1" dirty="0" smtClean="0">
                <a:solidFill>
                  <a:schemeClr val="tx2">
                    <a:lumMod val="75000"/>
                  </a:schemeClr>
                </a:solidFill>
                <a:latin typeface="Times New Roman" pitchFamily="18" charset="0"/>
                <a:cs typeface="Times New Roman" pitchFamily="18" charset="0"/>
              </a:rPr>
              <a:t>Заключний етап.</a:t>
            </a:r>
          </a:p>
          <a:p>
            <a:pPr marL="342900" indent="-342900">
              <a:buFontTx/>
              <a:buChar char="-"/>
            </a:pPr>
            <a:r>
              <a:rPr lang="uk-UA" sz="3200" b="1" dirty="0" smtClean="0">
                <a:latin typeface="Times New Roman" pitchFamily="18" charset="0"/>
                <a:cs typeface="Times New Roman" pitchFamily="18" charset="0"/>
              </a:rPr>
              <a:t>Презентація Дерева роду;</a:t>
            </a:r>
          </a:p>
          <a:p>
            <a:pPr marL="342900" indent="-342900">
              <a:buFontTx/>
              <a:buChar char="-"/>
            </a:pPr>
            <a:r>
              <a:rPr lang="uk-UA" sz="3200" b="1" dirty="0">
                <a:latin typeface="Times New Roman" pitchFamily="18" charset="0"/>
                <a:cs typeface="Times New Roman" pitchFamily="18" charset="0"/>
              </a:rPr>
              <a:t>в</a:t>
            </a:r>
            <a:r>
              <a:rPr lang="uk-UA" sz="3200" b="1" dirty="0" smtClean="0">
                <a:latin typeface="Times New Roman" pitchFamily="18" charset="0"/>
                <a:cs typeface="Times New Roman" pitchFamily="18" charset="0"/>
              </a:rPr>
              <a:t>иготовлення </a:t>
            </a:r>
            <a:r>
              <a:rPr lang="uk-UA" sz="3200" b="1" dirty="0" err="1" smtClean="0">
                <a:latin typeface="Times New Roman" pitchFamily="18" charset="0"/>
                <a:cs typeface="Times New Roman" pitchFamily="18" charset="0"/>
              </a:rPr>
              <a:t>“Дерева</a:t>
            </a:r>
            <a:r>
              <a:rPr lang="uk-UA" sz="3200" b="1" dirty="0" smtClean="0">
                <a:latin typeface="Times New Roman" pitchFamily="18" charset="0"/>
                <a:cs typeface="Times New Roman" pitchFamily="18" charset="0"/>
              </a:rPr>
              <a:t> </a:t>
            </a:r>
            <a:r>
              <a:rPr lang="uk-UA" sz="3200" b="1" dirty="0" err="1" smtClean="0">
                <a:latin typeface="Times New Roman" pitchFamily="18" charset="0"/>
                <a:cs typeface="Times New Roman" pitchFamily="18" charset="0"/>
              </a:rPr>
              <a:t>дружби”</a:t>
            </a:r>
            <a:r>
              <a:rPr lang="uk-UA" sz="3200" b="1" dirty="0" smtClean="0">
                <a:latin typeface="Times New Roman" pitchFamily="18" charset="0"/>
                <a:cs typeface="Times New Roman" pitchFamily="18" charset="0"/>
              </a:rPr>
              <a:t>.</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pic>
        <p:nvPicPr>
          <p:cNvPr id="10242" name="Picture 2" descr="http://static.klasnaocinka.com.ua/uploads/editor/6671/443242/sitepage_30/images/0_94a9e_2dd8ef91_l.png"/>
          <p:cNvPicPr>
            <a:picLocks noChangeAspect="1" noChangeArrowheads="1"/>
          </p:cNvPicPr>
          <p:nvPr/>
        </p:nvPicPr>
        <p:blipFill>
          <a:blip r:embed="rId3" cstate="print">
            <a:lum bright="20000"/>
          </a:blip>
          <a:srcRect/>
          <a:stretch>
            <a:fillRect/>
          </a:stretch>
        </p:blipFill>
        <p:spPr bwMode="auto">
          <a:xfrm>
            <a:off x="4381500" y="642918"/>
            <a:ext cx="4762500" cy="3009901"/>
          </a:xfrm>
          <a:prstGeom prst="rect">
            <a:avLst/>
          </a:prstGeom>
          <a:noFill/>
        </p:spPr>
      </p:pic>
      <p:sp>
        <p:nvSpPr>
          <p:cNvPr id="2" name="Заголовок 1"/>
          <p:cNvSpPr>
            <a:spLocks noGrp="1"/>
          </p:cNvSpPr>
          <p:nvPr>
            <p:ph type="title"/>
          </p:nvPr>
        </p:nvSpPr>
        <p:spPr>
          <a:xfrm>
            <a:off x="457200" y="0"/>
            <a:ext cx="8229600" cy="785794"/>
          </a:xfrm>
        </p:spPr>
        <p:txBody>
          <a:bodyPr>
            <a:normAutofit/>
          </a:bodyPr>
          <a:lstStyle/>
          <a:p>
            <a:r>
              <a:rPr lang="uk-UA" sz="4000" b="1" dirty="0" smtClean="0">
                <a:solidFill>
                  <a:srgbClr val="C00000"/>
                </a:solidFill>
                <a:latin typeface="Times New Roman" pitchFamily="18" charset="0"/>
                <a:cs typeface="Times New Roman" pitchFamily="18" charset="0"/>
              </a:rPr>
              <a:t>Презентація </a:t>
            </a:r>
            <a:r>
              <a:rPr lang="uk-UA" sz="4000" b="1" dirty="0" err="1" smtClean="0">
                <a:solidFill>
                  <a:srgbClr val="C00000"/>
                </a:solidFill>
                <a:latin typeface="Times New Roman" pitchFamily="18" charset="0"/>
                <a:cs typeface="Times New Roman" pitchFamily="18" charset="0"/>
              </a:rPr>
              <a:t>“Дерева</a:t>
            </a:r>
            <a:r>
              <a:rPr lang="uk-UA" sz="4000" b="1" dirty="0" smtClean="0">
                <a:solidFill>
                  <a:srgbClr val="C00000"/>
                </a:solidFill>
                <a:latin typeface="Times New Roman" pitchFamily="18" charset="0"/>
                <a:cs typeface="Times New Roman" pitchFamily="18" charset="0"/>
              </a:rPr>
              <a:t> </a:t>
            </a:r>
            <a:r>
              <a:rPr lang="uk-UA" sz="4000" b="1" dirty="0" err="1" smtClean="0">
                <a:solidFill>
                  <a:srgbClr val="C00000"/>
                </a:solidFill>
                <a:latin typeface="Times New Roman" pitchFamily="18" charset="0"/>
                <a:cs typeface="Times New Roman" pitchFamily="18" charset="0"/>
              </a:rPr>
              <a:t>Роду”</a:t>
            </a:r>
            <a:endParaRPr lang="ru-RU" sz="4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714356"/>
            <a:ext cx="8229600" cy="5411807"/>
          </a:xfrm>
        </p:spPr>
        <p:txBody>
          <a:bodyPr>
            <a:normAutofit/>
          </a:bodyPr>
          <a:lstStyle/>
          <a:p>
            <a:pPr marL="0" indent="358775" algn="just">
              <a:buNone/>
            </a:pPr>
            <a:r>
              <a:rPr lang="uk-UA" sz="2400" dirty="0" smtClean="0">
                <a:latin typeface="Times New Roman" pitchFamily="18" charset="0"/>
                <a:cs typeface="Times New Roman" pitchFamily="18" charset="0"/>
              </a:rPr>
              <a:t>Є народний вислів: пам’ятати до сьомого коліна. Коліно — це одне покоління роду. Про того, хто пам’ятає про своїх предків до сьомого коліна, можна сказати, що він знає свій рід дуже добре. Адже кожна людина це перше коліно, її батьки — друге коліно, дідусі й бабусі — третє коліно, прадіди і прабабусі — четверте… Знати рід до сьомого коліна, значить, знати далеких своїх прапращурів, а яких починається родовідне дерево.</a:t>
            </a:r>
          </a:p>
          <a:p>
            <a:pPr marL="0" indent="358775" algn="just">
              <a:buNone/>
            </a:pPr>
            <a:endParaRPr lang="ru-RU" sz="2400" b="1" dirty="0"/>
          </a:p>
        </p:txBody>
      </p:sp>
      <p:pic>
        <p:nvPicPr>
          <p:cNvPr id="10243" name="Picture 3" descr="E:\Фоточки)\мама дети)\3 КЛАС 2015-2016\дерево роду\IMG_9792.JPG"/>
          <p:cNvPicPr>
            <a:picLocks noChangeAspect="1" noChangeArrowheads="1"/>
          </p:cNvPicPr>
          <p:nvPr/>
        </p:nvPicPr>
        <p:blipFill>
          <a:blip r:embed="rId4" cstate="print"/>
          <a:srcRect/>
          <a:stretch>
            <a:fillRect/>
          </a:stretch>
        </p:blipFill>
        <p:spPr bwMode="auto">
          <a:xfrm>
            <a:off x="881263" y="3786190"/>
            <a:ext cx="3619280"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44" name="Picture 4" descr="E:\Фоточки)\мама дети)\3 КЛАС 2015-2016\дерево роду\IMG_9793.JPG"/>
          <p:cNvPicPr>
            <a:picLocks noChangeAspect="1" noChangeArrowheads="1"/>
          </p:cNvPicPr>
          <p:nvPr/>
        </p:nvPicPr>
        <p:blipFill>
          <a:blip r:embed="rId5" cstate="print"/>
          <a:srcRect/>
          <a:stretch>
            <a:fillRect/>
          </a:stretch>
        </p:blipFill>
        <p:spPr bwMode="auto">
          <a:xfrm>
            <a:off x="5000628" y="3714752"/>
            <a:ext cx="3714776" cy="2786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857224" y="6572272"/>
            <a:ext cx="3786214" cy="276999"/>
          </a:xfrm>
          <a:prstGeom prst="rect">
            <a:avLst/>
          </a:prstGeom>
          <a:noFill/>
        </p:spPr>
        <p:txBody>
          <a:bodyPr wrap="square" rtlCol="0">
            <a:spAutoFit/>
          </a:bodyPr>
          <a:lstStyle/>
          <a:p>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r>
              <a:rPr lang="uk-UA" sz="1200" dirty="0" smtClean="0">
                <a:latin typeface="Times New Roman" pitchFamily="18" charset="0"/>
                <a:cs typeface="Times New Roman" pitchFamily="18" charset="0"/>
              </a:rPr>
              <a:t> родини </a:t>
            </a:r>
            <a:r>
              <a:rPr lang="uk-UA" sz="1200" dirty="0">
                <a:latin typeface="Times New Roman" pitchFamily="18" charset="0"/>
                <a:cs typeface="Times New Roman" pitchFamily="18" charset="0"/>
              </a:rPr>
              <a:t>Г</a:t>
            </a:r>
            <a:r>
              <a:rPr lang="uk-UA" sz="1200" dirty="0" smtClean="0">
                <a:latin typeface="Times New Roman" pitchFamily="18" charset="0"/>
                <a:cs typeface="Times New Roman" pitchFamily="18" charset="0"/>
              </a:rPr>
              <a:t>оловешка </a:t>
            </a:r>
            <a:r>
              <a:rPr lang="uk-UA" sz="1200" dirty="0">
                <a:latin typeface="Times New Roman" pitchFamily="18" charset="0"/>
                <a:cs typeface="Times New Roman" pitchFamily="18" charset="0"/>
              </a:rPr>
              <a:t>А</a:t>
            </a:r>
            <a:r>
              <a:rPr lang="uk-UA" sz="1200" dirty="0" smtClean="0">
                <a:latin typeface="Times New Roman" pitchFamily="18" charset="0"/>
                <a:cs typeface="Times New Roman" pitchFamily="18" charset="0"/>
              </a:rPr>
              <a:t>ндрія</a:t>
            </a:r>
            <a:endParaRPr lang="ru-RU" sz="1200" dirty="0">
              <a:latin typeface="Times New Roman" pitchFamily="18" charset="0"/>
              <a:cs typeface="Times New Roman" pitchFamily="18" charset="0"/>
            </a:endParaRPr>
          </a:p>
        </p:txBody>
      </p:sp>
      <p:sp>
        <p:nvSpPr>
          <p:cNvPr id="9" name="Прямоугольник 8"/>
          <p:cNvSpPr/>
          <p:nvPr/>
        </p:nvSpPr>
        <p:spPr>
          <a:xfrm>
            <a:off x="4786314" y="6550223"/>
            <a:ext cx="4500562" cy="276999"/>
          </a:xfrm>
          <a:prstGeom prst="rect">
            <a:avLst/>
          </a:prstGeom>
        </p:spPr>
        <p:txBody>
          <a:bodyPr wrap="square">
            <a:spAutoFit/>
          </a:bodyPr>
          <a:lstStyle/>
          <a:p>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r>
              <a:rPr lang="uk-UA" sz="1200" dirty="0" smtClean="0">
                <a:latin typeface="Times New Roman" pitchFamily="18" charset="0"/>
                <a:cs typeface="Times New Roman" pitchFamily="18" charset="0"/>
              </a:rPr>
              <a:t> родини </a:t>
            </a:r>
            <a:r>
              <a:rPr lang="uk-UA" sz="1200" dirty="0" err="1" smtClean="0">
                <a:latin typeface="Times New Roman" pitchFamily="18" charset="0"/>
                <a:cs typeface="Times New Roman" pitchFamily="18" charset="0"/>
              </a:rPr>
              <a:t>Шеховцова</a:t>
            </a:r>
            <a:r>
              <a:rPr lang="uk-UA" sz="1200" dirty="0" smtClean="0">
                <a:latin typeface="Times New Roman" pitchFamily="18" charset="0"/>
                <a:cs typeface="Times New Roman" pitchFamily="18" charset="0"/>
              </a:rPr>
              <a:t> Дениса</a:t>
            </a:r>
            <a:endParaRPr lang="ru-RU"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granddecor12.ru/forum/imgs/5682fbb2bdcb1.jpg"/>
          <p:cNvPicPr>
            <a:picLocks noChangeAspect="1" noChangeArrowheads="1"/>
          </p:cNvPicPr>
          <p:nvPr/>
        </p:nvPicPr>
        <p:blipFill>
          <a:blip r:embed="rId2" cstate="print"/>
          <a:srcRect/>
          <a:stretch>
            <a:fillRect/>
          </a:stretch>
        </p:blipFill>
        <p:spPr bwMode="auto">
          <a:xfrm>
            <a:off x="0" y="1"/>
            <a:ext cx="9171830" cy="6858000"/>
          </a:xfrm>
          <a:prstGeom prst="rect">
            <a:avLst/>
          </a:prstGeom>
          <a:noFill/>
        </p:spPr>
      </p:pic>
      <p:sp>
        <p:nvSpPr>
          <p:cNvPr id="2" name="Заголовок 1"/>
          <p:cNvSpPr>
            <a:spLocks noGrp="1"/>
          </p:cNvSpPr>
          <p:nvPr>
            <p:ph type="title"/>
          </p:nvPr>
        </p:nvSpPr>
        <p:spPr>
          <a:xfrm>
            <a:off x="6215074" y="1214422"/>
            <a:ext cx="2471726" cy="203216"/>
          </a:xfrm>
        </p:spPr>
        <p:txBody>
          <a:bodyPr>
            <a:normAutofit fontScale="90000"/>
          </a:bodyPr>
          <a:lstStyle/>
          <a:p>
            <a:endParaRPr lang="ru-RU" dirty="0"/>
          </a:p>
        </p:txBody>
      </p:sp>
      <p:sp>
        <p:nvSpPr>
          <p:cNvPr id="3" name="Содержимое 2"/>
          <p:cNvSpPr>
            <a:spLocks noGrp="1"/>
          </p:cNvSpPr>
          <p:nvPr>
            <p:ph idx="1"/>
          </p:nvPr>
        </p:nvSpPr>
        <p:spPr>
          <a:xfrm>
            <a:off x="642910" y="642918"/>
            <a:ext cx="4643470" cy="5483245"/>
          </a:xfrm>
        </p:spPr>
        <p:txBody>
          <a:bodyPr>
            <a:normAutofit fontScale="92500" lnSpcReduction="10000"/>
          </a:bodyPr>
          <a:lstStyle/>
          <a:p>
            <a:pPr marL="0" indent="358775" algn="just">
              <a:buNone/>
            </a:pPr>
            <a:r>
              <a:rPr lang="uk-UA" dirty="0" smtClean="0">
                <a:latin typeface="Times New Roman" pitchFamily="18" charset="0"/>
                <a:cs typeface="Times New Roman" pitchFamily="18" charset="0"/>
              </a:rPr>
              <a:t>Широке і розлоге дерево в тих родин, де таку пам’ять здавна шанують, де з покоління в покоління передаються сімейні реліквії, розповіді про життя і вчинки дідів і прадідів, старі, пожовтілі від часу, фотознімки. Такі речі мають особливе значення. Всі вони — матеріальні свідки існування людини.</a:t>
            </a:r>
            <a:endParaRPr lang="uk-UA" dirty="0">
              <a:latin typeface="Times New Roman" pitchFamily="18" charset="0"/>
              <a:cs typeface="Times New Roman" pitchFamily="18" charset="0"/>
            </a:endParaRPr>
          </a:p>
        </p:txBody>
      </p:sp>
      <p:sp>
        <p:nvSpPr>
          <p:cNvPr id="6" name="Прямоугольник 5"/>
          <p:cNvSpPr/>
          <p:nvPr/>
        </p:nvSpPr>
        <p:spPr>
          <a:xfrm>
            <a:off x="5286380" y="2928934"/>
            <a:ext cx="3571900" cy="461665"/>
          </a:xfrm>
          <a:prstGeom prst="rect">
            <a:avLst/>
          </a:prstGeom>
        </p:spPr>
        <p:txBody>
          <a:bodyPr wrap="square">
            <a:spAutoFit/>
          </a:bodyPr>
          <a:lstStyle/>
          <a:p>
            <a:pPr algn="ctr"/>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r>
              <a:rPr lang="uk-UA" sz="1200" dirty="0" smtClean="0">
                <a:latin typeface="Times New Roman" pitchFamily="18" charset="0"/>
                <a:cs typeface="Times New Roman" pitchFamily="18" charset="0"/>
              </a:rPr>
              <a:t> </a:t>
            </a:r>
          </a:p>
          <a:p>
            <a:pPr algn="ctr"/>
            <a:r>
              <a:rPr lang="uk-UA" sz="1200" dirty="0" smtClean="0">
                <a:latin typeface="Times New Roman" pitchFamily="18" charset="0"/>
                <a:cs typeface="Times New Roman" pitchFamily="18" charset="0"/>
              </a:rPr>
              <a:t>родини Шевченко Альбіни</a:t>
            </a:r>
            <a:endParaRPr lang="ru-RU" sz="1200" dirty="0">
              <a:latin typeface="Times New Roman" pitchFamily="18" charset="0"/>
              <a:cs typeface="Times New Roman" pitchFamily="18" charset="0"/>
            </a:endParaRPr>
          </a:p>
        </p:txBody>
      </p:sp>
      <p:sp>
        <p:nvSpPr>
          <p:cNvPr id="7" name="Прямоугольник 6"/>
          <p:cNvSpPr/>
          <p:nvPr/>
        </p:nvSpPr>
        <p:spPr>
          <a:xfrm>
            <a:off x="5286380" y="6215082"/>
            <a:ext cx="3500462" cy="461665"/>
          </a:xfrm>
          <a:prstGeom prst="rect">
            <a:avLst/>
          </a:prstGeom>
        </p:spPr>
        <p:txBody>
          <a:bodyPr wrap="square">
            <a:spAutoFit/>
          </a:bodyPr>
          <a:lstStyle/>
          <a:p>
            <a:pPr algn="ctr"/>
            <a:r>
              <a:rPr lang="uk-UA" sz="1200" dirty="0" smtClean="0">
                <a:latin typeface="Times New Roman" pitchFamily="18" charset="0"/>
                <a:cs typeface="Times New Roman" pitchFamily="18" charset="0"/>
              </a:rPr>
              <a:t>Презентація </a:t>
            </a:r>
            <a:r>
              <a:rPr lang="uk-UA" sz="1200" dirty="0" err="1" smtClean="0">
                <a:latin typeface="Times New Roman" pitchFamily="18" charset="0"/>
                <a:cs typeface="Times New Roman" pitchFamily="18" charset="0"/>
              </a:rPr>
              <a:t>“Дерева</a:t>
            </a:r>
            <a:r>
              <a:rPr lang="uk-UA" sz="1200" dirty="0" smtClean="0">
                <a:latin typeface="Times New Roman" pitchFamily="18" charset="0"/>
                <a:cs typeface="Times New Roman" pitchFamily="18" charset="0"/>
              </a:rPr>
              <a:t> </a:t>
            </a:r>
            <a:r>
              <a:rPr lang="uk-UA" sz="1200" dirty="0" err="1">
                <a:latin typeface="Times New Roman" pitchFamily="18" charset="0"/>
                <a:cs typeface="Times New Roman" pitchFamily="18" charset="0"/>
              </a:rPr>
              <a:t>Р</a:t>
            </a:r>
            <a:r>
              <a:rPr lang="uk-UA" sz="1200" dirty="0" err="1" smtClean="0">
                <a:latin typeface="Times New Roman" pitchFamily="18" charset="0"/>
                <a:cs typeface="Times New Roman" pitchFamily="18" charset="0"/>
              </a:rPr>
              <a:t>оду”</a:t>
            </a:r>
            <a:endParaRPr lang="uk-UA" sz="1200" dirty="0" smtClean="0">
              <a:latin typeface="Times New Roman" pitchFamily="18" charset="0"/>
              <a:cs typeface="Times New Roman" pitchFamily="18" charset="0"/>
            </a:endParaRPr>
          </a:p>
          <a:p>
            <a:pPr algn="ctr"/>
            <a:r>
              <a:rPr lang="uk-UA" sz="1200" dirty="0" smtClean="0">
                <a:latin typeface="Times New Roman" pitchFamily="18" charset="0"/>
                <a:cs typeface="Times New Roman" pitchFamily="18" charset="0"/>
              </a:rPr>
              <a:t> родини </a:t>
            </a:r>
            <a:r>
              <a:rPr lang="uk-UA" sz="1200" dirty="0" err="1">
                <a:latin typeface="Times New Roman" pitchFamily="18" charset="0"/>
                <a:cs typeface="Times New Roman" pitchFamily="18" charset="0"/>
              </a:rPr>
              <a:t>М</a:t>
            </a:r>
            <a:r>
              <a:rPr lang="uk-UA" sz="1200" dirty="0" err="1" smtClean="0">
                <a:latin typeface="Times New Roman" pitchFamily="18" charset="0"/>
                <a:cs typeface="Times New Roman" pitchFamily="18" charset="0"/>
              </a:rPr>
              <a:t>ощенко</a:t>
            </a:r>
            <a:r>
              <a:rPr lang="uk-UA" sz="1200" dirty="0" smtClean="0">
                <a:latin typeface="Times New Roman" pitchFamily="18" charset="0"/>
                <a:cs typeface="Times New Roman" pitchFamily="18" charset="0"/>
              </a:rPr>
              <a:t> </a:t>
            </a:r>
            <a:r>
              <a:rPr lang="uk-UA" sz="1200" dirty="0" err="1" smtClean="0">
                <a:latin typeface="Times New Roman" pitchFamily="18" charset="0"/>
                <a:cs typeface="Times New Roman" pitchFamily="18" charset="0"/>
              </a:rPr>
              <a:t>Злати</a:t>
            </a:r>
            <a:endParaRPr lang="ru-RU" sz="1200" dirty="0">
              <a:latin typeface="Times New Roman" pitchFamily="18" charset="0"/>
              <a:cs typeface="Times New Roman" pitchFamily="18" charset="0"/>
            </a:endParaRPr>
          </a:p>
        </p:txBody>
      </p:sp>
      <p:pic>
        <p:nvPicPr>
          <p:cNvPr id="11267" name="Picture 3" descr="E:\Фоточки)\мама дети)\3 КЛАС 2015-2016\дерево роду\IMG_9794.JPG"/>
          <p:cNvPicPr>
            <a:picLocks noChangeAspect="1" noChangeArrowheads="1"/>
          </p:cNvPicPr>
          <p:nvPr/>
        </p:nvPicPr>
        <p:blipFill>
          <a:blip r:embed="rId3" cstate="print"/>
          <a:srcRect/>
          <a:stretch>
            <a:fillRect/>
          </a:stretch>
        </p:blipFill>
        <p:spPr bwMode="auto">
          <a:xfrm>
            <a:off x="5286380" y="285728"/>
            <a:ext cx="3547842" cy="2661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68" name="Picture 4" descr="E:\Фоточки)\мама дети)\3 КЛАС 2015-2016\дерево роду\IMG_9796.JPG"/>
          <p:cNvPicPr>
            <a:picLocks noChangeAspect="1" noChangeArrowheads="1"/>
          </p:cNvPicPr>
          <p:nvPr/>
        </p:nvPicPr>
        <p:blipFill>
          <a:blip r:embed="rId4" cstate="print"/>
          <a:srcRect/>
          <a:stretch>
            <a:fillRect/>
          </a:stretch>
        </p:blipFill>
        <p:spPr bwMode="auto">
          <a:xfrm>
            <a:off x="5286012" y="3429001"/>
            <a:ext cx="3524035" cy="2643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1105</Words>
  <Application>Microsoft Office PowerPoint</Application>
  <PresentationFormat>Экран (4:3)</PresentationFormat>
  <Paragraphs>66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Класно-родинний проект: “Дерево Роду”</vt:lpstr>
      <vt:lpstr>Пояснювальна записка</vt:lpstr>
      <vt:lpstr>Слайд 3</vt:lpstr>
      <vt:lpstr>Слайд 4</vt:lpstr>
      <vt:lpstr>Слайд 5</vt:lpstr>
      <vt:lpstr>Мета проекту: Ознайомити дітей із поняттям «рід», «родовід»; виховувати пошану до своєї сім’ї, близьких, рідних, учити шанувати пам'ять померлих, виховувати вірність народним традиціям, звичаям, обрядам.  </vt:lpstr>
      <vt:lpstr>Слайд 7</vt:lpstr>
      <vt:lpstr>Презентація “Дерева Роду”</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Класно-родинний проект: “Дерево Роду”</dc:title>
  <dc:creator>админ</dc:creator>
  <cp:lastModifiedBy>админ</cp:lastModifiedBy>
  <cp:revision>2</cp:revision>
  <dcterms:created xsi:type="dcterms:W3CDTF">2017-01-19T15:09:34Z</dcterms:created>
  <dcterms:modified xsi:type="dcterms:W3CDTF">2017-03-20T18:25:27Z</dcterms:modified>
</cp:coreProperties>
</file>