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313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0B6A8-0CF8-4BCE-9A8D-C51D67FB2F16}" type="datetimeFigureOut">
              <a:rPr lang="uk-UA" smtClean="0"/>
              <a:t>11.03.2017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05BF1-8FB9-4F95-AB31-968E4715DB3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4471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D79F-A060-4255-BD54-8A7491E25656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518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86FC90-81EF-45BE-A55B-5324C07FEDDD}" type="slidenum">
              <a:rPr lang="ru-RU" altLang="uk-UA" smtClean="0">
                <a:latin typeface="Verdana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38</a:t>
            </a:fld>
            <a:endParaRPr lang="ru-RU" altLang="uk-UA" smtClean="0">
              <a:latin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489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0D79F-A060-4255-BD54-8A7491E25656}" type="slidenum">
              <a:rPr lang="uk-UA" smtClean="0"/>
              <a:t>53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6301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20C76FC-7D40-4CEF-BDCC-294CC4DD16D3}" type="datetimeFigureOut">
              <a:rPr lang="uk-UA" smtClean="0"/>
              <a:t>11.03.2017</a:t>
            </a:fld>
            <a:endParaRPr lang="uk-UA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AB80BC3-8567-42AA-BC49-B77521A65E98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0C76FC-7D40-4CEF-BDCC-294CC4DD16D3}" type="datetimeFigureOut">
              <a:rPr lang="uk-UA" smtClean="0"/>
              <a:t>11.03.2017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B80BC3-8567-42AA-BC49-B77521A65E9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020C76FC-7D40-4CEF-BDCC-294CC4DD16D3}" type="datetimeFigureOut">
              <a:rPr lang="uk-UA" smtClean="0"/>
              <a:t>11.03.2017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AB80BC3-8567-42AA-BC49-B77521A65E9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D3AE7-3CD7-4A77-BB8B-5ADC9A7F59A4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11.03.2017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592D1-3F80-41A7-8390-62FA103C0789}" type="slidenum">
              <a:rPr lang="ru-RU" altLang="uk-UA"/>
              <a:pPr/>
              <a:t>‹#›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58585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0C76FC-7D40-4CEF-BDCC-294CC4DD16D3}" type="datetimeFigureOut">
              <a:rPr lang="uk-UA" smtClean="0"/>
              <a:t>11.03.2017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B80BC3-8567-42AA-BC49-B77521A65E9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20C76FC-7D40-4CEF-BDCC-294CC4DD16D3}" type="datetimeFigureOut">
              <a:rPr lang="uk-UA" smtClean="0"/>
              <a:t>11.03.2017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AB80BC3-8567-42AA-BC49-B77521A65E98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0C76FC-7D40-4CEF-BDCC-294CC4DD16D3}" type="datetimeFigureOut">
              <a:rPr lang="uk-UA" smtClean="0"/>
              <a:t>11.03.2017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B80BC3-8567-42AA-BC49-B77521A65E9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0C76FC-7D40-4CEF-BDCC-294CC4DD16D3}" type="datetimeFigureOut">
              <a:rPr lang="uk-UA" smtClean="0"/>
              <a:t>11.03.2017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B80BC3-8567-42AA-BC49-B77521A65E9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0C76FC-7D40-4CEF-BDCC-294CC4DD16D3}" type="datetimeFigureOut">
              <a:rPr lang="uk-UA" smtClean="0"/>
              <a:t>11.03.2017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B80BC3-8567-42AA-BC49-B77521A65E9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20C76FC-7D40-4CEF-BDCC-294CC4DD16D3}" type="datetimeFigureOut">
              <a:rPr lang="uk-UA" smtClean="0"/>
              <a:t>11.03.2017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B80BC3-8567-42AA-BC49-B77521A65E9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0C76FC-7D40-4CEF-BDCC-294CC4DD16D3}" type="datetimeFigureOut">
              <a:rPr lang="uk-UA" smtClean="0"/>
              <a:t>11.03.2017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B80BC3-8567-42AA-BC49-B77521A65E9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20C76FC-7D40-4CEF-BDCC-294CC4DD16D3}" type="datetimeFigureOut">
              <a:rPr lang="uk-UA" smtClean="0"/>
              <a:t>11.03.2017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AB80BC3-8567-42AA-BC49-B77521A65E98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020C76FC-7D40-4CEF-BDCC-294CC4DD16D3}" type="datetimeFigureOut">
              <a:rPr lang="uk-UA" smtClean="0"/>
              <a:t>11.03.2017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AB80BC3-8567-42AA-BC49-B77521A65E98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TJCg9hsvULY" TargetMode="External"/><Relationship Id="rId3" Type="http://schemas.openxmlformats.org/officeDocument/2006/relationships/hyperlink" Target="https://www.youtube.com/watch?v=uRNiqiy86Pc" TargetMode="External"/><Relationship Id="rId7" Type="http://schemas.openxmlformats.org/officeDocument/2006/relationships/hyperlink" Target="https://www.youtube.com/watch?v=Gg45YnYctPM" TargetMode="External"/><Relationship Id="rId2" Type="http://schemas.openxmlformats.org/officeDocument/2006/relationships/hyperlink" Target="https://www.youtube.com/watch?v=EEQ_C5t6v6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tHp0HKjdCAE" TargetMode="External"/><Relationship Id="rId5" Type="http://schemas.openxmlformats.org/officeDocument/2006/relationships/hyperlink" Target="https://www.youtube.com/watch?v=JptwJzjdh8s" TargetMode="External"/><Relationship Id="rId10" Type="http://schemas.openxmlformats.org/officeDocument/2006/relationships/slide" Target="slide2.xml"/><Relationship Id="rId4" Type="http://schemas.openxmlformats.org/officeDocument/2006/relationships/hyperlink" Target="https://www.youtube.com/watch?v=VOBV7DTfR2o" TargetMode="External"/><Relationship Id="rId9" Type="http://schemas.openxmlformats.org/officeDocument/2006/relationships/hyperlink" Target="https://www.youtube.com/watch?v=-ni_GDH5Q8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4.png"/><Relationship Id="rId5" Type="http://schemas.openxmlformats.org/officeDocument/2006/relationships/slide" Target="slide6.xml"/><Relationship Id="rId10" Type="http://schemas.openxmlformats.org/officeDocument/2006/relationships/image" Target="../media/image3.png"/><Relationship Id="rId4" Type="http://schemas.openxmlformats.org/officeDocument/2006/relationships/slide" Target="slide5.xml"/><Relationship Id="rId9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://moyaosvita.com.ua/fizuka/vpliv-infrazvuku-na-lyudinu-vikoristannya-infrazvuku-v-medicini/" TargetMode="External"/><Relationship Id="rId7" Type="http://schemas.openxmlformats.org/officeDocument/2006/relationships/hyperlink" Target="http://class-fizika.narod.ru/" TargetMode="External"/><Relationship Id="rId2" Type="http://schemas.openxmlformats.org/officeDocument/2006/relationships/hyperlink" Target="http://healthy-society.com.ua/index.php?option=com_content&amp;view=article&amp;id=411:2011-08-03-04-46-56&amp;catid=35:2011-04-19-08-30-36&amp;Itemid=5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uk.wikipedia.org/wiki" TargetMode="External"/><Relationship Id="rId5" Type="http://schemas.openxmlformats.org/officeDocument/2006/relationships/hyperlink" Target="https://uk.wikipedia.org/wiki/%D0%9F%D1%80%D0%B8%D0%BB%D0%B0%D0%B4%D0%B8_%D0%BD%D0%B5%D1%80%D1%83%D0%B9%D0%BD%D1%96%D0%B2%D0%BD%D0%BE%D0%B3%D0%BE_%D0%BA%D0%BE%D0%BD%D1%82%D1%80%D0%BE%D0%BB%D1%8E" TargetMode="External"/><Relationship Id="rId4" Type="http://schemas.openxmlformats.org/officeDocument/2006/relationships/hyperlink" Target="https://www.centrmed.com/news/detail.php?ID=10483#.WFmQ7oqg_I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ЗВУ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0695697">
            <a:off x="764542" y="1808670"/>
            <a:ext cx="8178842" cy="260071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1500" b="1" cap="none" spc="50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ВЕБ-КВЕСТ</a:t>
            </a:r>
          </a:p>
          <a:p>
            <a:pPr algn="ctr"/>
            <a:r>
              <a:rPr lang="ru-RU" sz="4400" b="1" spc="50" dirty="0" smtClean="0">
                <a:ln w="1143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«ЗВУК В ЖИТТІ ЛЮДИНИ»</a:t>
            </a:r>
            <a:endParaRPr lang="ru-RU" sz="4400" b="1" cap="none" spc="50" dirty="0">
              <a:ln w="1143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1760" y="5067763"/>
            <a:ext cx="70202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3200" dirty="0" err="1">
                <a:solidFill>
                  <a:schemeClr val="bg1"/>
                </a:solidFill>
                <a:cs typeface="Times New Roman" pitchFamily="18" charset="0"/>
              </a:rPr>
              <a:t>Криворучко</a:t>
            </a:r>
            <a:r>
              <a:rPr lang="uk-UA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uk-UA" sz="3200" dirty="0" smtClean="0">
                <a:solidFill>
                  <a:schemeClr val="bg1"/>
                </a:solidFill>
                <a:cs typeface="Times New Roman" pitchFamily="18" charset="0"/>
              </a:rPr>
              <a:t>Ірина Олександрівна</a:t>
            </a:r>
            <a:r>
              <a:rPr lang="uk-UA" sz="3200" dirty="0">
                <a:solidFill>
                  <a:schemeClr val="bg1"/>
                </a:solidFill>
                <a:cs typeface="Times New Roman" pitchFamily="18" charset="0"/>
              </a:rPr>
              <a:t>,</a:t>
            </a:r>
            <a:endParaRPr lang="en-US" sz="3200" dirty="0">
              <a:solidFill>
                <a:schemeClr val="bg1"/>
              </a:solidFill>
              <a:cs typeface="Times New Roman" pitchFamily="18" charset="0"/>
            </a:endParaRPr>
          </a:p>
          <a:p>
            <a:pPr>
              <a:defRPr/>
            </a:pPr>
            <a:endParaRPr lang="uk-UA" sz="2000" dirty="0">
              <a:solidFill>
                <a:schemeClr val="bg1"/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uk-UA" sz="1600" dirty="0">
                <a:solidFill>
                  <a:schemeClr val="bg1"/>
                </a:solidFill>
                <a:cs typeface="Times New Roman" pitchFamily="18" charset="0"/>
              </a:rPr>
              <a:t>Учитель фізики </a:t>
            </a:r>
            <a:endParaRPr lang="uk-UA" sz="16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uk-UA" sz="1600" dirty="0" smtClean="0">
                <a:solidFill>
                  <a:schemeClr val="bg1"/>
                </a:solidFill>
                <a:cs typeface="Times New Roman" pitchFamily="18" charset="0"/>
              </a:rPr>
              <a:t>Уманського </a:t>
            </a:r>
            <a:r>
              <a:rPr lang="uk-UA" sz="1600" dirty="0">
                <a:solidFill>
                  <a:schemeClr val="bg1"/>
                </a:solidFill>
                <a:cs typeface="Times New Roman" pitchFamily="18" charset="0"/>
              </a:rPr>
              <a:t>НВК «ЗОШ І-ІІІ ступенів №10- медична гімназія»</a:t>
            </a:r>
          </a:p>
        </p:txBody>
      </p:sp>
    </p:spTree>
    <p:extLst>
      <p:ext uri="{BB962C8B-B14F-4D97-AF65-F5344CB8AC3E}">
        <p14:creationId xmlns:p14="http://schemas.microsoft.com/office/powerpoint/2010/main" val="393939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8302" y="207683"/>
            <a:ext cx="1811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i="1" dirty="0" smtClean="0"/>
              <a:t>Відеотека:</a:t>
            </a:r>
            <a:endParaRPr lang="uk-UA" sz="24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5087" y="7632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smtClean="0">
                <a:hlinkClick r:id="rId2"/>
              </a:rPr>
              <a:t>https://www.youtube.com/watch?v=EEQ_C5t6v68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4138" y="15567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smtClean="0">
                <a:hlinkClick r:id="rId3"/>
              </a:rPr>
              <a:t>https://www.youtube.com/watch?v=uRNiqiy86Pc</a:t>
            </a:r>
            <a:endParaRPr lang="uk-UA" dirty="0"/>
          </a:p>
        </p:txBody>
      </p:sp>
      <p:sp>
        <p:nvSpPr>
          <p:cNvPr id="6" name="Прямоугольник 5">
            <a:hlinkClick r:id="rId4"/>
          </p:cNvPr>
          <p:cNvSpPr/>
          <p:nvPr/>
        </p:nvSpPr>
        <p:spPr>
          <a:xfrm>
            <a:off x="137274" y="22530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smtClean="0">
                <a:hlinkClick r:id="rId4"/>
              </a:rPr>
              <a:t>https://www.youtube.com/watch?v=VOBV7DTfR2o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4016" y="30689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smtClean="0">
                <a:hlinkClick r:id="rId5"/>
              </a:rPr>
              <a:t>https://www.youtube.com/watch?v=JptwJzjdh8s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0247" y="38610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smtClean="0">
                <a:hlinkClick r:id="rId6"/>
              </a:rPr>
              <a:t>https://www.youtube.com/watch?v=tHp0HKjdCAE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5087" y="46194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smtClean="0">
                <a:hlinkClick r:id="rId7"/>
              </a:rPr>
              <a:t>https://www.youtube.com/watch?v=Gg45YnYctPM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4138" y="54452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smtClean="0">
                <a:hlinkClick r:id="rId8"/>
              </a:rPr>
              <a:t>https://www.youtube.com/watch?v=TJCg9hsvULY</a:t>
            </a:r>
            <a:endParaRPr lang="uk-UA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4138" y="62116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smtClean="0">
                <a:hlinkClick r:id="rId9"/>
              </a:rPr>
              <a:t>https://www.youtube.com/watch?v=-ni_GDH5Q8g</a:t>
            </a:r>
            <a:endParaRPr lang="uk-UA" dirty="0"/>
          </a:p>
        </p:txBody>
      </p:sp>
      <p:sp>
        <p:nvSpPr>
          <p:cNvPr id="12" name="Управляющая кнопка: домой 11">
            <a:hlinkClick r:id="rId10" action="ppaction://hlinksldjump" highlightClick="1"/>
          </p:cNvPr>
          <p:cNvSpPr/>
          <p:nvPr/>
        </p:nvSpPr>
        <p:spPr>
          <a:xfrm>
            <a:off x="8484640" y="6278277"/>
            <a:ext cx="648072" cy="5480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536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9951" y="88257"/>
            <a:ext cx="47532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/>
              <a:t>КРИТЕРІЇ ОЦІНЮВАННЯ</a:t>
            </a:r>
            <a:endParaRPr lang="uk-UA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71691"/>
            <a:ext cx="799288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u="sng" dirty="0" smtClean="0"/>
              <a:t>Низькій рівень</a:t>
            </a:r>
          </a:p>
          <a:p>
            <a:r>
              <a:rPr lang="uk-UA" dirty="0"/>
              <a:t>У</a:t>
            </a:r>
            <a:r>
              <a:rPr lang="uk-UA" dirty="0" smtClean="0"/>
              <a:t>чень отримує в разі подання результатів роботи без визначення мети й завдання, а також без висновків за його результатами.</a:t>
            </a:r>
          </a:p>
          <a:p>
            <a:endParaRPr lang="uk-UA" dirty="0" smtClean="0"/>
          </a:p>
          <a:p>
            <a:r>
              <a:rPr lang="uk-UA" sz="2400" b="1" u="sng" dirty="0" smtClean="0"/>
              <a:t>Середній рівень</a:t>
            </a:r>
            <a:endParaRPr lang="uk-UA" dirty="0" smtClean="0"/>
          </a:p>
          <a:p>
            <a:r>
              <a:rPr lang="uk-UA" dirty="0" smtClean="0"/>
              <a:t>Учень отримує за фрагментарну участь у дослідженні. Хоча й за умови її вчасного виконання.</a:t>
            </a:r>
          </a:p>
          <a:p>
            <a:endParaRPr lang="uk-UA" dirty="0" smtClean="0"/>
          </a:p>
          <a:p>
            <a:r>
              <a:rPr lang="uk-UA" sz="2400" b="1" u="sng" dirty="0" smtClean="0"/>
              <a:t>Достатній рівень</a:t>
            </a:r>
            <a:endParaRPr lang="uk-UA" dirty="0" smtClean="0"/>
          </a:p>
          <a:p>
            <a:r>
              <a:rPr lang="uk-UA" dirty="0" smtClean="0"/>
              <a:t>Учень отримує за правильне виконання своєї </a:t>
            </a:r>
            <a:r>
              <a:rPr lang="uk-UA" dirty="0" err="1" smtClean="0"/>
              <a:t>частиги</a:t>
            </a:r>
            <a:r>
              <a:rPr lang="uk-UA" dirty="0" smtClean="0"/>
              <a:t> роботи в разі, якщо він не брав участі в підсумковому обговоренні і формулюванні висновків за результатами дослідження.</a:t>
            </a:r>
          </a:p>
          <a:p>
            <a:endParaRPr lang="uk-UA" dirty="0" smtClean="0"/>
          </a:p>
          <a:p>
            <a:r>
              <a:rPr lang="uk-UA" sz="2400" b="1" u="sng" dirty="0" smtClean="0"/>
              <a:t>Високий рівень</a:t>
            </a:r>
            <a:endParaRPr lang="uk-UA" dirty="0" smtClean="0"/>
          </a:p>
          <a:p>
            <a:r>
              <a:rPr lang="uk-UA" dirty="0" smtClean="0"/>
              <a:t>Учень отримує за дослідження з повним розкриттям теми, належним оформленням роботи або вчасного виконання своєї частини спільного дослідження. Визначенні мети і завдань , активній участі в аналізі результатів та формулювання висновків.</a:t>
            </a:r>
            <a:endParaRPr lang="uk-UA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484640" y="6278277"/>
            <a:ext cx="648072" cy="5480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560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6509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>
                <a:solidFill>
                  <a:schemeClr val="bg1"/>
                </a:solidFill>
              </a:rPr>
              <a:t>Результати нашої роботи:</a:t>
            </a:r>
            <a:endParaRPr lang="uk-UA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9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78979" y="2042270"/>
            <a:ext cx="597666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>
                <a:ln w="3155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І</a:t>
            </a:r>
            <a:r>
              <a:rPr lang="ru-RU" sz="8800" b="1" dirty="0" smtClean="0">
                <a:ln w="3155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СТОРИКИ</a:t>
            </a:r>
            <a:endParaRPr lang="ru-RU" sz="8800" b="1" dirty="0">
              <a:ln w="31550" cmpd="sng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484640" y="6278277"/>
            <a:ext cx="648072" cy="5480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855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214779"/>
            <a:ext cx="8686800" cy="11398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uk-UA" sz="2800" b="1" dirty="0" smtClean="0"/>
              <a:t>Звук. Джерела та приймачі звуку.</a:t>
            </a:r>
            <a:br>
              <a:rPr lang="uk-UA" sz="2800" b="1" dirty="0" smtClean="0"/>
            </a:br>
            <a:r>
              <a:rPr lang="uk-UA" sz="2800" b="1" dirty="0" smtClean="0"/>
              <a:t>Поширення, відбивання та поглинання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uk-UA" sz="2800" b="1" dirty="0" smtClean="0"/>
              <a:t> звуку</a:t>
            </a:r>
            <a:endParaRPr lang="ru-RU" sz="2800" b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8902" b="15579"/>
          <a:stretch/>
        </p:blipFill>
        <p:spPr>
          <a:xfrm rot="19757596">
            <a:off x="347496" y="1976965"/>
            <a:ext cx="3788864" cy="16427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82" y="1332567"/>
            <a:ext cx="2953675" cy="1977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9" r="17431"/>
          <a:stretch/>
        </p:blipFill>
        <p:spPr>
          <a:xfrm>
            <a:off x="2790139" y="3429000"/>
            <a:ext cx="3000056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681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       </a:t>
            </a:r>
            <a:r>
              <a:rPr lang="uk-UA" dirty="0" smtClean="0"/>
              <a:t>Звук</a:t>
            </a:r>
            <a:endParaRPr lang="ru-RU" dirty="0" smtClean="0"/>
          </a:p>
        </p:txBody>
      </p:sp>
      <p:sp>
        <p:nvSpPr>
          <p:cNvPr id="63496" name="Rectangle 8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7715200" cy="4911725"/>
          </a:xfrm>
        </p:spPr>
        <p:txBody>
          <a:bodyPr/>
          <a:lstStyle/>
          <a:p>
            <a:pPr eaLnBrk="1" hangingPunct="1">
              <a:defRPr/>
            </a:pPr>
            <a:r>
              <a:rPr lang="uk-UA" sz="2000" b="1" dirty="0" smtClean="0"/>
              <a:t>Звук(звукова хвиля)- </a:t>
            </a:r>
            <a:r>
              <a:rPr lang="uk-UA" sz="2000" dirty="0" smtClean="0"/>
              <a:t>це механічні коливання пружного тіла,які поширюються у певному середовищі. </a:t>
            </a:r>
            <a:r>
              <a:rPr lang="uk-UA" sz="2000" b="1" dirty="0" smtClean="0"/>
              <a:t>Коливання частинок </a:t>
            </a:r>
            <a:r>
              <a:rPr lang="uk-UA" sz="2000" dirty="0" smtClean="0"/>
              <a:t>середовища передаються від джерела до приймача. У повітрі звукова хвиля являє собою ділянки розрідження і згущення повітря, які чергуються. Самі частинки не поширюються вздовж хвилі, вони лише коливаються відносно положення рівноваги. </a:t>
            </a:r>
            <a:r>
              <a:rPr lang="uk-UA" sz="2000" b="1" dirty="0" smtClean="0"/>
              <a:t>Від джерела до приймача звуку поширюється лише енергія тіла, що коливається.</a:t>
            </a:r>
            <a:endParaRPr lang="ru-RU" sz="2000" b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324051"/>
            <a:ext cx="1633870" cy="16277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005064"/>
            <a:ext cx="3268588" cy="242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185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  </a:t>
            </a:r>
            <a:r>
              <a:rPr lang="uk-UA" dirty="0" smtClean="0"/>
              <a:t>Джерела звуку</a:t>
            </a:r>
            <a:endParaRPr lang="ru-RU" dirty="0" smtClean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0" y="1333177"/>
            <a:ext cx="8172400" cy="4911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uk-UA" sz="2000" b="1" dirty="0" smtClean="0"/>
              <a:t>    Джерелами звуку є різноманітні тіла, що коливаються. </a:t>
            </a:r>
            <a:r>
              <a:rPr lang="uk-UA" sz="2000" dirty="0" smtClean="0"/>
              <a:t>Наприклад, голосові </a:t>
            </a:r>
            <a:r>
              <a:rPr lang="uk-UA" sz="2000" dirty="0" err="1" smtClean="0"/>
              <a:t>зв</a:t>
            </a:r>
            <a:r>
              <a:rPr lang="en-US" sz="2000" dirty="0" smtClean="0"/>
              <a:t>’</a:t>
            </a:r>
            <a:r>
              <a:rPr lang="uk-UA" sz="2000" dirty="0" err="1" smtClean="0"/>
              <a:t>язки</a:t>
            </a:r>
            <a:r>
              <a:rPr lang="uk-UA" sz="2000" dirty="0" smtClean="0"/>
              <a:t> в людини, тварин та птахів, крила комах, риби створюють звук тертям зябрових пластин, скреготом гортанних зубів, плавальним міхуром, мембрани навушників, динаміка, струни музичних інструментів, дифузори гучномовців, ніжки камертона.</a:t>
            </a:r>
            <a:r>
              <a:rPr lang="en-US" sz="2000" dirty="0" smtClean="0"/>
              <a:t> </a:t>
            </a:r>
            <a:endParaRPr lang="ru-RU" sz="20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30033" r="4327" b="23728"/>
          <a:stretch/>
        </p:blipFill>
        <p:spPr>
          <a:xfrm>
            <a:off x="457200" y="3356992"/>
            <a:ext cx="7279311" cy="278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75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11751" y="14988"/>
            <a:ext cx="8229600" cy="9413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   </a:t>
            </a:r>
            <a:r>
              <a:rPr lang="uk-UA" dirty="0" smtClean="0"/>
              <a:t>Приймачі звуку</a:t>
            </a:r>
            <a:endParaRPr lang="ru-RU" dirty="0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-36512" y="1052736"/>
            <a:ext cx="7704856" cy="49879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uk-UA" sz="2000" b="1" dirty="0" smtClean="0"/>
              <a:t>    Приймачі звуку </a:t>
            </a:r>
            <a:r>
              <a:rPr lang="uk-UA" sz="2000" dirty="0" smtClean="0"/>
              <a:t>- це перетворювачі звуку на інші сигнали. До них належать слухові апарати тварин та людини ( коливання, що поширюються в повітрі, досягають барабанної перетинки у вусі, породжують її коливання, саме вони й сприймаються мозком як звук ). У техніці зазвичай приймачі звуку перетворюють його на електричні коливання (мікрофон). </a:t>
            </a:r>
            <a:endParaRPr lang="ru-RU" sz="20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/>
          <a:stretch/>
        </p:blipFill>
        <p:spPr>
          <a:xfrm>
            <a:off x="4082404" y="3387834"/>
            <a:ext cx="4043164" cy="3470166"/>
          </a:xfrm>
          <a:prstGeom prst="rect">
            <a:avLst/>
          </a:prstGeom>
        </p:spPr>
      </p:pic>
      <p:pic>
        <p:nvPicPr>
          <p:cNvPr id="1026" name="Picture 2" descr="Картинки по запросу мікрофо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8"/>
          <a:stretch/>
        </p:blipFill>
        <p:spPr bwMode="auto">
          <a:xfrm>
            <a:off x="411751" y="3970789"/>
            <a:ext cx="36522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8501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16632"/>
            <a:ext cx="6569124" cy="1056383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smtClean="0"/>
              <a:t>Поширення звуку</a:t>
            </a:r>
            <a:endParaRPr lang="ru-RU" dirty="0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7647384" cy="47593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uk-UA" sz="2400" dirty="0" smtClean="0"/>
              <a:t>   </a:t>
            </a:r>
            <a:r>
              <a:rPr lang="uk-UA" sz="2000" dirty="0"/>
              <a:t>Для поширення звукової хвилі потрібне пружне середовище: тверді тіла, повітря, земля, вода, метали. Тобто, звук може поширюватись у газоподібних середовищах, рідких та твердих тілах.</a:t>
            </a:r>
            <a:endParaRPr lang="ru-RU" sz="2000" dirty="0"/>
          </a:p>
        </p:txBody>
      </p:sp>
      <p:pic>
        <p:nvPicPr>
          <p:cNvPr id="717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87725"/>
            <a:ext cx="2812041" cy="187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26244"/>
            <a:ext cx="190500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повітр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0567"/>
            <a:ext cx="2860602" cy="174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488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0"/>
            <a:ext cx="8229600" cy="941387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smtClean="0"/>
              <a:t>Відбивання звуку</a:t>
            </a:r>
            <a:endParaRPr lang="ru-RU" dirty="0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-180528" y="908720"/>
            <a:ext cx="7920880" cy="5064125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uk-UA" sz="2400" b="1" dirty="0" smtClean="0"/>
              <a:t>   </a:t>
            </a:r>
            <a:r>
              <a:rPr lang="uk-UA" sz="2000" b="1" dirty="0" smtClean="0"/>
              <a:t>Звук на межі двох середовищ частково відбивається, частково поглинається. 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uk-UA" sz="2000" b="1" dirty="0" smtClean="0"/>
              <a:t>    </a:t>
            </a:r>
            <a:r>
              <a:rPr lang="uk-UA" sz="2000" dirty="0" smtClean="0"/>
              <a:t>Краще відбивається від більш пружного середовища, поглинається краще більш пластичним.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uk-UA" sz="2000" dirty="0" smtClean="0"/>
              <a:t>    До найвідоміших звукових явищ відносяться: </a:t>
            </a:r>
            <a:r>
              <a:rPr lang="uk-UA" sz="2000" b="1" dirty="0" smtClean="0"/>
              <a:t>луна і акустичний резонанс. </a:t>
            </a:r>
            <a:r>
              <a:rPr lang="uk-UA" sz="2000" dirty="0" smtClean="0"/>
              <a:t>Всі ми чули луну (</a:t>
            </a:r>
            <a:r>
              <a:rPr lang="uk-UA" sz="2000" dirty="0" err="1" smtClean="0"/>
              <a:t>ехо</a:t>
            </a:r>
            <a:r>
              <a:rPr lang="uk-UA" sz="2000" dirty="0" smtClean="0"/>
              <a:t>) – звук, відбитий від віддаленої перешкоди.</a:t>
            </a:r>
            <a:endParaRPr lang="ru-RU" sz="2000" dirty="0" smtClean="0"/>
          </a:p>
        </p:txBody>
      </p:sp>
      <p:sp>
        <p:nvSpPr>
          <p:cNvPr id="2" name="AutoShape 2" descr="Картинки по запросу эх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8198" name="Picture 6" descr="Картинки по запросу камерто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056" y="3553663"/>
            <a:ext cx="2664296" cy="277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3140" b="6645"/>
          <a:stretch/>
        </p:blipFill>
        <p:spPr>
          <a:xfrm>
            <a:off x="285997" y="3870278"/>
            <a:ext cx="4862068" cy="222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963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908719"/>
            <a:ext cx="52565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1. </a:t>
            </a:r>
            <a:r>
              <a:rPr lang="ru-RU" sz="2400" i="1" dirty="0" smtClean="0">
                <a:hlinkClick r:id="rId2" action="ppaction://hlinksldjump"/>
              </a:rPr>
              <a:t>ГОЛОВНА</a:t>
            </a:r>
            <a:endParaRPr lang="ru-RU" sz="2400" i="1" dirty="0" smtClean="0"/>
          </a:p>
          <a:p>
            <a:endParaRPr lang="ru-RU" sz="2400" dirty="0" smtClean="0"/>
          </a:p>
          <a:p>
            <a:r>
              <a:rPr lang="ru-RU" sz="2400" dirty="0" smtClean="0"/>
              <a:t>2. </a:t>
            </a:r>
            <a:r>
              <a:rPr lang="ru-RU" sz="2400" i="1" dirty="0" smtClean="0">
                <a:hlinkClick r:id="rId3" action="ppaction://hlinksldjump"/>
              </a:rPr>
              <a:t>ВЕБ-КВЕСТ</a:t>
            </a:r>
            <a:endParaRPr lang="ru-RU" sz="2400" i="1" dirty="0" smtClean="0"/>
          </a:p>
          <a:p>
            <a:endParaRPr lang="ru-RU" sz="2400" dirty="0" smtClean="0"/>
          </a:p>
          <a:p>
            <a:r>
              <a:rPr lang="ru-RU" sz="2400" dirty="0" smtClean="0"/>
              <a:t>3. </a:t>
            </a:r>
            <a:r>
              <a:rPr lang="ru-RU" sz="2400" i="1" dirty="0" smtClean="0">
                <a:hlinkClick r:id="rId4" action="ppaction://hlinksldjump"/>
              </a:rPr>
              <a:t>АНОТАЦІЯ</a:t>
            </a:r>
            <a:endParaRPr lang="ru-RU" sz="2400" i="1" dirty="0" smtClean="0"/>
          </a:p>
          <a:p>
            <a:endParaRPr lang="ru-RU" sz="2400" dirty="0" smtClean="0"/>
          </a:p>
          <a:p>
            <a:r>
              <a:rPr lang="ru-RU" sz="2400" dirty="0" smtClean="0"/>
              <a:t>4. </a:t>
            </a:r>
            <a:r>
              <a:rPr lang="ru-RU" sz="2400" i="1" dirty="0" smtClean="0">
                <a:hlinkClick r:id="rId5" action="ppaction://hlinksldjump"/>
              </a:rPr>
              <a:t>ПРАВИЛА</a:t>
            </a:r>
            <a:endParaRPr lang="ru-RU" sz="2400" i="1" dirty="0" smtClean="0"/>
          </a:p>
          <a:p>
            <a:endParaRPr lang="ru-RU" sz="2400" dirty="0" smtClean="0"/>
          </a:p>
          <a:p>
            <a:r>
              <a:rPr lang="ru-RU" sz="2400" dirty="0" smtClean="0"/>
              <a:t>5. </a:t>
            </a:r>
            <a:r>
              <a:rPr lang="ru-RU" sz="2400" i="1" dirty="0" smtClean="0">
                <a:hlinkClick r:id="rId6" action="ppaction://hlinksldjump"/>
              </a:rPr>
              <a:t>ПРОЦЕС</a:t>
            </a:r>
            <a:endParaRPr lang="ru-RU" sz="2400" i="1" dirty="0" smtClean="0"/>
          </a:p>
          <a:p>
            <a:endParaRPr lang="ru-RU" sz="2400" dirty="0" smtClean="0"/>
          </a:p>
          <a:p>
            <a:r>
              <a:rPr lang="ru-RU" sz="2400" dirty="0" smtClean="0"/>
              <a:t>6</a:t>
            </a:r>
            <a:r>
              <a:rPr lang="ru-RU" sz="2400" i="1" dirty="0" smtClean="0"/>
              <a:t>. </a:t>
            </a:r>
            <a:r>
              <a:rPr lang="ru-RU" sz="2400" i="1" dirty="0" smtClean="0">
                <a:hlinkClick r:id="rId7" action="ppaction://hlinksldjump"/>
              </a:rPr>
              <a:t>РОЛІ</a:t>
            </a:r>
            <a:endParaRPr lang="ru-RU" sz="2400" i="1" dirty="0" smtClean="0"/>
          </a:p>
          <a:p>
            <a:endParaRPr lang="ru-RU" sz="2400" dirty="0" smtClean="0"/>
          </a:p>
          <a:p>
            <a:r>
              <a:rPr lang="ru-RU" sz="2400" dirty="0" smtClean="0"/>
              <a:t>7. </a:t>
            </a:r>
            <a:r>
              <a:rPr lang="ru-RU" sz="2400" i="1" dirty="0" smtClean="0">
                <a:hlinkClick r:id="rId8" action="ppaction://hlinksldjump"/>
              </a:rPr>
              <a:t>ПОСИЛАННЯ</a:t>
            </a:r>
            <a:endParaRPr lang="ru-RU" sz="2400" i="1" dirty="0" smtClean="0"/>
          </a:p>
          <a:p>
            <a:endParaRPr lang="ru-RU" sz="2400" dirty="0" smtClean="0"/>
          </a:p>
          <a:p>
            <a:r>
              <a:rPr lang="ru-RU" sz="2400" dirty="0" smtClean="0"/>
              <a:t>8. </a:t>
            </a:r>
            <a:r>
              <a:rPr lang="ru-RU" sz="2400" i="1" dirty="0" smtClean="0">
                <a:hlinkClick r:id="rId9" action="ppaction://hlinksldjump"/>
              </a:rPr>
              <a:t>КРИТЕРІЇ ОЦІНЮВАННЯ</a:t>
            </a:r>
            <a:endParaRPr lang="uk-UA" sz="24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0"/>
            <a:ext cx="28103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ЗМІСТ</a:t>
            </a:r>
            <a:endParaRPr lang="uk-UA" sz="6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03" y="1094384"/>
            <a:ext cx="3719774" cy="2789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65" y="3966725"/>
            <a:ext cx="3816424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0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43" y="332656"/>
            <a:ext cx="7632848" cy="5852723"/>
          </a:xfrm>
        </p:spPr>
        <p:txBody>
          <a:bodyPr/>
          <a:lstStyle/>
          <a:p>
            <a:pPr marL="0" indent="0">
              <a:buNone/>
            </a:pPr>
            <a:r>
              <a:rPr lang="ru-RU" sz="6600" dirty="0" err="1" smtClean="0">
                <a:solidFill>
                  <a:schemeClr val="accent1">
                    <a:lumMod val="75000"/>
                  </a:schemeClr>
                </a:solidFill>
              </a:rPr>
              <a:t>Це</a:t>
            </a: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6600" dirty="0" err="1" smtClean="0">
                <a:solidFill>
                  <a:schemeClr val="accent1">
                    <a:lumMod val="75000"/>
                  </a:schemeClr>
                </a:solidFill>
              </a:rPr>
              <a:t>цікаво</a:t>
            </a:r>
            <a:r>
              <a:rPr lang="ru-RU" sz="6600" dirty="0" smtClean="0">
                <a:solidFill>
                  <a:schemeClr val="accent1">
                    <a:lumMod val="75000"/>
                  </a:schemeClr>
                </a:solidFill>
              </a:rPr>
              <a:t>…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Про знаменитого </a:t>
            </a:r>
            <a:r>
              <a:rPr lang="ru-RU" sz="2000" dirty="0" err="1" smtClean="0"/>
              <a:t>співака</a:t>
            </a:r>
            <a:r>
              <a:rPr lang="ru-RU" sz="2000" dirty="0" smtClean="0"/>
              <a:t> </a:t>
            </a:r>
            <a:r>
              <a:rPr lang="ru-RU" sz="2000" dirty="0" err="1" smtClean="0"/>
              <a:t>Шаляпіна</a:t>
            </a:r>
            <a:r>
              <a:rPr lang="ru-RU" sz="2000" dirty="0" smtClean="0"/>
              <a:t> </a:t>
            </a:r>
            <a:r>
              <a:rPr lang="ru-RU" sz="2000" dirty="0" err="1" smtClean="0"/>
              <a:t>кажуть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 </a:t>
            </a:r>
            <a:r>
              <a:rPr lang="ru-RU" sz="2000" dirty="0" err="1" smtClean="0"/>
              <a:t>він</a:t>
            </a:r>
            <a:r>
              <a:rPr lang="ru-RU" sz="2000" dirty="0" smtClean="0"/>
              <a:t> </a:t>
            </a:r>
            <a:r>
              <a:rPr lang="ru-RU" sz="2000" dirty="0" err="1" smtClean="0"/>
              <a:t>міг</a:t>
            </a:r>
            <a:r>
              <a:rPr lang="ru-RU" sz="2000" dirty="0" smtClean="0"/>
              <a:t> </a:t>
            </a:r>
            <a:r>
              <a:rPr lang="ru-RU" sz="2000" dirty="0" err="1" smtClean="0"/>
              <a:t>заспівати</a:t>
            </a:r>
            <a:r>
              <a:rPr lang="ru-RU" sz="2000" dirty="0" smtClean="0"/>
              <a:t> так,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лопалися</a:t>
            </a:r>
            <a:r>
              <a:rPr lang="ru-RU" sz="2000" dirty="0" smtClean="0"/>
              <a:t> </a:t>
            </a:r>
            <a:r>
              <a:rPr lang="ru-RU" sz="2000" dirty="0" err="1" smtClean="0"/>
              <a:t>плафони</a:t>
            </a:r>
            <a:r>
              <a:rPr lang="ru-RU" sz="2000" dirty="0" smtClean="0"/>
              <a:t> </a:t>
            </a:r>
          </a:p>
          <a:p>
            <a:pPr marL="0" indent="0">
              <a:buNone/>
            </a:pPr>
            <a:r>
              <a:rPr lang="ru-RU" sz="2000" dirty="0" smtClean="0"/>
              <a:t>в люстрах. </a:t>
            </a:r>
          </a:p>
          <a:p>
            <a:pPr marL="0" indent="0">
              <a:buNone/>
            </a:pPr>
            <a:r>
              <a:rPr lang="ru-RU" sz="2000" dirty="0" err="1" smtClean="0"/>
              <a:t>Це</a:t>
            </a:r>
            <a:r>
              <a:rPr lang="ru-RU" sz="2000" dirty="0" smtClean="0"/>
              <a:t> </a:t>
            </a:r>
            <a:r>
              <a:rPr lang="ru-RU" sz="2000" dirty="0"/>
              <a:t>не легенда, а </a:t>
            </a:r>
            <a:r>
              <a:rPr lang="ru-RU" sz="2000" dirty="0" err="1"/>
              <a:t>цілком</a:t>
            </a:r>
            <a:r>
              <a:rPr lang="ru-RU" sz="2000" dirty="0"/>
              <a:t> </a:t>
            </a:r>
            <a:r>
              <a:rPr lang="ru-RU" sz="2000" dirty="0" err="1"/>
              <a:t>зрозумілий</a:t>
            </a:r>
            <a:r>
              <a:rPr lang="ru-RU" sz="2000" dirty="0"/>
              <a:t> з точки </a:t>
            </a:r>
            <a:r>
              <a:rPr lang="ru-RU" sz="2000" dirty="0" err="1"/>
              <a:t>зору</a:t>
            </a:r>
            <a:r>
              <a:rPr lang="ru-RU" sz="2000" dirty="0"/>
              <a:t> </a:t>
            </a:r>
            <a:r>
              <a:rPr lang="ru-RU" sz="2000" dirty="0" err="1"/>
              <a:t>фізики</a:t>
            </a:r>
            <a:r>
              <a:rPr lang="ru-RU" sz="2000" dirty="0"/>
              <a:t> факт.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err="1" smtClean="0"/>
              <a:t>Припустимо</a:t>
            </a:r>
            <a:r>
              <a:rPr lang="ru-RU" sz="2000" dirty="0"/>
              <a:t>, ми </a:t>
            </a:r>
            <a:r>
              <a:rPr lang="ru-RU" sz="2000" dirty="0" err="1"/>
              <a:t>знаємо</a:t>
            </a:r>
            <a:r>
              <a:rPr lang="ru-RU" sz="2000" dirty="0"/>
              <a:t> частоту </a:t>
            </a:r>
            <a:r>
              <a:rPr lang="ru-RU" sz="2000" dirty="0" err="1"/>
              <a:t>власних</a:t>
            </a:r>
            <a:r>
              <a:rPr lang="ru-RU" sz="2000" dirty="0"/>
              <a:t> </a:t>
            </a:r>
            <a:r>
              <a:rPr lang="ru-RU" sz="2000" dirty="0" err="1"/>
              <a:t>коливань</a:t>
            </a:r>
            <a:r>
              <a:rPr lang="ru-RU" sz="2000" dirty="0"/>
              <a:t> </a:t>
            </a:r>
            <a:r>
              <a:rPr lang="ru-RU" sz="2000" dirty="0" err="1"/>
              <a:t>скляної</a:t>
            </a:r>
            <a:r>
              <a:rPr lang="ru-RU" sz="2000" dirty="0"/>
              <a:t> </a:t>
            </a:r>
            <a:r>
              <a:rPr lang="ru-RU" sz="2000" dirty="0" err="1"/>
              <a:t>посудини</a:t>
            </a:r>
            <a:r>
              <a:rPr lang="ru-RU" sz="2000" dirty="0"/>
              <a:t>, </a:t>
            </a:r>
            <a:r>
              <a:rPr lang="ru-RU" sz="2000" dirty="0" err="1"/>
              <a:t>наприклад</a:t>
            </a:r>
            <a:r>
              <a:rPr lang="ru-RU" sz="2000" dirty="0"/>
              <a:t> склянки.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можна</a:t>
            </a:r>
            <a:r>
              <a:rPr lang="ru-RU" sz="2000" dirty="0"/>
              <a:t> </a:t>
            </a:r>
            <a:r>
              <a:rPr lang="ru-RU" sz="2000" dirty="0" err="1"/>
              <a:t>встановити</a:t>
            </a:r>
            <a:r>
              <a:rPr lang="ru-RU" sz="2000" dirty="0"/>
              <a:t> по </a:t>
            </a:r>
            <a:r>
              <a:rPr lang="ru-RU" sz="2000" dirty="0" err="1"/>
              <a:t>висоті</a:t>
            </a:r>
            <a:r>
              <a:rPr lang="ru-RU" sz="2000" dirty="0"/>
              <a:t> тону </a:t>
            </a:r>
            <a:r>
              <a:rPr lang="ru-RU" sz="2000" dirty="0" err="1"/>
              <a:t>дзвону</a:t>
            </a:r>
            <a:r>
              <a:rPr lang="ru-RU" sz="2000" dirty="0"/>
              <a:t> </a:t>
            </a:r>
            <a:r>
              <a:rPr lang="ru-RU" sz="2000" dirty="0" err="1"/>
              <a:t>цього</a:t>
            </a:r>
            <a:r>
              <a:rPr lang="ru-RU" sz="2000" dirty="0"/>
              <a:t> склянки </a:t>
            </a:r>
            <a:r>
              <a:rPr lang="ru-RU" sz="2000" dirty="0" err="1"/>
              <a:t>після</a:t>
            </a:r>
            <a:r>
              <a:rPr lang="ru-RU" sz="2000" dirty="0"/>
              <a:t> легкого </a:t>
            </a:r>
            <a:r>
              <a:rPr lang="ru-RU" sz="2000" dirty="0" err="1"/>
              <a:t>клацання</a:t>
            </a:r>
            <a:r>
              <a:rPr lang="ru-RU" sz="2000" dirty="0"/>
              <a:t> по </a:t>
            </a:r>
            <a:r>
              <a:rPr lang="ru-RU" sz="2000" dirty="0" err="1"/>
              <a:t>ньому</a:t>
            </a:r>
            <a:r>
              <a:rPr lang="ru-RU" sz="2000" dirty="0"/>
              <a:t>. </a:t>
            </a:r>
            <a:r>
              <a:rPr lang="ru-RU" sz="2000" dirty="0" err="1" smtClean="0"/>
              <a:t>Якщо</a:t>
            </a:r>
            <a:r>
              <a:rPr lang="ru-RU" sz="2000" dirty="0" smtClean="0"/>
              <a:t> </a:t>
            </a:r>
            <a:r>
              <a:rPr lang="ru-RU" sz="2000" dirty="0" err="1"/>
              <a:t>голосно</a:t>
            </a:r>
            <a:r>
              <a:rPr lang="ru-RU" sz="2000" dirty="0"/>
              <a:t> </a:t>
            </a:r>
            <a:r>
              <a:rPr lang="ru-RU" sz="2000" dirty="0" smtClean="0"/>
              <a:t> </a:t>
            </a:r>
            <a:r>
              <a:rPr lang="ru-RU" sz="2000" dirty="0" err="1" smtClean="0"/>
              <a:t>заспівати</a:t>
            </a:r>
            <a:r>
              <a:rPr lang="ru-RU" sz="2000" dirty="0" smtClean="0"/>
              <a:t> </a:t>
            </a:r>
            <a:r>
              <a:rPr lang="ru-RU" sz="2000" dirty="0" err="1"/>
              <a:t>цю</a:t>
            </a:r>
            <a:r>
              <a:rPr lang="ru-RU" sz="2000" dirty="0"/>
              <a:t> ноту </a:t>
            </a:r>
            <a:r>
              <a:rPr lang="ru-RU" sz="2000" dirty="0" err="1"/>
              <a:t>поблизу</a:t>
            </a:r>
            <a:r>
              <a:rPr lang="ru-RU" sz="2000" dirty="0"/>
              <a:t> склянки, то, як </a:t>
            </a:r>
            <a:r>
              <a:rPr lang="ru-RU" sz="2000" dirty="0" err="1"/>
              <a:t>Шаляпін</a:t>
            </a:r>
            <a:r>
              <a:rPr lang="ru-RU" sz="2000" dirty="0"/>
              <a:t>, </a:t>
            </a:r>
            <a:r>
              <a:rPr lang="ru-RU" sz="2000" dirty="0" err="1"/>
              <a:t>зможемо</a:t>
            </a:r>
            <a:r>
              <a:rPr lang="ru-RU" sz="2000" dirty="0"/>
              <a:t> </a:t>
            </a:r>
            <a:r>
              <a:rPr lang="ru-RU" sz="2000" dirty="0" err="1"/>
              <a:t>розколоти</a:t>
            </a:r>
            <a:r>
              <a:rPr lang="ru-RU" sz="2000" dirty="0"/>
              <a:t> стакан </a:t>
            </a:r>
            <a:r>
              <a:rPr lang="ru-RU" sz="2000" dirty="0" err="1"/>
              <a:t>своїм</a:t>
            </a:r>
            <a:r>
              <a:rPr lang="ru-RU" sz="2000" dirty="0"/>
              <a:t> </a:t>
            </a:r>
            <a:r>
              <a:rPr lang="ru-RU" sz="2000" dirty="0" err="1"/>
              <a:t>співом</a:t>
            </a:r>
            <a:r>
              <a:rPr lang="ru-RU" sz="2000" dirty="0"/>
              <a:t>. Але </a:t>
            </a:r>
            <a:r>
              <a:rPr lang="ru-RU" sz="2000" dirty="0" err="1"/>
              <a:t>співати</a:t>
            </a:r>
            <a:r>
              <a:rPr lang="ru-RU" sz="2000" dirty="0"/>
              <a:t> при </a:t>
            </a:r>
            <a:r>
              <a:rPr lang="ru-RU" sz="2000" dirty="0" err="1"/>
              <a:t>цьому</a:t>
            </a:r>
            <a:r>
              <a:rPr lang="ru-RU" sz="2000" dirty="0"/>
              <a:t> </a:t>
            </a:r>
            <a:r>
              <a:rPr lang="ru-RU" sz="2000" dirty="0" err="1"/>
              <a:t>необхідно</a:t>
            </a:r>
            <a:r>
              <a:rPr lang="ru-RU" sz="2000" dirty="0"/>
              <a:t> так само </a:t>
            </a:r>
            <a:r>
              <a:rPr lang="ru-RU" sz="2000" dirty="0" err="1"/>
              <a:t>голосно</a:t>
            </a:r>
            <a:r>
              <a:rPr lang="ru-RU" sz="2000" dirty="0"/>
              <a:t>, як </a:t>
            </a:r>
            <a:r>
              <a:rPr lang="ru-RU" sz="2000" dirty="0" err="1"/>
              <a:t>Шаляпін</a:t>
            </a:r>
            <a:r>
              <a:rPr lang="ru-RU" sz="2000" dirty="0"/>
              <a:t>.</a:t>
            </a:r>
            <a:endParaRPr lang="uk-UA" sz="2000" dirty="0"/>
          </a:p>
        </p:txBody>
      </p:sp>
      <p:pic>
        <p:nvPicPr>
          <p:cNvPr id="5" name="Picture 2" descr="http://player.myshared.ru/4/160981/slides/slide_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8" t="27720" r="9378" b="14320"/>
          <a:stretch/>
        </p:blipFill>
        <p:spPr bwMode="auto">
          <a:xfrm>
            <a:off x="6306530" y="483"/>
            <a:ext cx="1865870" cy="235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t="12711"/>
          <a:stretch/>
        </p:blipFill>
        <p:spPr>
          <a:xfrm>
            <a:off x="3712298" y="4831491"/>
            <a:ext cx="3163958" cy="186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6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62"/>
            <a:ext cx="9144000" cy="68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31267" y="2132856"/>
            <a:ext cx="488146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МЕДИКИ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484640" y="6278277"/>
            <a:ext cx="648072" cy="5480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51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0528" y="404664"/>
            <a:ext cx="9217024" cy="22320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uk-UA" sz="4800" b="1" dirty="0" smtClean="0"/>
              <a:t>Звук. Сприймання звуку людиною. Інфразвук та </a:t>
            </a:r>
            <a:r>
              <a:rPr lang="uk-UA" sz="4800" b="1" dirty="0" err="1" smtClean="0"/>
              <a:t>ультравук</a:t>
            </a:r>
            <a:r>
              <a:rPr lang="uk-UA" sz="4800" b="1" dirty="0" smtClean="0"/>
              <a:t>. </a:t>
            </a:r>
            <a:endParaRPr lang="uk-UA" sz="4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750" y="2276475"/>
            <a:ext cx="8280400" cy="4392613"/>
          </a:xfrm>
        </p:spPr>
        <p:txBody>
          <a:bodyPr>
            <a:normAutofit/>
          </a:bodyPr>
          <a:lstStyle/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2924944"/>
            <a:ext cx="393643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700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8064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sz="4000" b="1" dirty="0"/>
              <a:t>Сприймання звуку людиною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8028384" cy="5064125"/>
          </a:xfrm>
        </p:spPr>
        <p:txBody>
          <a:bodyPr/>
          <a:lstStyle/>
          <a:p>
            <a:pPr marL="585216" lvl="1" indent="0">
              <a:buFontTx/>
              <a:buNone/>
              <a:defRPr/>
            </a:pPr>
            <a:r>
              <a:rPr lang="uk-UA" sz="1900" dirty="0" smtClean="0"/>
              <a:t>Звукова хвиля досягає органів слуху людини (чи інших приймачів), викликаючи коливання барабанної перетинки. </a:t>
            </a:r>
          </a:p>
          <a:p>
            <a:pPr marL="585216" lvl="1" indent="0">
              <a:buFontTx/>
              <a:buNone/>
              <a:defRPr/>
            </a:pPr>
            <a:r>
              <a:rPr lang="uk-UA" sz="2000" b="1" dirty="0" smtClean="0"/>
              <a:t>Проте</a:t>
            </a:r>
            <a:r>
              <a:rPr lang="uk-UA" sz="2000" dirty="0" smtClean="0"/>
              <a:t> </a:t>
            </a:r>
            <a:r>
              <a:rPr lang="uk-UA" sz="2000" b="1" dirty="0" smtClean="0"/>
              <a:t>звук ми чуємо не завжди</a:t>
            </a:r>
            <a:r>
              <a:rPr lang="uk-UA" sz="2000" dirty="0" smtClean="0"/>
              <a:t>. Не всі механічні коливання створюють звук і не за будь-яких умов. </a:t>
            </a:r>
            <a:endParaRPr lang="uk-UA" sz="1900" dirty="0" smtClean="0"/>
          </a:p>
          <a:p>
            <a:pPr marL="585216" lvl="1" indent="0">
              <a:buFontTx/>
              <a:buNone/>
              <a:defRPr/>
            </a:pPr>
            <a:r>
              <a:rPr lang="uk-UA" sz="1900" b="1" dirty="0" smtClean="0"/>
              <a:t>Людина </a:t>
            </a:r>
            <a:r>
              <a:rPr lang="uk-UA" sz="1900" b="1" dirty="0"/>
              <a:t>чує коливання від 20 до </a:t>
            </a:r>
            <a:r>
              <a:rPr lang="uk-UA" sz="1900" b="1" dirty="0" smtClean="0"/>
              <a:t>20 000 </a:t>
            </a:r>
            <a:r>
              <a:rPr lang="uk-UA" sz="1900" b="1" dirty="0"/>
              <a:t>Гц. </a:t>
            </a:r>
            <a:r>
              <a:rPr lang="uk-UA" sz="1900" dirty="0"/>
              <a:t>Діапазон частот чоловічого голосу під час звичайної розмови становить 85-200 Гц, жіночого - 160-340 Гц</a:t>
            </a:r>
            <a:r>
              <a:rPr lang="uk-UA" sz="1900" dirty="0" smtClean="0"/>
              <a:t>.</a:t>
            </a:r>
          </a:p>
          <a:p>
            <a:pPr marL="585216" lvl="1" indent="0">
              <a:buFontTx/>
              <a:buNone/>
              <a:defRPr/>
            </a:pPr>
            <a:r>
              <a:rPr lang="uk-UA" sz="1900" dirty="0" smtClean="0"/>
              <a:t>    </a:t>
            </a:r>
            <a:endParaRPr lang="uk-UA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698022"/>
              </p:ext>
            </p:extLst>
          </p:nvPr>
        </p:nvGraphicFramePr>
        <p:xfrm>
          <a:off x="683568" y="3789040"/>
          <a:ext cx="6192688" cy="26639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4473"/>
                <a:gridCol w="3498215"/>
              </a:tblGrid>
              <a:tr h="490990">
                <a:tc gridSpan="2">
                  <a:txBody>
                    <a:bodyPr/>
                    <a:lstStyle/>
                    <a:p>
                      <a:pPr marL="838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b="1" spc="50" dirty="0" smtClean="0">
                          <a:effectLst/>
                        </a:rPr>
                        <a:t>Діапазон </a:t>
                      </a:r>
                      <a:r>
                        <a:rPr lang="uk-UA" sz="1900" b="1" spc="50" dirty="0">
                          <a:effectLst/>
                        </a:rPr>
                        <a:t>звуків, які сприймають живі </a:t>
                      </a:r>
                      <a:r>
                        <a:rPr lang="uk-UA" sz="1900" b="1" spc="50" dirty="0" smtClean="0">
                          <a:effectLst/>
                        </a:rPr>
                        <a:t>істоти</a:t>
                      </a:r>
                      <a:endParaRPr lang="uk-UA" sz="19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45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 smtClean="0">
                          <a:effectLst/>
                        </a:rPr>
                        <a:t>Людина</a:t>
                      </a:r>
                      <a:endParaRPr lang="uk-UA" sz="1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16 - 20 000 </a:t>
                      </a:r>
                      <a:r>
                        <a:rPr lang="uk-UA" sz="1900" dirty="0">
                          <a:effectLst/>
                        </a:rPr>
                        <a:t>Гц</a:t>
                      </a:r>
                      <a:endParaRPr lang="uk-UA" sz="1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45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 smtClean="0">
                          <a:effectLst/>
                        </a:rPr>
                        <a:t>Слон</a:t>
                      </a:r>
                      <a:endParaRPr lang="uk-UA" sz="1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95 - 380 </a:t>
                      </a:r>
                      <a:r>
                        <a:rPr lang="uk-UA" sz="1900" dirty="0">
                          <a:effectLst/>
                        </a:rPr>
                        <a:t>Гц</a:t>
                      </a:r>
                      <a:endParaRPr lang="uk-UA" sz="1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45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 smtClean="0">
                          <a:effectLst/>
                        </a:rPr>
                        <a:t>Плазуни</a:t>
                      </a:r>
                      <a:endParaRPr lang="uk-UA" sz="1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1 000 - 3000 </a:t>
                      </a:r>
                      <a:r>
                        <a:rPr lang="uk-UA" sz="1900" dirty="0">
                          <a:effectLst/>
                        </a:rPr>
                        <a:t>Гц</a:t>
                      </a:r>
                      <a:endParaRPr lang="uk-UA" sz="1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45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 smtClean="0">
                          <a:effectLst/>
                        </a:rPr>
                        <a:t>Жуки</a:t>
                      </a:r>
                      <a:endParaRPr lang="uk-UA" sz="1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5 000 - 8 000 </a:t>
                      </a:r>
                      <a:r>
                        <a:rPr lang="uk-UA" sz="1900" dirty="0">
                          <a:effectLst/>
                        </a:rPr>
                        <a:t>Гц</a:t>
                      </a:r>
                      <a:endParaRPr lang="uk-UA" sz="1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45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 smtClean="0">
                          <a:effectLst/>
                        </a:rPr>
                        <a:t>Собака</a:t>
                      </a:r>
                      <a:endParaRPr lang="uk-UA" sz="1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</a:rPr>
                        <a:t>до </a:t>
                      </a:r>
                      <a:r>
                        <a:rPr lang="ru-RU" sz="1900" dirty="0">
                          <a:effectLst/>
                        </a:rPr>
                        <a:t>60 000 </a:t>
                      </a:r>
                      <a:r>
                        <a:rPr lang="uk-UA" sz="1900" dirty="0">
                          <a:effectLst/>
                        </a:rPr>
                        <a:t>Гц</a:t>
                      </a:r>
                      <a:endParaRPr lang="uk-UA" sz="1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  <a:tr h="245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 smtClean="0">
                          <a:effectLst/>
                        </a:rPr>
                        <a:t>Кажан</a:t>
                      </a:r>
                      <a:endParaRPr lang="uk-UA" sz="1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900" dirty="0">
                          <a:effectLst/>
                        </a:rPr>
                        <a:t>до </a:t>
                      </a:r>
                      <a:r>
                        <a:rPr lang="ru-RU" sz="1900" dirty="0">
                          <a:effectLst/>
                        </a:rPr>
                        <a:t>150 000 </a:t>
                      </a:r>
                      <a:r>
                        <a:rPr lang="uk-UA" sz="1900" dirty="0">
                          <a:effectLst/>
                        </a:rPr>
                        <a:t>Гц</a:t>
                      </a:r>
                      <a:endParaRPr lang="uk-UA" sz="1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64109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9953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sz="4000" b="1" dirty="0"/>
              <a:t>Інфразвук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18463"/>
            <a:ext cx="7416824" cy="5472112"/>
          </a:xfrm>
        </p:spPr>
        <p:txBody>
          <a:bodyPr>
            <a:normAutofit/>
          </a:bodyPr>
          <a:lstStyle/>
          <a:p>
            <a:pPr marL="137160" indent="0">
              <a:buFont typeface="Wingdings" pitchFamily="2" charset="2"/>
              <a:buNone/>
              <a:defRPr/>
            </a:pPr>
            <a:r>
              <a:rPr lang="uk-UA" sz="1900" b="1" dirty="0"/>
              <a:t> </a:t>
            </a:r>
            <a:r>
              <a:rPr lang="uk-UA" sz="1900" b="1" dirty="0" smtClean="0"/>
              <a:t>       Інфразвуковими </a:t>
            </a:r>
            <a:r>
              <a:rPr lang="uk-UA" sz="1900" dirty="0"/>
              <a:t>називають звукові хвилі з частотами меншими за 20 Гц</a:t>
            </a:r>
            <a:r>
              <a:rPr lang="uk-UA" sz="1900" dirty="0" smtClean="0"/>
              <a:t>.</a:t>
            </a:r>
          </a:p>
          <a:p>
            <a:pPr marL="137160" indent="0">
              <a:buFont typeface="Wingdings" pitchFamily="2" charset="2"/>
              <a:buNone/>
              <a:defRPr/>
            </a:pPr>
            <a:r>
              <a:rPr lang="uk-UA" sz="1900" dirty="0" smtClean="0"/>
              <a:t>	 </a:t>
            </a:r>
            <a:r>
              <a:rPr lang="uk-UA" sz="1900" b="1" dirty="0"/>
              <a:t>Джерела інфразвуку:</a:t>
            </a:r>
            <a:endParaRPr lang="uk-UA" sz="1900" dirty="0"/>
          </a:p>
          <a:p>
            <a:pPr>
              <a:buFont typeface="Wingdings" pitchFamily="2" charset="2"/>
              <a:buChar char="v"/>
              <a:defRPr/>
            </a:pPr>
            <a:r>
              <a:rPr lang="uk-UA" sz="1900" dirty="0"/>
              <a:t>стихійні лиха (землетруси, виверження вулканів, торнадо, </a:t>
            </a:r>
            <a:r>
              <a:rPr lang="uk-UA" sz="1900" dirty="0" smtClean="0"/>
              <a:t>шторми</a:t>
            </a:r>
            <a:r>
              <a:rPr lang="uk-UA" sz="1900" dirty="0"/>
              <a:t>, обвали);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uk-UA" sz="1900" dirty="0"/>
              <a:t>грозові розряди (грім);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uk-UA" sz="1900" dirty="0"/>
              <a:t>«голос моря»;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uk-UA" sz="1900" dirty="0"/>
              <a:t>автомобільний та залізничний транспорт</a:t>
            </a:r>
            <a:r>
              <a:rPr lang="uk-UA" sz="1900" dirty="0" smtClean="0"/>
              <a:t>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uk-UA" sz="1900" dirty="0" smtClean="0"/>
              <a:t>промислові </a:t>
            </a:r>
            <a:r>
              <a:rPr lang="uk-UA" sz="1900" dirty="0"/>
              <a:t>установки аеродинамічної та ударної </a:t>
            </a:r>
            <a:r>
              <a:rPr lang="uk-UA" sz="1900" dirty="0" smtClean="0"/>
              <a:t>дії;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uk-UA" sz="1900" dirty="0" smtClean="0"/>
              <a:t>вибухи</a:t>
            </a:r>
            <a:r>
              <a:rPr lang="uk-UA" sz="1900" dirty="0"/>
              <a:t>, гарматні постріли;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uk-UA" sz="1900" dirty="0"/>
              <a:t>реактивні літаки;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uk-UA" sz="1900" dirty="0" smtClean="0"/>
              <a:t>підводні та підземні вибухи;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uk-UA" sz="1900" dirty="0" smtClean="0"/>
              <a:t>вітрові </a:t>
            </a:r>
            <a:r>
              <a:rPr lang="uk-UA" sz="1900" dirty="0"/>
              <a:t>електростанції;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uk-UA" sz="1900" dirty="0"/>
              <a:t>психотропна інфразвукова </a:t>
            </a:r>
            <a:endParaRPr lang="uk-UA" sz="1900" dirty="0" smtClean="0"/>
          </a:p>
          <a:p>
            <a:pPr>
              <a:buFont typeface="Wingdings" pitchFamily="2" charset="2"/>
              <a:buNone/>
              <a:defRPr/>
            </a:pPr>
            <a:r>
              <a:rPr lang="uk-UA" sz="1900" dirty="0" smtClean="0"/>
              <a:t>    зброя.</a:t>
            </a:r>
            <a:endParaRPr lang="uk-UA" sz="1900" dirty="0"/>
          </a:p>
          <a:p>
            <a:pPr marL="137160" indent="0">
              <a:buFont typeface="Wingdings" pitchFamily="2" charset="2"/>
              <a:buNone/>
              <a:defRPr/>
            </a:pPr>
            <a:endParaRPr lang="uk-UA" dirty="0"/>
          </a:p>
          <a:p>
            <a:pPr marL="137160" indent="0">
              <a:buFont typeface="Wingdings" pitchFamily="2" charset="2"/>
              <a:buNone/>
              <a:defRPr/>
            </a:pPr>
            <a:endParaRPr lang="uk-UA" dirty="0"/>
          </a:p>
          <a:p>
            <a:pPr marL="137160" indent="0">
              <a:buFont typeface="Wingdings" pitchFamily="2" charset="2"/>
              <a:buNone/>
              <a:defRPr/>
            </a:pPr>
            <a:endParaRPr lang="uk-UA" dirty="0"/>
          </a:p>
          <a:p>
            <a:pPr marL="137160" indent="0">
              <a:buFont typeface="Wingdings" pitchFamily="2" charset="2"/>
              <a:buNone/>
              <a:defRPr/>
            </a:pPr>
            <a:endParaRPr lang="uk-UA" dirty="0"/>
          </a:p>
        </p:txBody>
      </p:sp>
      <p:pic>
        <p:nvPicPr>
          <p:cNvPr id="1945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99" y="4581128"/>
            <a:ext cx="2383422" cy="178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89" y="2420888"/>
            <a:ext cx="2304256" cy="1296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412" y="4365104"/>
            <a:ext cx="249627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588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uk-UA" dirty="0" smtClean="0"/>
              <a:t>Приймачі інфразвуку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143000"/>
            <a:ext cx="6842721" cy="4898363"/>
          </a:xfrm>
        </p:spPr>
        <p:txBody>
          <a:bodyPr/>
          <a:lstStyle/>
          <a:p>
            <a:pPr marL="137160" indent="0">
              <a:buFont typeface="Wingdings" pitchFamily="2" charset="2"/>
              <a:buNone/>
              <a:defRPr/>
            </a:pPr>
            <a:r>
              <a:rPr lang="uk-UA" sz="2000" b="1" dirty="0" smtClean="0"/>
              <a:t>Приймачами інфразвуку </a:t>
            </a:r>
            <a:r>
              <a:rPr lang="uk-UA" sz="2000" dirty="0" smtClean="0"/>
              <a:t>є всі живі організми. Людина, тварини, риби відчувають його присутність усім своїм тілом.</a:t>
            </a:r>
          </a:p>
          <a:p>
            <a:pPr>
              <a:defRPr/>
            </a:pP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2262"/>
          <a:stretch/>
        </p:blipFill>
        <p:spPr>
          <a:xfrm>
            <a:off x="4280075" y="2485972"/>
            <a:ext cx="3790466" cy="2869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974" t="5845" r="21962" b="1289"/>
          <a:stretch/>
        </p:blipFill>
        <p:spPr>
          <a:xfrm>
            <a:off x="366756" y="2204864"/>
            <a:ext cx="3960440" cy="343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85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/>
              <a:t>Використання інфразвуку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599" y="1484784"/>
            <a:ext cx="6347714" cy="4556579"/>
          </a:xfrm>
        </p:spPr>
        <p:txBody>
          <a:bodyPr>
            <a:normAutofit/>
          </a:bodyPr>
          <a:lstStyle/>
          <a:p>
            <a:pPr marL="137160" indent="0">
              <a:buFont typeface="Wingdings" pitchFamily="2" charset="2"/>
              <a:buNone/>
              <a:defRPr/>
            </a:pPr>
            <a:r>
              <a:rPr lang="uk-UA" sz="2000" b="1" dirty="0" smtClean="0"/>
              <a:t>Використання інфразвуку </a:t>
            </a:r>
            <a:r>
              <a:rPr lang="uk-UA" sz="2000" dirty="0" smtClean="0"/>
              <a:t>в науці та техніці: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2000" dirty="0" smtClean="0"/>
              <a:t>акустична апаратура для промивання руд, піску, гравію;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2000" dirty="0" smtClean="0"/>
              <a:t>рідинна обробка шкіряної та текстильної сировини;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2000" dirty="0" smtClean="0"/>
              <a:t>підвищення швидкості дифузії в харчовій промисловості;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2000" dirty="0" smtClean="0"/>
              <a:t>фільтрація промислових стічних вод;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2000" dirty="0" smtClean="0"/>
              <a:t>атмосферна акустика (фіксація землетрусів та потужних вибухів);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uk-UA" sz="2000" dirty="0" smtClean="0"/>
              <a:t>гідроакустика (фіксація шторму, цунамі).</a:t>
            </a:r>
          </a:p>
          <a:p>
            <a:pPr>
              <a:defRPr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166751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sz="4000" b="1" dirty="0"/>
              <a:t>Ультразвук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7571184" cy="5410469"/>
          </a:xfrm>
        </p:spPr>
        <p:txBody>
          <a:bodyPr/>
          <a:lstStyle/>
          <a:p>
            <a:pPr marL="137160" indent="0">
              <a:buFont typeface="Wingdings" pitchFamily="2" charset="2"/>
              <a:buNone/>
              <a:defRPr/>
            </a:pPr>
            <a:r>
              <a:rPr lang="uk-UA" sz="1900" b="1" dirty="0" smtClean="0"/>
              <a:t>	</a:t>
            </a:r>
          </a:p>
          <a:p>
            <a:pPr marL="137160" indent="0">
              <a:buFont typeface="Wingdings" pitchFamily="2" charset="2"/>
              <a:buNone/>
              <a:defRPr/>
            </a:pPr>
            <a:r>
              <a:rPr lang="uk-UA" sz="1900" b="1" dirty="0" smtClean="0"/>
              <a:t>Ультразвуковими </a:t>
            </a:r>
            <a:r>
              <a:rPr lang="uk-UA" sz="1900" dirty="0"/>
              <a:t>називають звукові хвилі, частота яких перевищує 20 кГц. </a:t>
            </a:r>
            <a:endParaRPr lang="uk-UA" sz="1900" dirty="0" smtClean="0"/>
          </a:p>
          <a:p>
            <a:pPr marL="137160" indent="0">
              <a:buFont typeface="Wingdings" pitchFamily="2" charset="2"/>
              <a:buNone/>
              <a:defRPr/>
            </a:pPr>
            <a:r>
              <a:rPr lang="uk-UA" sz="1900" b="1" dirty="0"/>
              <a:t>	</a:t>
            </a:r>
            <a:r>
              <a:rPr lang="uk-UA" sz="1900" b="1" dirty="0" smtClean="0"/>
              <a:t>Джерелами </a:t>
            </a:r>
            <a:r>
              <a:rPr lang="uk-UA" sz="1900" b="1" dirty="0"/>
              <a:t>ультразвуку </a:t>
            </a:r>
            <a:r>
              <a:rPr lang="uk-UA" sz="1900" dirty="0"/>
              <a:t>є: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uk-UA" sz="1900" dirty="0"/>
              <a:t>шум вітру, водоспаду, тощо;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uk-UA" sz="1900" dirty="0"/>
              <a:t>живі істоти (дельфіни, кити, краби, кажани, птахи, мавпи і багато інших</a:t>
            </a:r>
            <a:r>
              <a:rPr lang="uk-UA" sz="1900" dirty="0" smtClean="0"/>
              <a:t>).</a:t>
            </a:r>
          </a:p>
          <a:p>
            <a:pPr>
              <a:buFont typeface="Courier New" pitchFamily="49" charset="0"/>
              <a:buChar char="o"/>
              <a:defRPr/>
            </a:pPr>
            <a:r>
              <a:rPr lang="uk-UA" sz="1900" b="1" dirty="0" smtClean="0"/>
              <a:t>Приймачами ультразвуку </a:t>
            </a:r>
            <a:r>
              <a:rPr lang="uk-UA" sz="1900" dirty="0" smtClean="0"/>
              <a:t>є також живі істоти, які використовують ультразвук для передавання інформації та сприймають його за допомогою ехолокації.</a:t>
            </a:r>
            <a:endParaRPr lang="uk-UA" sz="1900" dirty="0"/>
          </a:p>
          <a:p>
            <a:pPr>
              <a:defRPr/>
            </a:pPr>
            <a:endParaRPr lang="uk-UA" dirty="0"/>
          </a:p>
        </p:txBody>
      </p:sp>
      <p:sp>
        <p:nvSpPr>
          <p:cNvPr id="4" name="AutoShape 2" descr="Картинки по запросу кажа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283" r="8031"/>
          <a:stretch/>
        </p:blipFill>
        <p:spPr>
          <a:xfrm>
            <a:off x="307974" y="4487260"/>
            <a:ext cx="2101669" cy="1390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751" y="4487260"/>
            <a:ext cx="2625471" cy="19691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5753" y="4487260"/>
            <a:ext cx="3344888" cy="17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093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021" y="404664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dirty="0" smtClean="0"/>
              <a:t>Використання ультразвуку</a:t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096" y="1277563"/>
            <a:ext cx="8229600" cy="5602288"/>
          </a:xfrm>
        </p:spPr>
        <p:txBody>
          <a:bodyPr>
            <a:noAutofit/>
          </a:bodyPr>
          <a:lstStyle/>
          <a:p>
            <a:pPr marL="137160" indent="0">
              <a:buFont typeface="Wingdings" pitchFamily="2" charset="2"/>
              <a:buNone/>
              <a:defRPr/>
            </a:pPr>
            <a:r>
              <a:rPr lang="uk-UA" sz="1900" dirty="0" smtClean="0"/>
              <a:t> </a:t>
            </a:r>
            <a:r>
              <a:rPr lang="uk-UA" sz="1900" b="1" dirty="0" smtClean="0"/>
              <a:t>Використовують ультразвук у: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uk-UA" sz="1900" dirty="0" smtClean="0"/>
              <a:t>техніці (дефектоскопія, дробіння та різьба металів);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uk-UA" sz="1900" dirty="0" smtClean="0"/>
              <a:t>фармації (приготування сумішей: емульсій і суспензій);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uk-UA" sz="1900" dirty="0" smtClean="0"/>
              <a:t>медицині (ультразвукова терапія та діагностика);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uk-UA" sz="1900" dirty="0" smtClean="0"/>
              <a:t>біології (селекція рослин).</a:t>
            </a:r>
          </a:p>
          <a:p>
            <a:pPr marL="137160" indent="0">
              <a:buFont typeface="Wingdings" pitchFamily="2" charset="2"/>
              <a:buNone/>
              <a:defRPr/>
            </a:pPr>
            <a:r>
              <a:rPr lang="uk-UA" sz="1900" dirty="0" smtClean="0"/>
              <a:t>	</a:t>
            </a:r>
            <a:endParaRPr lang="uk-UA" sz="1900" dirty="0"/>
          </a:p>
        </p:txBody>
      </p:sp>
      <p:pic>
        <p:nvPicPr>
          <p:cNvPr id="21506" name="Picture 2" descr="Картинки по запросу використання ультразвук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05" y="4613945"/>
            <a:ext cx="3023952" cy="170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Картинки по запросу використання ультразвук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23086"/>
            <a:ext cx="2682267" cy="238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Картинки по запросу використання ультразвуку у фармацевтиці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75" y="4744649"/>
            <a:ext cx="2409825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Картинки по запросу використання ультразвуку у сільському господарств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723" y="3011104"/>
            <a:ext cx="2651687" cy="17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1767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088" y="-19846"/>
            <a:ext cx="8229600" cy="9413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sz="3200" dirty="0"/>
              <a:t>Значення ультразвуку у </a:t>
            </a:r>
            <a:r>
              <a:rPr lang="uk-UA" sz="3200" dirty="0" err="1" smtClean="0"/>
              <a:t>медИцині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7345188" cy="3357563"/>
          </a:xfrm>
        </p:spPr>
        <p:txBody>
          <a:bodyPr>
            <a:normAutofit/>
          </a:bodyPr>
          <a:lstStyle/>
          <a:p>
            <a:pPr marL="137160" indent="0">
              <a:buFont typeface="Wingdings" pitchFamily="2" charset="2"/>
              <a:buNone/>
              <a:defRPr/>
            </a:pPr>
            <a:r>
              <a:rPr lang="uk-UA" sz="2000" dirty="0" err="1" smtClean="0"/>
              <a:t>Починючи</a:t>
            </a:r>
            <a:r>
              <a:rPr lang="uk-UA" sz="2000" dirty="0" smtClean="0"/>
              <a:t> з 1964</a:t>
            </a:r>
            <a:r>
              <a:rPr lang="uk-UA" sz="2000" b="1" dirty="0" smtClean="0"/>
              <a:t> </a:t>
            </a:r>
            <a:r>
              <a:rPr lang="uk-UA" sz="2000" dirty="0"/>
              <a:t>р. ультразвукові методи почали широко </a:t>
            </a:r>
            <a:r>
              <a:rPr lang="uk-UA" sz="2000" dirty="0" smtClean="0"/>
              <a:t>застосовуватися </a:t>
            </a:r>
            <a:r>
              <a:rPr lang="uk-UA" sz="2000" dirty="0"/>
              <a:t>в хірургії, коли співробітники Центрального </a:t>
            </a:r>
            <a:r>
              <a:rPr lang="uk-UA" sz="2000" dirty="0" smtClean="0"/>
              <a:t>інституту досліджень виявили</a:t>
            </a:r>
            <a:r>
              <a:rPr lang="uk-UA" sz="2000" dirty="0"/>
              <a:t>, що за допомогою ультразвукових коливань можна різати і з'єднувати </a:t>
            </a:r>
            <a:r>
              <a:rPr lang="uk-UA" sz="2000" dirty="0" smtClean="0"/>
              <a:t>кісткові </a:t>
            </a:r>
            <a:r>
              <a:rPr lang="uk-UA" sz="2000" dirty="0"/>
              <a:t>тканини.</a:t>
            </a:r>
          </a:p>
          <a:p>
            <a:pPr marL="137160" indent="0">
              <a:buFont typeface="Wingdings" pitchFamily="2" charset="2"/>
              <a:buNone/>
              <a:defRPr/>
            </a:pPr>
            <a:r>
              <a:rPr lang="uk-UA" sz="2000" dirty="0" smtClean="0"/>
              <a:t>Для </a:t>
            </a:r>
            <a:r>
              <a:rPr lang="uk-UA" sz="2000" dirty="0"/>
              <a:t>різання м'яких тканин </a:t>
            </a:r>
            <a:r>
              <a:rPr lang="uk-UA" sz="2000" dirty="0" smtClean="0"/>
              <a:t>використовуються </a:t>
            </a:r>
            <a:r>
              <a:rPr lang="uk-UA" sz="2000" dirty="0"/>
              <a:t>плоскі «ножі», для розрізування кісток — хвилеводи з насічкою у робочій частині. За </a:t>
            </a:r>
            <a:r>
              <a:rPr lang="uk-UA" sz="2000" dirty="0" smtClean="0"/>
              <a:t>допомогою </a:t>
            </a:r>
            <a:r>
              <a:rPr lang="uk-UA" sz="2000" dirty="0"/>
              <a:t>ультразвуку можна також </a:t>
            </a:r>
            <a:r>
              <a:rPr lang="uk-UA" sz="2000" dirty="0" smtClean="0"/>
              <a:t>зварювати </a:t>
            </a:r>
            <a:r>
              <a:rPr lang="uk-UA" sz="2000" dirty="0"/>
              <a:t>частини кістки, з'єднувати їх із </a:t>
            </a:r>
            <a:r>
              <a:rPr lang="uk-UA" sz="2000" dirty="0" smtClean="0"/>
              <a:t>кістковою </a:t>
            </a:r>
            <a:r>
              <a:rPr lang="uk-UA" sz="2000" dirty="0"/>
              <a:t>тканиною.</a:t>
            </a:r>
          </a:p>
        </p:txBody>
      </p:sp>
      <p:pic>
        <p:nvPicPr>
          <p:cNvPr id="22530" name="Picture 2" descr="Картинки по запросу використання ультразвук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4219500"/>
            <a:ext cx="2616225" cy="180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Картинки по запросу використання ультразвук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84" y="4325106"/>
            <a:ext cx="2906738" cy="19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Картинки по запросу небулайзе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67" y="4483397"/>
            <a:ext cx="2544217" cy="237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7013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312146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ГОЛОВНА</a:t>
            </a:r>
            <a:endParaRPr lang="uk-UA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694664"/>
            <a:ext cx="66247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r>
              <a:rPr lang="uk-UA" dirty="0" smtClean="0"/>
              <a:t>Звук, без сумніву, невід’ємна частина нашого життя. </a:t>
            </a:r>
          </a:p>
          <a:p>
            <a:r>
              <a:rPr lang="uk-UA" dirty="0" smtClean="0"/>
              <a:t>По проведенню чи, або чиєїсь волі, людина живе не в порожнечі, а в повітряному, газової середовищі. Поспішаючи на роботу або навчання, плескаючи в</a:t>
            </a:r>
          </a:p>
          <a:p>
            <a:r>
              <a:rPr lang="uk-UA" dirty="0" smtClean="0"/>
              <a:t> долоні або стукаючи пальцями, кожним рухом чи </a:t>
            </a:r>
          </a:p>
          <a:p>
            <a:r>
              <a:rPr lang="uk-UA" dirty="0" smtClean="0"/>
              <a:t>дією, ми розштовхує і обурює незліченні кількості </a:t>
            </a:r>
          </a:p>
          <a:p>
            <a:r>
              <a:rPr lang="uk-UA" dirty="0" smtClean="0"/>
              <a:t>молекул навколоземного простору. Кожен рух або дія породжує масове спрямоване пружне хвилювання частинок повітря або пружні хвилі. Деякі з них, досягнувши людського вуха, сприймаються рецепторними клітинами, таким чином, людина чує найрізноманітніші звуки: шепіт листя, рокіт морського прибою або завивання вітру.</a:t>
            </a:r>
          </a:p>
          <a:p>
            <a:endParaRPr lang="uk-UA" dirty="0" smtClean="0"/>
          </a:p>
          <a:p>
            <a:r>
              <a:rPr lang="uk-UA" dirty="0" smtClean="0"/>
              <a:t>Отже, давайте розглянемо в даному Веб-</a:t>
            </a:r>
            <a:r>
              <a:rPr lang="uk-UA" dirty="0" err="1" smtClean="0"/>
              <a:t>Квесті</a:t>
            </a:r>
            <a:r>
              <a:rPr lang="uk-UA" dirty="0" smtClean="0"/>
              <a:t> надзвичайно важливі питання в нашому житті – </a:t>
            </a:r>
          </a:p>
          <a:p>
            <a:r>
              <a:rPr lang="uk-UA" i="1" dirty="0" smtClean="0"/>
              <a:t>" Звуки в житті людини"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2052" name="Picture 4" descr="Картинки по запросу звук в житті люди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6917">
            <a:off x="5901658" y="4302733"/>
            <a:ext cx="3065231" cy="2363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омой 1">
            <a:hlinkClick r:id="rId3" action="ppaction://hlinksldjump" highlightClick="1"/>
          </p:cNvPr>
          <p:cNvSpPr/>
          <p:nvPr/>
        </p:nvSpPr>
        <p:spPr>
          <a:xfrm>
            <a:off x="16274" y="5833056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656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239000" cy="1143000"/>
          </a:xfrm>
        </p:spPr>
        <p:txBody>
          <a:bodyPr/>
          <a:lstStyle/>
          <a:p>
            <a:pPr>
              <a:defRPr/>
            </a:pPr>
            <a:r>
              <a:rPr lang="uk-UA" dirty="0" smtClean="0"/>
              <a:t>Лікування ультразвуком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40768"/>
            <a:ext cx="8172400" cy="45307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uk-UA" sz="2000" b="1" dirty="0" smtClean="0"/>
              <a:t>    </a:t>
            </a:r>
            <a:r>
              <a:rPr lang="uk-UA" sz="2000" b="1" dirty="0" err="1" smtClean="0"/>
              <a:t>Дельфінотерапія</a:t>
            </a:r>
            <a:r>
              <a:rPr lang="uk-UA" sz="2000" b="1" dirty="0" smtClean="0"/>
              <a:t> - це лікування за допомогою дельфінів. </a:t>
            </a:r>
            <a:r>
              <a:rPr lang="uk-UA" sz="2000" dirty="0" smtClean="0"/>
              <a:t>Основою лікування є ультразвук, який видають ці тварини. Це прекрасні замінники медичного приладу. Адже природний ультразвук набагато цінніше і ефективніше, ніж ультразвук, яке випромінюється штучними установками. </a:t>
            </a:r>
            <a:endParaRPr lang="ru-RU" sz="2000" dirty="0"/>
          </a:p>
        </p:txBody>
      </p:sp>
      <p:pic>
        <p:nvPicPr>
          <p:cNvPr id="23554" name="Picture 2" descr="Картинки по запросу Дельфінотерап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12976"/>
            <a:ext cx="5416516" cy="310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6842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85750"/>
            <a:ext cx="7497763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b="1" dirty="0" smtClean="0"/>
              <a:t>Вплив звуків на живі організми та людину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329427"/>
            <a:ext cx="6840760" cy="3880773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None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Доведено, що шелестіння листя, спів птахів, дзюрчання струмка, звуки дощу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оздоровчо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впливають на нервову систему людини.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Позитивно впливають на організм людини спокійна ласкава музика, колискова. Це використовується в музичній терапії.</a:t>
            </a:r>
          </a:p>
          <a:p>
            <a:pPr>
              <a:buFont typeface="Wingdings" pitchFamily="2" charset="2"/>
              <a:buNone/>
              <a:defRPr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Картинки по запросу музикотерапі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7" t="-9308" r="-4589" b="9308"/>
          <a:stretch/>
        </p:blipFill>
        <p:spPr bwMode="auto">
          <a:xfrm>
            <a:off x="4644008" y="3607129"/>
            <a:ext cx="3704579" cy="28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08" y="3966098"/>
            <a:ext cx="3484082" cy="250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928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Апітерапія “ Сон на вуликах ”</a:t>
            </a:r>
            <a:r>
              <a:rPr lang="ru-RU" b="1" dirty="0"/>
              <a:t/>
            </a:r>
            <a:br>
              <a:rPr lang="ru-RU" b="1" dirty="0"/>
            </a:br>
            <a:endParaRPr lang="uk-UA" b="1" dirty="0"/>
          </a:p>
        </p:txBody>
      </p:sp>
      <p:pic>
        <p:nvPicPr>
          <p:cNvPr id="4" name="Picture 2" descr="http://www.pchelovod.info/index.php?act=Attach&amp;type=post&amp;id=4884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464496" cy="334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789040"/>
            <a:ext cx="3648405" cy="2736304"/>
          </a:xfrm>
          <a:prstGeom prst="rect">
            <a:avLst/>
          </a:prstGeom>
        </p:spPr>
      </p:pic>
      <p:pic>
        <p:nvPicPr>
          <p:cNvPr id="1026" name="Picture 2" descr="Картинки по запросу рі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2642566" cy="126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5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534400" cy="758825"/>
          </a:xfrm>
        </p:spPr>
        <p:txBody>
          <a:bodyPr>
            <a:normAutofit/>
          </a:bodyPr>
          <a:lstStyle/>
          <a:p>
            <a:r>
              <a:rPr lang="uk-UA" sz="3600" dirty="0"/>
              <a:t>Захист від інфразвуку</a:t>
            </a:r>
            <a:endParaRPr lang="uk-UA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1484784"/>
            <a:ext cx="7239000" cy="4846320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uk-UA" sz="1800" b="1" dirty="0" smtClean="0">
                <a:cs typeface="Times New Roman" pitchFamily="18" charset="0"/>
              </a:rPr>
              <a:t>Науковці </a:t>
            </a:r>
            <a:r>
              <a:rPr lang="uk-UA" sz="1800" b="1" dirty="0" err="1">
                <a:cs typeface="Times New Roman" pitchFamily="18" charset="0"/>
              </a:rPr>
              <a:t>вчаться</a:t>
            </a:r>
            <a:r>
              <a:rPr lang="uk-UA" sz="1800" b="1" dirty="0">
                <a:cs typeface="Times New Roman" pitchFamily="18" charset="0"/>
              </a:rPr>
              <a:t> боротися з інфразвуком: </a:t>
            </a:r>
          </a:p>
          <a:p>
            <a:pPr algn="just">
              <a:defRPr/>
            </a:pPr>
            <a:r>
              <a:rPr lang="uk-UA" sz="1800" dirty="0">
                <a:cs typeface="Times New Roman" pitchFamily="18" charset="0"/>
              </a:rPr>
              <a:t>- вдосконалюють двигуни та інші частини машин; </a:t>
            </a:r>
          </a:p>
          <a:p>
            <a:pPr algn="just">
              <a:defRPr/>
            </a:pPr>
            <a:r>
              <a:rPr lang="uk-UA" sz="1800" dirty="0">
                <a:cs typeface="Times New Roman" pitchFamily="18" charset="0"/>
              </a:rPr>
              <a:t>- використовують звукоізоляційні матеріали та конструкції;</a:t>
            </a:r>
          </a:p>
          <a:p>
            <a:pPr algn="just">
              <a:buFontTx/>
              <a:buChar char="-"/>
              <a:defRPr/>
            </a:pPr>
            <a:r>
              <a:rPr lang="uk-UA" sz="1800" dirty="0">
                <a:cs typeface="Times New Roman" pitchFamily="18" charset="0"/>
              </a:rPr>
              <a:t>  встановлюють поглиначі інфразвукового шуму.</a:t>
            </a:r>
          </a:p>
          <a:p>
            <a:pPr algn="just">
              <a:buFontTx/>
              <a:buChar char="-"/>
              <a:defRPr/>
            </a:pPr>
            <a:endParaRPr lang="uk-UA" sz="1800" dirty="0">
              <a:cs typeface="Times New Roman" pitchFamily="18" charset="0"/>
            </a:endParaRPr>
          </a:p>
          <a:p>
            <a:pPr algn="just">
              <a:defRPr/>
            </a:pPr>
            <a:r>
              <a:rPr lang="uk-UA" sz="1800" b="1" dirty="0">
                <a:cs typeface="Times New Roman" pitchFamily="18" charset="0"/>
              </a:rPr>
              <a:t>Засоби індивідуального захисту </a:t>
            </a:r>
            <a:r>
              <a:rPr lang="uk-UA" sz="1800" dirty="0">
                <a:cs typeface="Times New Roman" pitchFamily="18" charset="0"/>
              </a:rPr>
              <a:t>– гумові рукавички з бавовняною основою</a:t>
            </a:r>
            <a:r>
              <a:rPr lang="uk-UA" sz="1800" dirty="0" smtClean="0">
                <a:cs typeface="Times New Roman" pitchFamily="18" charset="0"/>
              </a:rPr>
              <a:t>.</a:t>
            </a:r>
          </a:p>
          <a:p>
            <a:pPr marL="0" indent="0" algn="just">
              <a:buNone/>
              <a:defRPr/>
            </a:pPr>
            <a:r>
              <a:rPr lang="uk-UA" sz="1800" dirty="0" smtClean="0">
                <a:cs typeface="Times New Roman" pitchFamily="18" charset="0"/>
              </a:rPr>
              <a:t> </a:t>
            </a:r>
            <a:r>
              <a:rPr lang="uk-UA" sz="1800" dirty="0">
                <a:cs typeface="Times New Roman" pitchFamily="18" charset="0"/>
              </a:rPr>
              <a:t>Ми з вами теж можемо боротися з інфразвуковими коливаннями – насаджувати дерева, кущі, тому що вони поглинають інфразвукові та звукові хвилі.</a:t>
            </a:r>
          </a:p>
          <a:p>
            <a:pPr algn="just">
              <a:defRPr/>
            </a:pPr>
            <a:endParaRPr lang="uk-UA" sz="1800" dirty="0"/>
          </a:p>
          <a:p>
            <a:endParaRPr lang="uk-UA" sz="1600" dirty="0"/>
          </a:p>
        </p:txBody>
      </p:sp>
      <p:pic>
        <p:nvPicPr>
          <p:cNvPr id="7" name="Picture 2" descr="Картинки по запросу захист від інфразвук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479448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3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243408"/>
            <a:ext cx="7891462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3600" b="1" dirty="0" smtClean="0"/>
              <a:t>Захист від ультразвуку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0721" y="1124744"/>
            <a:ext cx="7655768" cy="45307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Люди впроваджують заходи технічного характеру:</a:t>
            </a:r>
          </a:p>
          <a:p>
            <a:pPr>
              <a:buFont typeface="Wingdings" pitchFamily="2" charset="2"/>
              <a:buNone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 створюють автоматизоване ультразвукове устаткування з дистанційним керуванням;</a:t>
            </a:r>
          </a:p>
          <a:p>
            <a:pPr>
              <a:buFont typeface="Wingdings" pitchFamily="2" charset="2"/>
              <a:buNone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 розташовують устаткування у звукоізольованих приміщеннях.</a:t>
            </a:r>
          </a:p>
          <a:p>
            <a:pPr>
              <a:buFont typeface="Wingdings" pitchFamily="2" charset="2"/>
              <a:buNone/>
              <a:defRPr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861048"/>
            <a:ext cx="3810000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4270146"/>
            <a:ext cx="263842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167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020" y="265243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uk-UA" sz="3600" b="1" dirty="0"/>
              <a:t>Шум в соціальному середовищі</a:t>
            </a:r>
            <a:r>
              <a:rPr lang="ru-RU" sz="3600" b="1" dirty="0"/>
              <a:t/>
            </a:r>
            <a:br>
              <a:rPr lang="ru-RU" sz="3600" b="1" dirty="0"/>
            </a:br>
            <a:endParaRPr lang="uk-UA" sz="3600" b="1" dirty="0"/>
          </a:p>
        </p:txBody>
      </p:sp>
      <p:sp>
        <p:nvSpPr>
          <p:cNvPr id="4" name="Прямоугольник 6"/>
          <p:cNvSpPr>
            <a:spLocks noGrp="1" noChangeArrowheads="1"/>
          </p:cNvSpPr>
          <p:nvPr>
            <p:ph idx="1"/>
          </p:nvPr>
        </p:nvSpPr>
        <p:spPr bwMode="auto">
          <a:xfrm>
            <a:off x="683568" y="836712"/>
            <a:ext cx="6347714" cy="388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Під шумом розуміють безладне поєднання різних неприємних і небажаних по силі і частоті звуків, що мають подразнюючий або шкідливий вплив на організм людини, заважаючи сприйняттю корисних сигналів та знижуючи працездатність.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000" dirty="0">
                <a:latin typeface="Times New Roman" pitchFamily="18" charset="0"/>
                <a:cs typeface="Times New Roman" pitchFamily="18" charset="0"/>
              </a:rPr>
              <a:t>Постійний вплив сильного шуму впливає не тільки на слух, але й викликає інші шкідливі наслідки - дзвін у вухах, запаморочення, головний біль, втому.</a:t>
            </a:r>
          </a:p>
        </p:txBody>
      </p:sp>
      <p:pic>
        <p:nvPicPr>
          <p:cNvPr id="26626" name="Picture 2" descr="Картинки по запросу шум горо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84984"/>
            <a:ext cx="3384376" cy="33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65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7837"/>
            <a:ext cx="8534400" cy="758825"/>
          </a:xfrm>
        </p:spPr>
        <p:txBody>
          <a:bodyPr>
            <a:noAutofit/>
          </a:bodyPr>
          <a:lstStyle/>
          <a:p>
            <a:r>
              <a:rPr lang="uk-UA" sz="3200" b="1" dirty="0"/>
              <a:t>Шум в дитячому середовищі</a:t>
            </a:r>
            <a:r>
              <a:rPr lang="ru-RU" sz="3200" b="1" dirty="0"/>
              <a:t/>
            </a:r>
            <a:br>
              <a:rPr lang="ru-RU" sz="3200" b="1" dirty="0"/>
            </a:br>
            <a:endParaRPr lang="uk-UA" sz="3200" b="1" dirty="0"/>
          </a:p>
        </p:txBody>
      </p:sp>
      <p:sp>
        <p:nvSpPr>
          <p:cNvPr id="7" name="Прямоугольник 16"/>
          <p:cNvSpPr>
            <a:spLocks noGrp="1" noChangeArrowheads="1"/>
          </p:cNvSpPr>
          <p:nvPr>
            <p:ph idx="1"/>
          </p:nvPr>
        </p:nvSpPr>
        <p:spPr bwMode="auto">
          <a:xfrm>
            <a:off x="308787" y="5301208"/>
            <a:ext cx="77990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uk-UA" sz="240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altLang="uk-UA" sz="2400" dirty="0" err="1">
                <a:latin typeface="Times New Roman" pitchFamily="18" charset="0"/>
                <a:cs typeface="Times New Roman" pitchFamily="18" charset="0"/>
              </a:rPr>
              <a:t>санітарними</a:t>
            </a:r>
            <a:r>
              <a:rPr lang="ru-RU" altLang="uk-UA" sz="2400" dirty="0">
                <a:latin typeface="Times New Roman" pitchFamily="18" charset="0"/>
                <a:cs typeface="Times New Roman" pitchFamily="18" charset="0"/>
              </a:rPr>
              <a:t> нормами </a:t>
            </a:r>
            <a:r>
              <a:rPr lang="ru-RU" altLang="uk-UA" sz="2400" dirty="0" err="1"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altLang="uk-UA" sz="2400" dirty="0">
                <a:latin typeface="Times New Roman" pitchFamily="18" charset="0"/>
                <a:cs typeface="Times New Roman" pitchFamily="18" charset="0"/>
              </a:rPr>
              <a:t> шуму повинен </a:t>
            </a:r>
            <a:r>
              <a:rPr lang="ru-RU" altLang="uk-UA" sz="2400" dirty="0" err="1">
                <a:latin typeface="Times New Roman" pitchFamily="18" charset="0"/>
                <a:cs typeface="Times New Roman" pitchFamily="18" charset="0"/>
              </a:rPr>
              <a:t>становити</a:t>
            </a:r>
            <a:r>
              <a:rPr lang="ru-RU" altLang="uk-UA" sz="2400" dirty="0">
                <a:latin typeface="Times New Roman" pitchFamily="18" charset="0"/>
                <a:cs typeface="Times New Roman" pitchFamily="18" charset="0"/>
              </a:rPr>
              <a:t> для </a:t>
            </a:r>
            <a:r>
              <a:rPr lang="ru-RU" altLang="uk-UA" sz="2400" dirty="0" err="1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alt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uk-UA" sz="2400" dirty="0" err="1">
                <a:latin typeface="Times New Roman" pitchFamily="18" charset="0"/>
                <a:cs typeface="Times New Roman" pitchFamily="18" charset="0"/>
              </a:rPr>
              <a:t>кабінетів</a:t>
            </a:r>
            <a:r>
              <a:rPr lang="ru-RU" altLang="uk-UA" sz="2400" dirty="0">
                <a:latin typeface="Times New Roman" pitchFamily="18" charset="0"/>
                <a:cs typeface="Times New Roman" pitchFamily="18" charset="0"/>
              </a:rPr>
              <a:t> 45 дБ, а для </a:t>
            </a:r>
            <a:r>
              <a:rPr lang="ru-RU" altLang="uk-UA" sz="2400" dirty="0" err="1">
                <a:latin typeface="Times New Roman" pitchFamily="18" charset="0"/>
                <a:cs typeface="Times New Roman" pitchFamily="18" charset="0"/>
              </a:rPr>
              <a:t>коридорів</a:t>
            </a:r>
            <a:r>
              <a:rPr lang="ru-RU" altLang="uk-UA" sz="2400" dirty="0">
                <a:latin typeface="Times New Roman" pitchFamily="18" charset="0"/>
                <a:cs typeface="Times New Roman" pitchFamily="18" charset="0"/>
              </a:rPr>
              <a:t> - 60 дБ.</a:t>
            </a:r>
            <a:endParaRPr lang="uk-UA" alt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15"/>
          <p:cNvSpPr>
            <a:spLocks noChangeArrowheads="1"/>
          </p:cNvSpPr>
          <p:nvPr/>
        </p:nvSpPr>
        <p:spPr bwMode="auto">
          <a:xfrm>
            <a:off x="2897660" y="1196752"/>
            <a:ext cx="534674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uk-UA" altLang="uk-UA" sz="2400" dirty="0">
                <a:latin typeface="Times New Roman" pitchFamily="18" charset="0"/>
                <a:cs typeface="Times New Roman" pitchFamily="18" charset="0"/>
              </a:rPr>
              <a:t> При шумі в 65 </a:t>
            </a:r>
            <a:r>
              <a:rPr lang="uk-UA" altLang="uk-UA" sz="2400" dirty="0" err="1">
                <a:latin typeface="Times New Roman" pitchFamily="18" charset="0"/>
                <a:cs typeface="Times New Roman" pitchFamily="18" charset="0"/>
              </a:rPr>
              <a:t>дБ</a:t>
            </a:r>
            <a:r>
              <a:rPr lang="uk-UA" altLang="uk-UA" sz="2400" dirty="0">
                <a:latin typeface="Times New Roman" pitchFamily="18" charset="0"/>
                <a:cs typeface="Times New Roman" pitchFamily="18" charset="0"/>
              </a:rPr>
              <a:t>  відбувається зниження </a:t>
            </a:r>
            <a:r>
              <a:rPr lang="uk-UA" altLang="uk-UA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altLang="uk-UA" sz="2400" dirty="0">
                <a:latin typeface="Times New Roman" pitchFamily="18" charset="0"/>
                <a:cs typeface="Times New Roman" pitchFamily="18" charset="0"/>
              </a:rPr>
              <a:t>уваги на 12-16%. 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400" dirty="0">
                <a:latin typeface="Times New Roman" pitchFamily="18" charset="0"/>
                <a:cs typeface="Times New Roman" pitchFamily="18" charset="0"/>
              </a:rPr>
              <a:t> - Рівень шуму понад 80-100 </a:t>
            </a:r>
            <a:r>
              <a:rPr lang="uk-UA" altLang="uk-UA" sz="2400" dirty="0" err="1">
                <a:latin typeface="Times New Roman" pitchFamily="18" charset="0"/>
                <a:cs typeface="Times New Roman" pitchFamily="18" charset="0"/>
              </a:rPr>
              <a:t>дБ</a:t>
            </a:r>
            <a:r>
              <a:rPr lang="uk-UA" altLang="uk-UA" sz="2400" dirty="0">
                <a:latin typeface="Times New Roman" pitchFamily="18" charset="0"/>
                <a:cs typeface="Times New Roman" pitchFamily="18" charset="0"/>
              </a:rPr>
              <a:t> сприяє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400" dirty="0">
                <a:latin typeface="Times New Roman" pitchFamily="18" charset="0"/>
                <a:cs typeface="Times New Roman" pitchFamily="18" charset="0"/>
              </a:rPr>
              <a:t>   збільшенню числа помилок в роботі, 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400" dirty="0">
                <a:latin typeface="Times New Roman" pitchFamily="18" charset="0"/>
                <a:cs typeface="Times New Roman" pitchFamily="18" charset="0"/>
              </a:rPr>
              <a:t>   знижуючи продуктивність праці і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400" dirty="0">
                <a:latin typeface="Times New Roman" pitchFamily="18" charset="0"/>
                <a:cs typeface="Times New Roman" pitchFamily="18" charset="0"/>
              </a:rPr>
              <a:t>   погіршуючи її якість.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uk-UA" sz="2400" dirty="0">
                <a:latin typeface="Times New Roman" pitchFamily="18" charset="0"/>
                <a:cs typeface="Times New Roman" pitchFamily="18" charset="0"/>
              </a:rPr>
              <a:t> - 30% учнів вважають, що шум не дає їм </a:t>
            </a:r>
            <a:r>
              <a:rPr lang="uk-UA" altLang="uk-UA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altLang="uk-UA" sz="2400" dirty="0">
                <a:latin typeface="Times New Roman" pitchFamily="18" charset="0"/>
                <a:cs typeface="Times New Roman" pitchFamily="18" charset="0"/>
              </a:rPr>
              <a:t>зосередитися, у багатьох болить голова, </a:t>
            </a:r>
            <a:r>
              <a:rPr lang="uk-UA" altLang="uk-UA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altLang="uk-UA" sz="2400" dirty="0">
                <a:latin typeface="Times New Roman" pitchFamily="18" charset="0"/>
                <a:cs typeface="Times New Roman" pitchFamily="18" charset="0"/>
              </a:rPr>
              <a:t>ріже у вухах і тому вони стають </a:t>
            </a:r>
            <a:r>
              <a:rPr lang="uk-UA" altLang="uk-UA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altLang="uk-UA" sz="2400" dirty="0">
                <a:latin typeface="Times New Roman" pitchFamily="18" charset="0"/>
                <a:cs typeface="Times New Roman" pitchFamily="18" charset="0"/>
              </a:rPr>
              <a:t>дратівливими.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17" y="1700808"/>
            <a:ext cx="1658256" cy="13656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4" y="3212976"/>
            <a:ext cx="2664296" cy="178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778" y="908720"/>
            <a:ext cx="8034377" cy="129940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dirty="0"/>
              <a:t>Сучасна музика спричиняє                                     </a:t>
            </a:r>
            <a:br>
              <a:rPr lang="uk-UA" dirty="0"/>
            </a:br>
            <a:r>
              <a:rPr lang="uk-UA" dirty="0"/>
              <a:t>“звукове </a:t>
            </a:r>
            <a:r>
              <a:rPr lang="uk-UA" dirty="0" err="1"/>
              <a:t>сп</a:t>
            </a:r>
            <a:r>
              <a:rPr lang="en-US" dirty="0"/>
              <a:t>’</a:t>
            </a:r>
            <a:r>
              <a:rPr lang="uk-UA" dirty="0" err="1"/>
              <a:t>яніння</a:t>
            </a:r>
            <a:r>
              <a:rPr lang="uk-UA" dirty="0"/>
              <a:t>” і тому є </a:t>
            </a:r>
            <a:br>
              <a:rPr lang="uk-UA" dirty="0"/>
            </a:br>
            <a:r>
              <a:rPr lang="uk-UA" dirty="0"/>
              <a:t>фізичним наркотиком. 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altLang="uk-UA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0162" y="5559623"/>
            <a:ext cx="17099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uk-UA" altLang="uk-UA" sz="2400" dirty="0" smtClean="0">
                <a:latin typeface="Times New Roman" pitchFamily="18" charset="0"/>
                <a:cs typeface="Times New Roman" pitchFamily="18" charset="0"/>
              </a:rPr>
              <a:t>Навушники</a:t>
            </a:r>
            <a:endParaRPr lang="ru-RU" alt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99781" y="4911551"/>
            <a:ext cx="1957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uk-UA" altLang="uk-UA" sz="2400" dirty="0" smtClean="0">
                <a:latin typeface="Times New Roman" pitchFamily="18" charset="0"/>
                <a:cs typeface="Times New Roman" pitchFamily="18" charset="0"/>
              </a:rPr>
              <a:t>Рок-концерти</a:t>
            </a:r>
            <a:endParaRPr lang="ru-RU" alt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04248" y="5703639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uk-UA" altLang="uk-UA" sz="2400" dirty="0" smtClean="0">
                <a:latin typeface="Times New Roman" pitchFamily="18" charset="0"/>
                <a:cs typeface="Times New Roman" pitchFamily="18" charset="0"/>
              </a:rPr>
              <a:t>Дискотеки</a:t>
            </a:r>
            <a:endParaRPr lang="ru-RU" alt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Картинки по запросу навушни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6" r="24902" b="7021"/>
          <a:stretch/>
        </p:blipFill>
        <p:spPr bwMode="auto">
          <a:xfrm>
            <a:off x="200162" y="2365733"/>
            <a:ext cx="2243043" cy="307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2373386"/>
            <a:ext cx="4052889" cy="2279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921" y="3199548"/>
            <a:ext cx="2379535" cy="237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9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600" y="260350"/>
            <a:ext cx="8915400" cy="8651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sz="4000" b="1" dirty="0" smtClean="0"/>
              <a:t>  Вимірювання рівня шуму</a:t>
            </a:r>
            <a:endParaRPr lang="uk-UA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28600" y="1341438"/>
            <a:ext cx="8915400" cy="48244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600" b="1" dirty="0" smtClean="0">
                <a:cs typeface="Times New Roman" pitchFamily="18" charset="0"/>
              </a:rPr>
              <a:t>Інтенсивність шуму або гучність </a:t>
            </a:r>
            <a:r>
              <a:rPr lang="uk-UA" sz="2600" dirty="0" smtClean="0">
                <a:cs typeface="Times New Roman" pitchFamily="18" charset="0"/>
              </a:rPr>
              <a:t>вимірюють у децибелах (дБ) приладами, які називають шумомірами.</a:t>
            </a:r>
          </a:p>
          <a:p>
            <a:pPr>
              <a:buFont typeface="Wingdings" pitchFamily="2" charset="2"/>
              <a:buNone/>
              <a:defRPr/>
            </a:pPr>
            <a:r>
              <a:rPr lang="uk-UA" sz="2600" dirty="0" smtClean="0">
                <a:cs typeface="Times New Roman" pitchFamily="18" charset="0"/>
              </a:rPr>
              <a:t>   Припустимі межі шуму – 35-60 дБ. </a:t>
            </a:r>
          </a:p>
          <a:p>
            <a:pPr>
              <a:buFont typeface="Wingdings" pitchFamily="2" charset="2"/>
              <a:buNone/>
              <a:defRPr/>
            </a:pPr>
            <a:r>
              <a:rPr lang="uk-UA" sz="2600" dirty="0" smtClean="0">
                <a:cs typeface="Times New Roman" pitchFamily="18" charset="0"/>
              </a:rPr>
              <a:t>   Звук у 100 дБ спричиняє </a:t>
            </a:r>
          </a:p>
          <a:p>
            <a:pPr>
              <a:buFont typeface="Wingdings" pitchFamily="2" charset="2"/>
              <a:buNone/>
              <a:defRPr/>
            </a:pPr>
            <a:r>
              <a:rPr lang="uk-UA" sz="2600" dirty="0" smtClean="0">
                <a:cs typeface="Times New Roman" pitchFamily="18" charset="0"/>
              </a:rPr>
              <a:t>   агресію, а 120 дБ -  ушкоджує</a:t>
            </a:r>
          </a:p>
          <a:p>
            <a:pPr>
              <a:buFont typeface="Wingdings" pitchFamily="2" charset="2"/>
              <a:buNone/>
              <a:defRPr/>
            </a:pPr>
            <a:r>
              <a:rPr lang="uk-UA" sz="2600" dirty="0" smtClean="0">
                <a:cs typeface="Times New Roman" pitchFamily="18" charset="0"/>
              </a:rPr>
              <a:t>   клітини головного мозку. </a:t>
            </a:r>
          </a:p>
          <a:p>
            <a:pPr>
              <a:buFont typeface="Wingdings" pitchFamily="2" charset="2"/>
              <a:buNone/>
              <a:defRPr/>
            </a:pPr>
            <a:r>
              <a:rPr lang="uk-UA" sz="2600" dirty="0" smtClean="0">
                <a:cs typeface="Times New Roman" pitchFamily="18" charset="0"/>
              </a:rPr>
              <a:t>   У лабораторних умовах</a:t>
            </a:r>
          </a:p>
          <a:p>
            <a:pPr>
              <a:buFont typeface="Wingdings" pitchFamily="2" charset="2"/>
              <a:buNone/>
              <a:defRPr/>
            </a:pPr>
            <a:r>
              <a:rPr lang="uk-UA" sz="2600" dirty="0" smtClean="0">
                <a:cs typeface="Times New Roman" pitchFamily="18" charset="0"/>
              </a:rPr>
              <a:t>   науковці створили </a:t>
            </a:r>
          </a:p>
          <a:p>
            <a:pPr>
              <a:buFont typeface="Wingdings" pitchFamily="2" charset="2"/>
              <a:buNone/>
              <a:defRPr/>
            </a:pPr>
            <a:r>
              <a:rPr lang="uk-UA" sz="2600" dirty="0" smtClean="0">
                <a:cs typeface="Times New Roman" pitchFamily="18" charset="0"/>
              </a:rPr>
              <a:t>   найгучніший звук.</a:t>
            </a:r>
          </a:p>
        </p:txBody>
      </p:sp>
      <p:pic>
        <p:nvPicPr>
          <p:cNvPr id="28674" name="Picture 2" descr="Картинки по запросу вимірювання шум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37720"/>
            <a:ext cx="286924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5459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143875" cy="5683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uk-UA" sz="3600" b="1" dirty="0" smtClean="0"/>
              <a:t>Рівень шумів та їх вплив на організм</a:t>
            </a:r>
            <a:endParaRPr lang="uk-UA" sz="3600" b="1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0987996"/>
              </p:ext>
            </p:extLst>
          </p:nvPr>
        </p:nvGraphicFramePr>
        <p:xfrm>
          <a:off x="179512" y="1484784"/>
          <a:ext cx="8784976" cy="5333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339"/>
                <a:gridCol w="1739599"/>
                <a:gridCol w="4175038"/>
              </a:tblGrid>
              <a:tr h="462920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Джерело шуму</a:t>
                      </a:r>
                      <a:endParaRPr lang="uk-UA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Шкала звуку, д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Вплив</a:t>
                      </a:r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 орган</a:t>
                      </a:r>
                      <a:r>
                        <a:rPr lang="uk-UA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ізм</a:t>
                      </a:r>
                      <a:r>
                        <a:rPr lang="uk-UA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людини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3706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Цокіт</a:t>
                      </a:r>
                      <a:r>
                        <a:rPr lang="uk-UA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годинника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Викликає</a:t>
                      </a:r>
                      <a:r>
                        <a:rPr lang="uk-UA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сонливість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9633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Шум води з-під крану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Сприяє ефективній розумовій праці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9633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Шум автомобіля на відстані 1 м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Спричиняє зниження працездатності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6471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Крик на відстані 1 м, мопед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Шкідливий для психіки,</a:t>
                      </a:r>
                      <a:r>
                        <a:rPr lang="uk-UA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нервової системи,  викликає аритмію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5561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Залізничний потяг, що рухається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Пошкоджує слух, ендокринну та нервову системи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5561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Відбійний молоток на відстані 1 м 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Пошкоджує клітини</a:t>
                      </a:r>
                      <a:r>
                        <a:rPr lang="uk-UA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головного 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мозку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9633"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Літак на старті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Межа болю,  лопаються барабанні перетинки</a:t>
                      </a:r>
                      <a:endParaRPr lang="uk-UA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2251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963" y="610689"/>
            <a:ext cx="7128792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r>
              <a:rPr lang="uk-UA" sz="2000" u="sng" dirty="0" smtClean="0">
                <a:ln>
                  <a:solidFill>
                    <a:schemeClr val="tx2"/>
                  </a:solidFill>
                </a:ln>
              </a:rPr>
              <a:t>Веб-</a:t>
            </a:r>
            <a:r>
              <a:rPr lang="uk-UA" sz="2000" u="sng" dirty="0" err="1" smtClean="0">
                <a:ln>
                  <a:solidFill>
                    <a:schemeClr val="tx2"/>
                  </a:solidFill>
                </a:ln>
              </a:rPr>
              <a:t>квест</a:t>
            </a:r>
            <a:r>
              <a:rPr lang="uk-UA" dirty="0" smtClean="0"/>
              <a:t> – це сайт в Інтернеті, з яким працюють учні, виконуючи навчальну задачу. Вперше технологія «веб-</a:t>
            </a:r>
            <a:r>
              <a:rPr lang="uk-UA" dirty="0" err="1" smtClean="0"/>
              <a:t>квест</a:t>
            </a:r>
            <a:r>
              <a:rPr lang="uk-UA" dirty="0" smtClean="0"/>
              <a:t>» (</a:t>
            </a:r>
            <a:r>
              <a:rPr lang="de-DE" dirty="0" err="1" smtClean="0"/>
              <a:t>WebQuest</a:t>
            </a:r>
            <a:r>
              <a:rPr lang="de-DE" dirty="0" smtClean="0"/>
              <a:t>) </a:t>
            </a:r>
            <a:r>
              <a:rPr lang="uk-UA" dirty="0" smtClean="0"/>
              <a:t>була використана влітку 1995 року Берні </a:t>
            </a:r>
            <a:r>
              <a:rPr lang="uk-UA" dirty="0" err="1" smtClean="0"/>
              <a:t>Доджем</a:t>
            </a:r>
            <a:r>
              <a:rPr lang="uk-UA" dirty="0" smtClean="0"/>
              <a:t>, професором освітніх технологій Університету Сан-Дієго (США).</a:t>
            </a:r>
          </a:p>
          <a:p>
            <a:endParaRPr lang="uk-UA" dirty="0" smtClean="0"/>
          </a:p>
          <a:p>
            <a:r>
              <a:rPr lang="uk-UA" dirty="0" smtClean="0"/>
              <a:t>Веб-</a:t>
            </a:r>
            <a:r>
              <a:rPr lang="uk-UA" dirty="0" err="1" smtClean="0"/>
              <a:t>квест</a:t>
            </a:r>
            <a:r>
              <a:rPr lang="uk-UA" dirty="0" smtClean="0"/>
              <a:t> – проблемне завдання з елементами рольової гри, для виконання якого використовуються інформаційні ресурси Інтернету. Зважаючи на сучасні можливості бібліотеки та зацікавленість користувачів-дітей у використанні Всесвітньої мережі, є цілком виправданим застосування цієї методики в бібліотечній галузі.</a:t>
            </a:r>
          </a:p>
          <a:p>
            <a:endParaRPr lang="uk-UA" dirty="0" smtClean="0"/>
          </a:p>
          <a:p>
            <a:r>
              <a:rPr lang="uk-UA" sz="2000" u="sng" dirty="0" smtClean="0">
                <a:ln>
                  <a:solidFill>
                    <a:schemeClr val="tx2"/>
                  </a:solidFill>
                </a:ln>
              </a:rPr>
              <a:t>Особливістю веб-</a:t>
            </a:r>
            <a:r>
              <a:rPr lang="uk-UA" sz="2000" u="sng" dirty="0" err="1" smtClean="0">
                <a:ln>
                  <a:solidFill>
                    <a:schemeClr val="tx2"/>
                  </a:solidFill>
                </a:ln>
              </a:rPr>
              <a:t>квестів</a:t>
            </a:r>
            <a:r>
              <a:rPr lang="uk-UA" sz="2000" u="sng" dirty="0" smtClean="0">
                <a:ln>
                  <a:solidFill>
                    <a:schemeClr val="tx2"/>
                  </a:solidFill>
                </a:ln>
              </a:rPr>
              <a:t> є </a:t>
            </a:r>
            <a:r>
              <a:rPr lang="uk-UA" dirty="0" smtClean="0"/>
              <a:t>те, що частина інформації або вся інформація, розміщена на сайті для індивідуального та групового ознайомлення, знаходиться насправді на різних веб-сайтах. Завдяки гіперпосиланням користувачі цього не відчувають, а працюють в єдиному інформаційному просторі. Підсумком роботи над веб-</a:t>
            </a:r>
            <a:r>
              <a:rPr lang="uk-UA" dirty="0" err="1" smtClean="0"/>
              <a:t>квестом</a:t>
            </a:r>
            <a:r>
              <a:rPr lang="uk-UA" dirty="0" smtClean="0"/>
              <a:t> може бути як створення нових веб-сторінок з даної теми, так і інші творчі роботи в електронній, усній чи друкованій формі.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77396" y="188640"/>
            <a:ext cx="24497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/>
              <a:t> ВЕБ-КВЕСТ</a:t>
            </a: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484640" y="6278277"/>
            <a:ext cx="648072" cy="5480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203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12" y="268064"/>
            <a:ext cx="9144000" cy="9286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b="1" dirty="0" smtClean="0"/>
              <a:t>Шумове забруднення середовища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2" y="1268760"/>
            <a:ext cx="8150968" cy="4800600"/>
          </a:xfrm>
        </p:spPr>
        <p:txBody>
          <a:bodyPr/>
          <a:lstStyle/>
          <a:p>
            <a:pPr marL="596646" indent="-514350" algn="just">
              <a:buFont typeface="Wingdings" pitchFamily="2" charset="2"/>
              <a:buNone/>
              <a:defRPr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Експерти визначили, що в індустріально розвинених регіонах рівень негативних для середовища шумів за останні десятиліття збільшився вдвічі.</a:t>
            </a:r>
          </a:p>
          <a:p>
            <a:pPr marL="596646" indent="-514350" algn="just">
              <a:buFont typeface="Wingdings" pitchFamily="2" charset="2"/>
              <a:buNone/>
              <a:defRPr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Особливо сильне джерело шуму –  мотоцикл з відірваним несправним глушником. Один мотоцикл може розбудити тисячу людей.</a:t>
            </a:r>
          </a:p>
          <a:p>
            <a:pPr marL="596646" indent="-514350" algn="just">
              <a:buFont typeface="Wingdings" pitchFamily="2" charset="2"/>
              <a:buNone/>
              <a:defRPr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29698" name="Picture 2" descr="Картинки по запросу шумове забрудненн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11760" r="-1206" b="12643"/>
          <a:stretch/>
        </p:blipFill>
        <p:spPr bwMode="auto">
          <a:xfrm>
            <a:off x="4704574" y="4530743"/>
            <a:ext cx="2891762" cy="213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2" b="13999"/>
          <a:stretch/>
        </p:blipFill>
        <p:spPr bwMode="auto">
          <a:xfrm>
            <a:off x="755576" y="4430764"/>
            <a:ext cx="2952328" cy="218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0120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387424"/>
            <a:ext cx="7497763" cy="1143000"/>
          </a:xfrm>
        </p:spPr>
        <p:txBody>
          <a:bodyPr/>
          <a:lstStyle/>
          <a:p>
            <a:pPr>
              <a:defRPr/>
            </a:pPr>
            <a:r>
              <a:rPr lang="uk-UA" b="1" dirty="0" smtClean="0"/>
              <a:t>Засоби захисту від шуму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52736"/>
            <a:ext cx="7776864" cy="48006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uk-UA" sz="2800" dirty="0" smtClean="0">
                <a:latin typeface="Calibri" pitchFamily="34" charset="0"/>
              </a:rPr>
              <a:t>-  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використання протишумових навушників, шоломів, костюмів;</a:t>
            </a:r>
          </a:p>
          <a:p>
            <a:pPr>
              <a:buFont typeface="Wingdings" pitchFamily="2" charset="2"/>
              <a:buNone/>
              <a:defRPr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-  на транспорті встановлюють глушники, замінюють металеві частини на пластикові;</a:t>
            </a:r>
          </a:p>
          <a:p>
            <a:pPr>
              <a:buFont typeface="Wingdings" pitchFamily="2" charset="2"/>
              <a:buNone/>
              <a:defRPr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-  використання звукоізоляційних кабінок;</a:t>
            </a:r>
          </a:p>
          <a:p>
            <a:pPr>
              <a:buFont typeface="Wingdings" pitchFamily="2" charset="2"/>
              <a:buNone/>
              <a:defRPr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-  збільшення зелених насаджень, які добре поглинають шум.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30722" name="Picture 2" descr="Картинки по запросу засоби захисту від шум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0" r="9378" b="4927"/>
          <a:stretch/>
        </p:blipFill>
        <p:spPr bwMode="auto">
          <a:xfrm>
            <a:off x="1187624" y="4437112"/>
            <a:ext cx="2304256" cy="225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Картинки по запросу зелені насадж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91672"/>
            <a:ext cx="34671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4160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497763" cy="78752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b="1" dirty="0" smtClean="0"/>
              <a:t>Цікава інформація </a:t>
            </a:r>
            <a:br>
              <a:rPr lang="uk-UA" b="1" dirty="0" smtClean="0"/>
            </a:br>
            <a:r>
              <a:rPr lang="uk-UA" b="1" dirty="0" smtClean="0"/>
              <a:t>з Книги рекордів </a:t>
            </a:r>
            <a:r>
              <a:rPr lang="uk-UA" b="1" dirty="0" err="1" smtClean="0"/>
              <a:t>Гіннеса</a:t>
            </a:r>
            <a:endParaRPr lang="uk-UA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599" y="1412776"/>
            <a:ext cx="6347714" cy="462858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uk-UA" sz="2800" dirty="0" smtClean="0"/>
              <a:t>   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120 Дб – таку силу голосу продемонструвала на змаганнях 14-річна шотландська учениця, вона перекричала літак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“Боїнг”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, який злітав.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Картинки по запросу перекричала літа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56992"/>
            <a:ext cx="4344417" cy="307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65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НАУКОВЦ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480"/>
            <a:ext cx="9433048" cy="685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332656"/>
            <a:ext cx="61430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НАУКОВЦІ</a:t>
            </a:r>
            <a:endParaRPr lang="ru-RU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484640" y="6278277"/>
            <a:ext cx="648072" cy="5480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848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uk-UA" sz="4000" b="1" dirty="0"/>
              <a:t>Використання властивостей звуку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Wingdings" pitchFamily="2" charset="2"/>
              <a:buNone/>
              <a:defRPr/>
            </a:pPr>
            <a:r>
              <a:rPr lang="uk-UA" sz="2000" dirty="0" smtClean="0"/>
              <a:t>   Явище відбивання звуку (ехолокація) використовується людиною: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uk-UA" sz="2000" dirty="0" smtClean="0"/>
              <a:t>-  при вимірюванні глибин водойм;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uk-UA" sz="2000" dirty="0" smtClean="0"/>
              <a:t>-  для виявлення дефектів у різних виробах; 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uk-UA" sz="2000" dirty="0" smtClean="0"/>
              <a:t>-  для діагностики у медицині.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13607"/>
          <a:stretch/>
        </p:blipFill>
        <p:spPr>
          <a:xfrm>
            <a:off x="609599" y="4543489"/>
            <a:ext cx="1905000" cy="17280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4721618"/>
            <a:ext cx="2544669" cy="15499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9760" t="6137" r="7161" b="10008"/>
          <a:stretch/>
        </p:blipFill>
        <p:spPr>
          <a:xfrm>
            <a:off x="5460485" y="3789040"/>
            <a:ext cx="2376264" cy="266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5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sz="4400" b="1" dirty="0"/>
              <a:t>Характеристики звук</a:t>
            </a:r>
            <a:r>
              <a:rPr lang="ru-RU" sz="4400" b="1" dirty="0"/>
              <a:t>у</a:t>
            </a:r>
          </a:p>
        </p:txBody>
      </p:sp>
      <p:sp>
        <p:nvSpPr>
          <p:cNvPr id="2" name="AutoShape 2" descr="Картинки по запросу зву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4" descr="Картинки по запросу звук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46" name="Picture 6" descr="Картинки по запросу зву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805616"/>
            <a:ext cx="414766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Картинки по запросу зву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96952"/>
            <a:ext cx="3183982" cy="280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1183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94203" y="-144463"/>
            <a:ext cx="807524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sz="4000" b="1" dirty="0"/>
              <a:t>Фізичні характеристики звуку</a:t>
            </a:r>
            <a:r>
              <a:rPr lang="ru-RU" sz="4000" b="1" dirty="0"/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60375" y="1556792"/>
            <a:ext cx="6554690" cy="469741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uk-UA" sz="2400" b="1" dirty="0"/>
              <a:t>Довжина хвилі</a:t>
            </a:r>
            <a:r>
              <a:rPr lang="uk-UA" sz="2000" b="1" dirty="0"/>
              <a:t> – </a:t>
            </a:r>
            <a:r>
              <a:rPr lang="uk-UA" sz="2000" dirty="0"/>
              <a:t>найкоротша відстань між двома точками, що коливаються у хвилі однаково.</a:t>
            </a:r>
            <a:endParaRPr lang="uk-UA" sz="2000" b="1" dirty="0"/>
          </a:p>
          <a:p>
            <a:pPr>
              <a:lnSpc>
                <a:spcPct val="90000"/>
              </a:lnSpc>
              <a:defRPr/>
            </a:pPr>
            <a:r>
              <a:rPr lang="uk-UA" sz="2400" b="1" dirty="0"/>
              <a:t>Період</a:t>
            </a:r>
            <a:r>
              <a:rPr lang="uk-UA" sz="2000" b="1" dirty="0"/>
              <a:t> </a:t>
            </a:r>
            <a:r>
              <a:rPr lang="uk-UA" sz="2000" dirty="0"/>
              <a:t>– час поширення хвилі на відстань, що дорівнює довжині хвилі.</a:t>
            </a:r>
            <a:endParaRPr lang="uk-UA" sz="2000" b="1" dirty="0"/>
          </a:p>
          <a:p>
            <a:pPr>
              <a:lnSpc>
                <a:spcPct val="90000"/>
              </a:lnSpc>
              <a:defRPr/>
            </a:pPr>
            <a:r>
              <a:rPr lang="uk-UA" sz="2400" b="1" dirty="0"/>
              <a:t>Частота</a:t>
            </a:r>
            <a:r>
              <a:rPr lang="uk-UA" sz="2000" dirty="0"/>
              <a:t> – кількість коливань за одиницю часу.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 smtClean="0"/>
              <a:t>    Одиницею </a:t>
            </a:r>
            <a:r>
              <a:rPr lang="uk-UA" sz="2000" dirty="0"/>
              <a:t>вимірювання частоти є герц (</a:t>
            </a:r>
            <a:r>
              <a:rPr lang="uk-UA" sz="2000" b="1" dirty="0"/>
              <a:t>Гц</a:t>
            </a:r>
            <a:r>
              <a:rPr lang="uk-UA" sz="2000" dirty="0"/>
              <a:t>). </a:t>
            </a:r>
            <a:endParaRPr lang="ru-RU" sz="2000" dirty="0"/>
          </a:p>
        </p:txBody>
      </p:sp>
      <p:sp>
        <p:nvSpPr>
          <p:cNvPr id="2" name="AutoShape 2" descr="Картинки по запросу довжина хвилі, період, часто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1272" name="Picture 8" descr="Картинки по запросу довжина хвилі, період, часто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69160"/>
            <a:ext cx="54673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801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00"/>
            <a:ext cx="8496944" cy="1320800"/>
          </a:xfrm>
        </p:spPr>
        <p:txBody>
          <a:bodyPr/>
          <a:lstStyle/>
          <a:p>
            <a:pPr>
              <a:defRPr/>
            </a:pPr>
            <a:r>
              <a:rPr lang="uk-UA" sz="4000" b="1" dirty="0" smtClean="0"/>
              <a:t>Фізичні характеристики звуку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412776"/>
            <a:ext cx="7848872" cy="4683125"/>
          </a:xfrm>
        </p:spPr>
        <p:txBody>
          <a:bodyPr/>
          <a:lstStyle/>
          <a:p>
            <a:pPr>
              <a:defRPr/>
            </a:pPr>
            <a:r>
              <a:rPr lang="uk-UA" sz="2000" b="1" dirty="0"/>
              <a:t>Амплітуда </a:t>
            </a:r>
            <a:r>
              <a:rPr lang="uk-UA" sz="2000" dirty="0"/>
              <a:t>коливань – максимальне відхилення частинки від положення рівноваги.</a:t>
            </a:r>
          </a:p>
          <a:p>
            <a:pPr>
              <a:defRPr/>
            </a:pPr>
            <a:r>
              <a:rPr lang="uk-UA" sz="2000" dirty="0" smtClean="0"/>
              <a:t>При великих амплітудах звукових коливань, енергія звукової хвилі зростає, тому звуки викликають больові відчуття</a:t>
            </a:r>
            <a:r>
              <a:rPr lang="uk-UA" sz="2000" b="1" dirty="0" smtClean="0"/>
              <a:t>.</a:t>
            </a:r>
            <a:endParaRPr lang="ru-RU" sz="2000" dirty="0" smtClean="0"/>
          </a:p>
          <a:p>
            <a:pPr>
              <a:defRPr/>
            </a:pPr>
            <a:r>
              <a:rPr lang="uk-UA" sz="2000" b="1" dirty="0"/>
              <a:t>Швидкість </a:t>
            </a:r>
            <a:r>
              <a:rPr lang="uk-UA" sz="2000" dirty="0"/>
              <a:t>поширення коливань у просторі. Швидкість поширення звуку залежить від середовища, в якому він поширюється. </a:t>
            </a:r>
            <a:endParaRPr lang="ru-RU" sz="2000" dirty="0"/>
          </a:p>
        </p:txBody>
      </p:sp>
      <p:pic>
        <p:nvPicPr>
          <p:cNvPr id="12290" name="Picture 2" descr="Картинки по запросу сильный зву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250" y="3933056"/>
            <a:ext cx="3192289" cy="245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7995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76672"/>
            <a:ext cx="8534400" cy="7588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sz="3200" b="1" dirty="0"/>
              <a:t>Швидкість поширення звуку в різних середовищах</a:t>
            </a:r>
            <a:r>
              <a:rPr lang="ru-RU" sz="3200" dirty="0"/>
              <a:t>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4335016" cy="4648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3000" b="1" dirty="0" smtClean="0"/>
              <a:t>Газоподібне</a:t>
            </a:r>
            <a:r>
              <a:rPr lang="ru-RU" sz="3000" dirty="0" smtClean="0"/>
              <a:t> </a:t>
            </a:r>
            <a:endParaRPr lang="en-US" sz="3000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/>
              <a:t>вуглекислий газ</a:t>
            </a:r>
            <a:r>
              <a:rPr lang="en-US" sz="2000" dirty="0"/>
              <a:t> – </a:t>
            </a:r>
            <a:r>
              <a:rPr lang="uk-UA" sz="2000" dirty="0"/>
              <a:t>258м</a:t>
            </a:r>
            <a:r>
              <a:rPr lang="en-US" sz="2000" dirty="0"/>
              <a:t>/</a:t>
            </a:r>
            <a:r>
              <a:rPr lang="uk-UA" sz="2000" dirty="0"/>
              <a:t>с</a:t>
            </a: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 smtClean="0"/>
              <a:t>повітря</a:t>
            </a:r>
            <a:r>
              <a:rPr lang="en-US" sz="2000" dirty="0" smtClean="0"/>
              <a:t> </a:t>
            </a:r>
            <a:r>
              <a:rPr lang="en-US" sz="2000" dirty="0"/>
              <a:t>- </a:t>
            </a:r>
            <a:r>
              <a:rPr lang="uk-UA" sz="2000" dirty="0"/>
              <a:t>330-340м</a:t>
            </a:r>
            <a:r>
              <a:rPr lang="en-US" sz="2000" dirty="0"/>
              <a:t>/</a:t>
            </a:r>
            <a:r>
              <a:rPr lang="uk-UA" sz="2000" dirty="0" smtClean="0"/>
              <a:t>с</a:t>
            </a:r>
            <a:endParaRPr lang="uk-UA" sz="2000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 smtClean="0"/>
              <a:t>водень </a:t>
            </a:r>
            <a:r>
              <a:rPr lang="uk-UA" sz="2000" dirty="0"/>
              <a:t>– 1286м</a:t>
            </a:r>
            <a:r>
              <a:rPr lang="en-US" sz="2000" dirty="0"/>
              <a:t>/</a:t>
            </a:r>
            <a:r>
              <a:rPr lang="uk-UA" sz="2000" dirty="0" smtClean="0"/>
              <a:t>с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uk-UA" sz="20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3000" b="1" dirty="0" smtClean="0"/>
              <a:t>  </a:t>
            </a:r>
            <a:r>
              <a:rPr lang="uk-UA" sz="3000" b="1" dirty="0"/>
              <a:t>Рідке</a:t>
            </a:r>
            <a:r>
              <a:rPr lang="ru-RU" sz="3000" dirty="0"/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 smtClean="0"/>
              <a:t>вода </a:t>
            </a:r>
            <a:r>
              <a:rPr lang="uk-UA" sz="2000" dirty="0"/>
              <a:t>– 1485м</a:t>
            </a:r>
            <a:r>
              <a:rPr lang="en-US" sz="2000" dirty="0"/>
              <a:t>/</a:t>
            </a:r>
            <a:r>
              <a:rPr lang="uk-UA" sz="2000" dirty="0"/>
              <a:t>с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/>
              <a:t>морська вода – 1530м</a:t>
            </a:r>
            <a:r>
              <a:rPr lang="en-US" sz="2000" dirty="0"/>
              <a:t>/</a:t>
            </a:r>
            <a:r>
              <a:rPr lang="uk-UA" sz="2000" dirty="0" smtClean="0"/>
              <a:t>с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uk-UA" sz="2000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3000" b="1" dirty="0" smtClean="0"/>
              <a:t>Тверде</a:t>
            </a:r>
            <a:r>
              <a:rPr lang="ru-RU" sz="3000" dirty="0" smtClean="0"/>
              <a:t> </a:t>
            </a:r>
            <a:endParaRPr lang="ru-RU" sz="3000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 smtClean="0"/>
              <a:t>гума </a:t>
            </a:r>
            <a:r>
              <a:rPr lang="uk-UA" sz="2000" dirty="0"/>
              <a:t>– 1800м</a:t>
            </a:r>
            <a:r>
              <a:rPr lang="en-US" sz="2000" dirty="0"/>
              <a:t>/</a:t>
            </a:r>
            <a:r>
              <a:rPr lang="uk-UA" sz="2000" dirty="0"/>
              <a:t>с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 smtClean="0"/>
              <a:t>граніт </a:t>
            </a:r>
            <a:r>
              <a:rPr lang="uk-UA" sz="2000" dirty="0"/>
              <a:t>– 3950м</a:t>
            </a:r>
            <a:r>
              <a:rPr lang="en-US" sz="2000" dirty="0"/>
              <a:t>/</a:t>
            </a:r>
            <a:r>
              <a:rPr lang="uk-UA" sz="2000" dirty="0"/>
              <a:t>с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 smtClean="0"/>
              <a:t>дерево </a:t>
            </a:r>
            <a:r>
              <a:rPr lang="uk-UA" sz="2000" dirty="0"/>
              <a:t>– 4000м</a:t>
            </a:r>
            <a:r>
              <a:rPr lang="en-US" sz="2000" dirty="0"/>
              <a:t>/</a:t>
            </a:r>
            <a:r>
              <a:rPr lang="uk-UA" sz="2000" dirty="0"/>
              <a:t>с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 smtClean="0"/>
              <a:t>сталь </a:t>
            </a:r>
            <a:r>
              <a:rPr lang="uk-UA" sz="2000" dirty="0"/>
              <a:t>– 5100м</a:t>
            </a:r>
            <a:r>
              <a:rPr lang="en-US" sz="2000" dirty="0"/>
              <a:t>/</a:t>
            </a:r>
            <a:r>
              <a:rPr lang="uk-UA" sz="2000" dirty="0"/>
              <a:t>с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 smtClean="0"/>
              <a:t>залізо </a:t>
            </a:r>
            <a:r>
              <a:rPr lang="uk-UA" sz="2000" dirty="0"/>
              <a:t>– 5850м</a:t>
            </a:r>
            <a:r>
              <a:rPr lang="en-US" sz="2000" dirty="0"/>
              <a:t>/</a:t>
            </a:r>
            <a:r>
              <a:rPr lang="uk-UA" sz="2000" dirty="0"/>
              <a:t>с</a:t>
            </a:r>
            <a:endParaRPr lang="ru-RU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56792"/>
            <a:ext cx="48768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8128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6347713" cy="1320800"/>
          </a:xfrm>
        </p:spPr>
        <p:txBody>
          <a:bodyPr/>
          <a:lstStyle/>
          <a:p>
            <a:pPr>
              <a:defRPr/>
            </a:pPr>
            <a:r>
              <a:rPr lang="uk-UA" sz="3200" b="1" dirty="0"/>
              <a:t>Фізіологічні характеристики звуку</a:t>
            </a:r>
            <a:r>
              <a:rPr lang="ru-RU" sz="3200" dirty="0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763000" cy="45307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uk-UA" sz="2000" b="1" dirty="0" smtClean="0"/>
              <a:t>Висота </a:t>
            </a:r>
            <a:r>
              <a:rPr lang="uk-UA" sz="2000" b="1" dirty="0"/>
              <a:t>тону</a:t>
            </a:r>
            <a:r>
              <a:rPr lang="uk-UA" sz="2000" dirty="0"/>
              <a:t> – фізіологічна характеристика звуку, </a:t>
            </a:r>
            <a:r>
              <a:rPr lang="uk-UA" sz="2000" dirty="0" smtClean="0"/>
              <a:t>що</a:t>
            </a:r>
          </a:p>
          <a:p>
            <a:pPr>
              <a:buFont typeface="Wingdings" pitchFamily="2" charset="2"/>
              <a:buNone/>
              <a:defRPr/>
            </a:pPr>
            <a:r>
              <a:rPr lang="uk-UA" sz="2000" dirty="0" smtClean="0"/>
              <a:t>відповідає </a:t>
            </a:r>
            <a:r>
              <a:rPr lang="uk-UA" sz="2000" dirty="0"/>
              <a:t>фізичній характеристиці звуку частоті. </a:t>
            </a:r>
            <a:endParaRPr lang="uk-UA" sz="2000" b="1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b="1" dirty="0" smtClean="0"/>
              <a:t>Чим більша частота коливань,  тим вищий тон звуку.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 smtClean="0"/>
              <a:t>Існують особливі джерела звуку, які випускають лише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 smtClean="0"/>
              <a:t>звуки певної частоти, так званий, чистий тон. Джерелами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 smtClean="0"/>
              <a:t>чистих тонів є камертони різних розмірів.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b="1" dirty="0" smtClean="0"/>
              <a:t>Камертон </a:t>
            </a:r>
            <a:r>
              <a:rPr lang="uk-UA" sz="2000" dirty="0" smtClean="0"/>
              <a:t>– це зігнутий металевий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 smtClean="0"/>
              <a:t>стержень на ніжці, закріплений на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 smtClean="0"/>
              <a:t>дерев’яному ящику, який слугує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 smtClean="0"/>
              <a:t>підсилювачем звуку.  Чим більші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 smtClean="0"/>
              <a:t>розміри камертонів, тим нижче звук,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uk-UA" sz="2000" dirty="0" smtClean="0"/>
              <a:t>який вони випускають.</a:t>
            </a:r>
            <a:endParaRPr lang="ru-RU" sz="2000" dirty="0" smtClean="0"/>
          </a:p>
          <a:p>
            <a:pPr>
              <a:buFont typeface="Wingdings" pitchFamily="2" charset="2"/>
              <a:buNone/>
              <a:defRPr/>
            </a:pPr>
            <a:endParaRPr lang="ru-RU" sz="2000" dirty="0"/>
          </a:p>
        </p:txBody>
      </p:sp>
      <p:pic>
        <p:nvPicPr>
          <p:cNvPr id="13314" name="Picture 2" descr="Картинки по запросу камерт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4"/>
            <a:ext cx="1800200" cy="187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камерт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064"/>
            <a:ext cx="1800200" cy="187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0237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188640"/>
            <a:ext cx="2198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/>
              <a:t>АНОТАЦІЯ</a:t>
            </a:r>
            <a:endParaRPr lang="uk-UA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7385" y="992464"/>
            <a:ext cx="777686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                             </a:t>
            </a:r>
            <a:r>
              <a:rPr lang="uk-UA" sz="2000" dirty="0" smtClean="0">
                <a:solidFill>
                  <a:srgbClr val="FF0000"/>
                </a:solidFill>
              </a:rPr>
              <a:t>Доброго дня, шановні друзі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uk-UA" sz="2000" dirty="0" smtClean="0">
                <a:solidFill>
                  <a:srgbClr val="FF0000"/>
                </a:solidFill>
              </a:rPr>
              <a:t>!!!</a:t>
            </a:r>
          </a:p>
          <a:p>
            <a:endParaRPr lang="uk-UA" dirty="0" smtClean="0"/>
          </a:p>
          <a:p>
            <a:r>
              <a:rPr lang="uk-UA" dirty="0" smtClean="0"/>
              <a:t>Проект з фізики "Звук в житті людини" призначений для зацікавлення учнів, підвищення інтересу до вивчення фізики, розвитку творчого мислення, які є однією з форм розвитку творчості.</a:t>
            </a:r>
          </a:p>
          <a:p>
            <a:r>
              <a:rPr lang="uk-UA" dirty="0" smtClean="0"/>
              <a:t> </a:t>
            </a:r>
            <a:r>
              <a:rPr lang="uk-UA" sz="2000" u="sng" dirty="0" smtClean="0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Під час Веб-</a:t>
            </a:r>
            <a:r>
              <a:rPr lang="uk-UA" sz="2000" u="sng" dirty="0" err="1" smtClean="0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Квесту</a:t>
            </a:r>
            <a:r>
              <a:rPr lang="uk-UA" sz="2000" u="sng" dirty="0" smtClean="0">
                <a:ln>
                  <a:solidFill>
                    <a:schemeClr val="bg1">
                      <a:lumMod val="50000"/>
                    </a:schemeClr>
                  </a:solidFill>
                </a:ln>
              </a:rPr>
              <a:t> учні повинні поглибити знання </a:t>
            </a:r>
            <a:r>
              <a:rPr lang="uk-UA" dirty="0" smtClean="0"/>
              <a:t>про сутність хвильового процесу, умови утворення звукових хвиль, поняття довжини і частоти хвилі, гучності звуку та висоти тону, принцип звукової та радіолокації, вплив вібрацій і шумів на живі організми; закріпити формулу швидкості поширення хвилі.</a:t>
            </a:r>
          </a:p>
          <a:p>
            <a:endParaRPr lang="uk-UA" dirty="0" smtClean="0"/>
          </a:p>
          <a:p>
            <a:r>
              <a:rPr lang="uk-UA" dirty="0" smtClean="0"/>
              <a:t>Учні прослуховують розділ з фізики «МЕХАНІЧНІ ТА ЕЛЕКТРОМАГНІТНІ ХВИЛІ», створюють презентацію про звук в житті людини, переглядають веб-ресурси, довідники, розвивають дизайнерські здібності подачі матеріалу, грамотне володіння письмовою українською мовою. Результатом досліджень учнів є створення та обговорення мультимедійних презентацій.</a:t>
            </a:r>
          </a:p>
          <a:p>
            <a:endParaRPr lang="uk-UA" dirty="0" smtClean="0"/>
          </a:p>
          <a:p>
            <a:r>
              <a:rPr lang="uk-UA" dirty="0" smtClean="0"/>
              <a:t>Ну що ж, приступимо !!!</a:t>
            </a:r>
            <a:endParaRPr lang="uk-UA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484640" y="6278277"/>
            <a:ext cx="648072" cy="5480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906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7780" y="260648"/>
            <a:ext cx="6838516" cy="10175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b="1" dirty="0" smtClean="0"/>
              <a:t>Фізіологічні характеристики звуку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715200" cy="4683125"/>
          </a:xfrm>
        </p:spPr>
        <p:txBody>
          <a:bodyPr/>
          <a:lstStyle/>
          <a:p>
            <a:pPr>
              <a:defRPr/>
            </a:pPr>
            <a:r>
              <a:rPr lang="uk-UA" sz="2000" b="1" dirty="0"/>
              <a:t>Гучність звуку</a:t>
            </a:r>
            <a:r>
              <a:rPr lang="uk-UA" sz="2000" dirty="0"/>
              <a:t> – фізіологічна характеристика звуку, що відповідає фізичній характеристиці звуку амплітуді. </a:t>
            </a:r>
            <a:r>
              <a:rPr lang="uk-UA" sz="2000" dirty="0" smtClean="0"/>
              <a:t>Гучність звуку вимірюється в дБ.</a:t>
            </a:r>
            <a:endParaRPr lang="uk-UA" sz="2000" dirty="0"/>
          </a:p>
          <a:p>
            <a:pPr>
              <a:defRPr/>
            </a:pPr>
            <a:r>
              <a:rPr lang="uk-UA" sz="2000" b="1" dirty="0"/>
              <a:t>Гучність звуку залежить від енергії</a:t>
            </a:r>
            <a:r>
              <a:rPr lang="uk-UA" sz="2000" dirty="0"/>
              <a:t>, що її несе звукова хвиля і яка припадає на одиницю площі. А енергія звукової хвилі визнається амплітудою коливань. </a:t>
            </a:r>
          </a:p>
        </p:txBody>
      </p:sp>
      <p:pic>
        <p:nvPicPr>
          <p:cNvPr id="15362" name="Picture 2" descr="Картинки по запросу гучність звук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37"/>
          <a:stretch/>
        </p:blipFill>
        <p:spPr bwMode="auto">
          <a:xfrm>
            <a:off x="4932040" y="3657600"/>
            <a:ext cx="2861002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Картинки по запросу кричить люди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7032"/>
            <a:ext cx="3612988" cy="225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4886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6995120" cy="7889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b="1" dirty="0" smtClean="0"/>
              <a:t>Фізіологічні характеристики звуку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7715200" cy="4759325"/>
          </a:xfrm>
        </p:spPr>
        <p:txBody>
          <a:bodyPr/>
          <a:lstStyle/>
          <a:p>
            <a:pPr>
              <a:defRPr/>
            </a:pPr>
            <a:r>
              <a:rPr lang="uk-UA" sz="2000" b="1" dirty="0"/>
              <a:t>Тембр – </a:t>
            </a:r>
            <a:r>
              <a:rPr lang="uk-UA" sz="2000" dirty="0"/>
              <a:t>це наявність коливань кратних частот, обертонів. Музичний звук складається з основної частоти та </a:t>
            </a:r>
            <a:r>
              <a:rPr lang="uk-UA" sz="2000" dirty="0" smtClean="0"/>
              <a:t>обертонів («</a:t>
            </a:r>
            <a:r>
              <a:rPr lang="uk-UA" sz="2000" dirty="0" err="1" smtClean="0"/>
              <a:t>домішкових</a:t>
            </a:r>
            <a:r>
              <a:rPr lang="uk-UA" sz="2000" dirty="0"/>
              <a:t>» </a:t>
            </a:r>
            <a:r>
              <a:rPr lang="uk-UA" sz="2000" dirty="0" smtClean="0"/>
              <a:t>частот). </a:t>
            </a:r>
            <a:r>
              <a:rPr lang="uk-UA" sz="2000" dirty="0"/>
              <a:t>Ці частоти кратні частоті основного тону. Звуки різних музичних інструментів відрізняються саме тембром при однаковій частоті звучання.</a:t>
            </a:r>
            <a:endParaRPr lang="ru-RU" sz="2000" dirty="0"/>
          </a:p>
        </p:txBody>
      </p:sp>
      <p:pic>
        <p:nvPicPr>
          <p:cNvPr id="26629" name="Picture 2" descr="G:\Users\Администратор\Desktop\img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4625" r="3161" b="4868"/>
          <a:stretch/>
        </p:blipFill>
        <p:spPr bwMode="auto">
          <a:xfrm>
            <a:off x="1763688" y="3140968"/>
            <a:ext cx="4608512" cy="35417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3387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34400" cy="758825"/>
          </a:xfrm>
        </p:spPr>
        <p:txBody>
          <a:bodyPr/>
          <a:lstStyle/>
          <a:p>
            <a:r>
              <a:rPr lang="uk-UA" altLang="uk-UA" b="1" dirty="0"/>
              <a:t>Тембр </a:t>
            </a:r>
            <a:r>
              <a:rPr lang="uk-UA" altLang="uk-UA" b="1" dirty="0" smtClean="0"/>
              <a:t>голосу</a:t>
            </a:r>
            <a:endParaRPr lang="uk-UA" b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6673" y="4913811"/>
            <a:ext cx="1706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altLang="uk-UA" dirty="0" smtClean="0">
                <a:latin typeface="Times New Roman" pitchFamily="18" charset="0"/>
                <a:cs typeface="Times New Roman" pitchFamily="18" charset="0"/>
              </a:rPr>
              <a:t>Неповторність людського голосу</a:t>
            </a:r>
            <a:endParaRPr lang="ru-RU" alt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106" y="3641156"/>
            <a:ext cx="2841070" cy="28410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606" y="992208"/>
            <a:ext cx="2857500" cy="2533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29" y="807353"/>
            <a:ext cx="238125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1331640" y="1016732"/>
            <a:ext cx="8629599" cy="504056"/>
          </a:xfrm>
        </p:spPr>
        <p:txBody>
          <a:bodyPr>
            <a:normAutofit fontScale="90000"/>
          </a:bodyPr>
          <a:lstStyle/>
          <a:p>
            <a:pPr marL="90488"/>
            <a:r>
              <a:rPr lang="ru-RU" altLang="uk-UA" sz="4600" dirty="0" err="1" smtClean="0"/>
              <a:t>Дії</a:t>
            </a:r>
            <a:r>
              <a:rPr lang="ru-RU" altLang="uk-UA" sz="4600" dirty="0" smtClean="0"/>
              <a:t>  ультразвук</a:t>
            </a:r>
            <a:r>
              <a:rPr lang="uk-UA" altLang="uk-UA" sz="4600" dirty="0" smtClean="0"/>
              <a:t>у</a:t>
            </a:r>
            <a:br>
              <a:rPr lang="uk-UA" altLang="uk-UA" sz="4600" dirty="0" smtClean="0"/>
            </a:br>
            <a:endParaRPr lang="ru-RU" altLang="uk-UA" sz="4600" dirty="0" smtClean="0"/>
          </a:p>
        </p:txBody>
      </p:sp>
      <p:sp>
        <p:nvSpPr>
          <p:cNvPr id="10243" name="Rectangle 3"/>
          <p:cNvSpPr>
            <a:spLocks noGrp="1"/>
          </p:cNvSpPr>
          <p:nvPr>
            <p:ph type="body" sz="half" idx="1"/>
          </p:nvPr>
        </p:nvSpPr>
        <p:spPr>
          <a:xfrm flipV="1">
            <a:off x="827584" y="6305229"/>
            <a:ext cx="6192688" cy="45719"/>
          </a:xfrm>
        </p:spPr>
        <p:txBody>
          <a:bodyPr>
            <a:normAutofit fontScale="25000" lnSpcReduction="20000"/>
          </a:bodyPr>
          <a:lstStyle/>
          <a:p>
            <a:pPr>
              <a:buFont typeface="Wingdings 2" panose="05020102010507070707" pitchFamily="18" charset="2"/>
              <a:buNone/>
            </a:pPr>
            <a:endParaRPr lang="ru-RU" altLang="uk-UA" sz="2200" dirty="0" smtClean="0">
              <a:solidFill>
                <a:srgbClr val="00003A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1520" y="188640"/>
            <a:ext cx="8534400" cy="21602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uk-UA" altLang="uk-UA" b="1" dirty="0" smtClean="0"/>
          </a:p>
          <a:p>
            <a:endParaRPr lang="uk-UA" altLang="uk-UA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692696"/>
            <a:ext cx="669674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1. Ультразвук зменшує тертя по </a:t>
            </a:r>
            <a:r>
              <a:rPr lang="uk-UA" dirty="0" err="1" smtClean="0"/>
              <a:t>поверхням,що</a:t>
            </a:r>
            <a:r>
              <a:rPr lang="uk-UA" dirty="0" smtClean="0"/>
              <a:t> коливаються.</a:t>
            </a:r>
            <a:br>
              <a:rPr lang="uk-UA" dirty="0" smtClean="0"/>
            </a:br>
            <a:r>
              <a:rPr lang="uk-UA" dirty="0" smtClean="0"/>
              <a:t>Це явище необхідно враховувати при скріпленні болтами і гайками металевих конструкцій.</a:t>
            </a:r>
            <a:br>
              <a:rPr lang="uk-UA" dirty="0" smtClean="0"/>
            </a:br>
            <a:r>
              <a:rPr lang="uk-UA" dirty="0" smtClean="0"/>
              <a:t>При впливі, що виникли з якої-небудь причини, УЗ коливань, гайки можуть самі </a:t>
            </a:r>
            <a:r>
              <a:rPr lang="uk-UA" dirty="0" err="1" smtClean="0"/>
              <a:t>завінчуватися</a:t>
            </a:r>
            <a:r>
              <a:rPr lang="uk-UA" dirty="0" smtClean="0"/>
              <a:t> і самі розвінчуватися.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2. Ультразвук спричиняє теплову дію. Він нагріває не тільки воду, але й тканини організму</a:t>
            </a:r>
            <a:br>
              <a:rPr lang="uk-UA" dirty="0" smtClean="0"/>
            </a:br>
            <a:r>
              <a:rPr lang="uk-UA" dirty="0" smtClean="0"/>
              <a:t> Операції на головному мозку без розтину черепної коробки. При температурі 45-47оС гинуть уражені клітини мозку.</a:t>
            </a:r>
            <a:br>
              <a:rPr lang="uk-UA" dirty="0" smtClean="0"/>
            </a:br>
            <a:r>
              <a:rPr lang="uk-UA" dirty="0" smtClean="0"/>
              <a:t> У терапії - при лікуванні люмбаго, </a:t>
            </a:r>
            <a:r>
              <a:rPr lang="uk-UA" dirty="0" err="1" smtClean="0"/>
              <a:t>міалгії</a:t>
            </a:r>
            <a:r>
              <a:rPr lang="uk-UA" dirty="0" smtClean="0"/>
              <a:t>. Високочастотні коливання викликають внутрішній розігрів тканин.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3. Ультразвук зменшує в'язкість речовини.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4. Ультразвук спричиняє вітер.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5. Ультразвук генерує стоячу хвилю.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6. Ультразвук вибиває пил.</a:t>
            </a:r>
            <a:br>
              <a:rPr lang="uk-UA" dirty="0" smtClean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867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03355" y="709358"/>
            <a:ext cx="4142572" cy="873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7503" y="154087"/>
            <a:ext cx="684076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uk-UA" sz="41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Дії</a:t>
            </a:r>
            <a:r>
              <a:rPr lang="ru-RU" altLang="uk-UA" sz="41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uk-UA" sz="41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ультразвуку</a:t>
            </a:r>
            <a:r>
              <a:rPr lang="ru-RU" altLang="uk-UA" sz="41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altLang="uk-UA" sz="41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ru-RU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7. </a:t>
            </a:r>
            <a:r>
              <a:rPr lang="ru-RU" dirty="0" err="1">
                <a:latin typeface="+mj-lt"/>
                <a:ea typeface="+mj-ea"/>
                <a:cs typeface="+mj-cs"/>
              </a:rPr>
              <a:t>Різка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металу</a:t>
            </a:r>
            <a:r>
              <a:rPr lang="ru-RU" dirty="0">
                <a:latin typeface="+mj-lt"/>
                <a:ea typeface="+mj-ea"/>
                <a:cs typeface="+mj-cs"/>
              </a:rPr>
              <a:t> за </a:t>
            </a:r>
            <a:r>
              <a:rPr lang="ru-RU" dirty="0" err="1">
                <a:latin typeface="+mj-lt"/>
                <a:ea typeface="+mj-ea"/>
                <a:cs typeface="+mj-cs"/>
              </a:rPr>
              <a:t>допомогою</a:t>
            </a:r>
            <a:r>
              <a:rPr lang="ru-RU" dirty="0">
                <a:latin typeface="+mj-lt"/>
                <a:ea typeface="+mj-ea"/>
                <a:cs typeface="+mj-cs"/>
              </a:rPr>
              <a:t> ультразвуку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42539" y="1794296"/>
            <a:ext cx="40138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  <a:ea typeface="+mj-ea"/>
                <a:cs typeface="+mj-cs"/>
              </a:rPr>
              <a:t>На </a:t>
            </a:r>
            <a:r>
              <a:rPr lang="ru-RU" dirty="0" err="1">
                <a:latin typeface="+mj-lt"/>
                <a:ea typeface="+mj-ea"/>
                <a:cs typeface="+mj-cs"/>
              </a:rPr>
              <a:t>звичайних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металорізних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верстатах</a:t>
            </a:r>
            <a:r>
              <a:rPr lang="ru-RU" dirty="0">
                <a:latin typeface="+mj-lt"/>
                <a:ea typeface="+mj-ea"/>
                <a:cs typeface="+mj-cs"/>
              </a:rPr>
              <a:t> не </a:t>
            </a:r>
            <a:r>
              <a:rPr lang="ru-RU" dirty="0" err="1">
                <a:latin typeface="+mj-lt"/>
                <a:ea typeface="+mj-ea"/>
                <a:cs typeface="+mj-cs"/>
              </a:rPr>
              <a:t>можна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просвердлити</a:t>
            </a:r>
            <a:r>
              <a:rPr lang="ru-RU" dirty="0">
                <a:latin typeface="+mj-lt"/>
                <a:ea typeface="+mj-ea"/>
                <a:cs typeface="+mj-cs"/>
              </a:rPr>
              <a:t> в </a:t>
            </a:r>
            <a:r>
              <a:rPr lang="ru-RU" dirty="0" err="1">
                <a:latin typeface="+mj-lt"/>
                <a:ea typeface="+mj-ea"/>
                <a:cs typeface="+mj-cs"/>
              </a:rPr>
              <a:t>металевій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деталі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вузький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отвір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складної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форми</a:t>
            </a:r>
            <a:r>
              <a:rPr lang="ru-RU" dirty="0">
                <a:latin typeface="+mj-lt"/>
                <a:ea typeface="+mj-ea"/>
                <a:cs typeface="+mj-cs"/>
              </a:rPr>
              <a:t>, </a:t>
            </a:r>
            <a:r>
              <a:rPr lang="ru-RU" dirty="0" err="1">
                <a:latin typeface="+mj-lt"/>
                <a:ea typeface="+mj-ea"/>
                <a:cs typeface="+mj-cs"/>
              </a:rPr>
              <a:t>наприклад</a:t>
            </a:r>
            <a:r>
              <a:rPr lang="ru-RU" dirty="0">
                <a:latin typeface="+mj-lt"/>
                <a:ea typeface="+mj-ea"/>
                <a:cs typeface="+mj-cs"/>
              </a:rPr>
              <a:t> у </a:t>
            </a:r>
            <a:r>
              <a:rPr lang="ru-RU" dirty="0" err="1">
                <a:latin typeface="+mj-lt"/>
                <a:ea typeface="+mj-ea"/>
                <a:cs typeface="+mj-cs"/>
              </a:rPr>
              <a:t>вигляді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п'ятикутної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зірки</a:t>
            </a:r>
            <a:r>
              <a:rPr lang="ru-RU" dirty="0">
                <a:latin typeface="+mj-lt"/>
                <a:ea typeface="+mj-ea"/>
                <a:cs typeface="+mj-cs"/>
              </a:rPr>
              <a:t>. Ультразвуком </a:t>
            </a:r>
            <a:r>
              <a:rPr lang="ru-RU" dirty="0" err="1">
                <a:latin typeface="+mj-lt"/>
                <a:ea typeface="+mj-ea"/>
                <a:cs typeface="+mj-cs"/>
              </a:rPr>
              <a:t>можна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навіть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робити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гвинтову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нарізку</a:t>
            </a:r>
            <a:r>
              <a:rPr lang="ru-RU" dirty="0">
                <a:latin typeface="+mj-lt"/>
                <a:ea typeface="+mj-ea"/>
                <a:cs typeface="+mj-cs"/>
              </a:rPr>
              <a:t> в </a:t>
            </a:r>
            <a:r>
              <a:rPr lang="ru-RU" dirty="0" err="1">
                <a:latin typeface="+mj-lt"/>
                <a:ea typeface="+mj-ea"/>
                <a:cs typeface="+mj-cs"/>
              </a:rPr>
              <a:t>металевих</a:t>
            </a:r>
            <a:r>
              <a:rPr lang="ru-RU" dirty="0">
                <a:latin typeface="+mj-lt"/>
                <a:ea typeface="+mj-ea"/>
                <a:cs typeface="+mj-cs"/>
              </a:rPr>
              <a:t> деталях, в </a:t>
            </a:r>
            <a:r>
              <a:rPr lang="ru-RU" dirty="0" err="1">
                <a:latin typeface="+mj-lt"/>
                <a:ea typeface="+mj-ea"/>
                <a:cs typeface="+mj-cs"/>
              </a:rPr>
              <a:t>склі</a:t>
            </a:r>
            <a:r>
              <a:rPr lang="ru-RU" dirty="0">
                <a:latin typeface="+mj-lt"/>
                <a:ea typeface="+mj-ea"/>
                <a:cs typeface="+mj-cs"/>
              </a:rPr>
              <a:t>, в </a:t>
            </a:r>
            <a:r>
              <a:rPr lang="ru-RU" dirty="0" err="1">
                <a:latin typeface="+mj-lt"/>
                <a:ea typeface="+mj-ea"/>
                <a:cs typeface="+mj-cs"/>
              </a:rPr>
              <a:t>рубіні</a:t>
            </a:r>
            <a:r>
              <a:rPr lang="ru-RU" dirty="0">
                <a:latin typeface="+mj-lt"/>
                <a:ea typeface="+mj-ea"/>
                <a:cs typeface="+mj-cs"/>
              </a:rPr>
              <a:t>, в </a:t>
            </a:r>
            <a:r>
              <a:rPr lang="ru-RU" dirty="0" err="1">
                <a:latin typeface="+mj-lt"/>
                <a:ea typeface="+mj-ea"/>
                <a:cs typeface="+mj-cs"/>
              </a:rPr>
              <a:t>алмазі</a:t>
            </a:r>
            <a:r>
              <a:rPr lang="ru-RU" dirty="0">
                <a:latin typeface="+mj-lt"/>
                <a:ea typeface="+mj-ea"/>
                <a:cs typeface="+mj-cs"/>
              </a:rPr>
              <a:t>. На ультразвуковому </a:t>
            </a:r>
            <a:r>
              <a:rPr lang="ru-RU" dirty="0" err="1">
                <a:latin typeface="+mj-lt"/>
                <a:ea typeface="+mj-ea"/>
                <a:cs typeface="+mj-cs"/>
              </a:rPr>
              <a:t>верстаті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різьблення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можна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робити</a:t>
            </a:r>
            <a:r>
              <a:rPr lang="ru-RU" dirty="0">
                <a:latin typeface="+mj-lt"/>
                <a:ea typeface="+mj-ea"/>
                <a:cs typeface="+mj-cs"/>
              </a:rPr>
              <a:t> у </a:t>
            </a:r>
            <a:r>
              <a:rPr lang="ru-RU" dirty="0" err="1">
                <a:latin typeface="+mj-lt"/>
                <a:ea typeface="+mj-ea"/>
                <a:cs typeface="+mj-cs"/>
              </a:rPr>
              <a:t>вже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загартованому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металі</a:t>
            </a:r>
            <a:r>
              <a:rPr lang="ru-RU" dirty="0">
                <a:latin typeface="+mj-lt"/>
                <a:ea typeface="+mj-ea"/>
                <a:cs typeface="+mj-cs"/>
              </a:rPr>
              <a:t> і в самих </a:t>
            </a:r>
            <a:r>
              <a:rPr lang="ru-RU" dirty="0" err="1">
                <a:latin typeface="+mj-lt"/>
                <a:ea typeface="+mj-ea"/>
                <a:cs typeface="+mj-cs"/>
              </a:rPr>
              <a:t>твердих</a:t>
            </a:r>
            <a:r>
              <a:rPr lang="ru-RU" dirty="0">
                <a:latin typeface="+mj-lt"/>
                <a:ea typeface="+mj-ea"/>
                <a:cs typeface="+mj-cs"/>
              </a:rPr>
              <a:t> сплавах.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445">
            <a:off x="197864" y="1520552"/>
            <a:ext cx="3588254" cy="23828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7480">
            <a:off x="494511" y="4265070"/>
            <a:ext cx="3164114" cy="2196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42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684" y="402075"/>
            <a:ext cx="691461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uk-UA" sz="3200" dirty="0" err="1">
                <a:solidFill>
                  <a:schemeClr val="accent1"/>
                </a:solidFill>
              </a:rPr>
              <a:t>Дії</a:t>
            </a:r>
            <a:r>
              <a:rPr lang="ru-RU" altLang="uk-UA" sz="3200" dirty="0">
                <a:solidFill>
                  <a:schemeClr val="accent1"/>
                </a:solidFill>
              </a:rPr>
              <a:t> </a:t>
            </a:r>
            <a:r>
              <a:rPr lang="ru-RU" altLang="uk-UA" sz="3200" dirty="0" smtClean="0">
                <a:solidFill>
                  <a:schemeClr val="accent1"/>
                </a:solidFill>
              </a:rPr>
              <a:t>ультразвуку </a:t>
            </a:r>
          </a:p>
          <a:p>
            <a:r>
              <a:rPr lang="ru-RU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8</a:t>
            </a: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+mj-lt"/>
                <a:ea typeface="+mj-ea"/>
                <a:cs typeface="+mj-cs"/>
              </a:rPr>
              <a:t>Ультразвук </a:t>
            </a:r>
            <a:r>
              <a:rPr lang="ru-RU" b="1" dirty="0" err="1">
                <a:latin typeface="+mj-lt"/>
                <a:ea typeface="+mj-ea"/>
                <a:cs typeface="+mj-cs"/>
              </a:rPr>
              <a:t>застосовують</a:t>
            </a:r>
            <a:r>
              <a:rPr lang="ru-RU" b="1" dirty="0">
                <a:latin typeface="+mj-lt"/>
                <a:ea typeface="+mj-ea"/>
                <a:cs typeface="+mj-cs"/>
              </a:rPr>
              <a:t> в </a:t>
            </a:r>
            <a:r>
              <a:rPr lang="ru-RU" b="1" dirty="0" err="1">
                <a:latin typeface="+mj-lt"/>
                <a:ea typeface="+mj-ea"/>
                <a:cs typeface="+mj-cs"/>
              </a:rPr>
              <a:t>техніці</a:t>
            </a:r>
            <a:r>
              <a:rPr lang="ru-RU" b="1" dirty="0">
                <a:latin typeface="+mj-lt"/>
                <a:ea typeface="+mj-ea"/>
                <a:cs typeface="+mj-cs"/>
              </a:rPr>
              <a:t>. </a:t>
            </a:r>
          </a:p>
          <a:p>
            <a:r>
              <a:rPr lang="ru-RU" dirty="0" err="1">
                <a:latin typeface="+mj-lt"/>
                <a:ea typeface="+mj-ea"/>
                <a:cs typeface="+mj-cs"/>
              </a:rPr>
              <a:t>Ехолоти</a:t>
            </a:r>
            <a:r>
              <a:rPr lang="ru-RU" dirty="0">
                <a:latin typeface="+mj-lt"/>
                <a:ea typeface="+mj-ea"/>
                <a:cs typeface="+mj-cs"/>
              </a:rPr>
              <a:t> та </a:t>
            </a:r>
            <a:r>
              <a:rPr lang="ru-RU" dirty="0" err="1">
                <a:latin typeface="+mj-lt"/>
                <a:ea typeface="+mj-ea"/>
                <a:cs typeface="+mj-cs"/>
              </a:rPr>
              <a:t>гідролокатори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дозволяють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вимірювати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глибину</a:t>
            </a:r>
            <a:r>
              <a:rPr lang="ru-RU" dirty="0">
                <a:latin typeface="+mj-lt"/>
                <a:ea typeface="+mj-ea"/>
                <a:cs typeface="+mj-cs"/>
              </a:rPr>
              <a:t> моря, </a:t>
            </a:r>
            <a:r>
              <a:rPr lang="ru-RU" dirty="0" err="1">
                <a:latin typeface="+mj-lt"/>
                <a:ea typeface="+mj-ea"/>
                <a:cs typeface="+mj-cs"/>
              </a:rPr>
              <a:t>виявляють</a:t>
            </a:r>
            <a:r>
              <a:rPr lang="ru-RU" dirty="0">
                <a:latin typeface="+mj-lt"/>
                <a:ea typeface="+mj-ea"/>
                <a:cs typeface="+mj-cs"/>
              </a:rPr>
              <a:t> косяки </a:t>
            </a:r>
            <a:r>
              <a:rPr lang="ru-RU" dirty="0" err="1">
                <a:latin typeface="+mj-lt"/>
                <a:ea typeface="+mj-ea"/>
                <a:cs typeface="+mj-cs"/>
              </a:rPr>
              <a:t>риб</a:t>
            </a:r>
            <a:r>
              <a:rPr lang="ru-RU" dirty="0">
                <a:latin typeface="+mj-lt"/>
                <a:ea typeface="+mj-ea"/>
                <a:cs typeface="+mj-cs"/>
              </a:rPr>
              <a:t>, </a:t>
            </a:r>
            <a:r>
              <a:rPr lang="ru-RU" dirty="0" err="1">
                <a:latin typeface="+mj-lt"/>
                <a:ea typeface="+mj-ea"/>
                <a:cs typeface="+mj-cs"/>
              </a:rPr>
              <a:t>виявляють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підводні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човни</a:t>
            </a:r>
            <a:r>
              <a:rPr lang="ru-RU" dirty="0">
                <a:latin typeface="+mj-lt"/>
                <a:ea typeface="+mj-ea"/>
                <a:cs typeface="+mj-cs"/>
              </a:rPr>
              <a:t> противника.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3" t="55303" r="12272" b="8691"/>
          <a:stretch/>
        </p:blipFill>
        <p:spPr bwMode="auto">
          <a:xfrm>
            <a:off x="3740559" y="3212976"/>
            <a:ext cx="399979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6423"/>
          <a:stretch/>
        </p:blipFill>
        <p:spPr>
          <a:xfrm>
            <a:off x="755576" y="2577225"/>
            <a:ext cx="2160240" cy="349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7272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uk-UA" sz="2400" dirty="0" err="1">
                <a:solidFill>
                  <a:schemeClr val="accent1"/>
                </a:solidFill>
              </a:rPr>
              <a:t>Дії</a:t>
            </a:r>
            <a:r>
              <a:rPr lang="ru-RU" altLang="uk-UA" sz="2400" dirty="0">
                <a:solidFill>
                  <a:schemeClr val="accent1"/>
                </a:solidFill>
              </a:rPr>
              <a:t> </a:t>
            </a:r>
            <a:r>
              <a:rPr lang="ru-RU" altLang="uk-UA" sz="2400" dirty="0" smtClean="0">
                <a:solidFill>
                  <a:schemeClr val="accent1"/>
                </a:solidFill>
              </a:rPr>
              <a:t>ультразвуку </a:t>
            </a:r>
            <a:endParaRPr lang="ru-RU" altLang="uk-UA" sz="2400" dirty="0">
              <a:solidFill>
                <a:schemeClr val="accent1"/>
              </a:solidFill>
            </a:endParaRPr>
          </a:p>
          <a:p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b="1" dirty="0">
                <a:latin typeface="+mj-lt"/>
                <a:ea typeface="+mj-ea"/>
                <a:cs typeface="+mj-cs"/>
              </a:rPr>
              <a:t>Для </a:t>
            </a:r>
            <a:r>
              <a:rPr lang="ru-RU" b="1" dirty="0" err="1">
                <a:latin typeface="+mj-lt"/>
                <a:ea typeface="+mj-ea"/>
                <a:cs typeface="+mj-cs"/>
              </a:rPr>
              <a:t>зварювання</a:t>
            </a:r>
            <a:r>
              <a:rPr lang="ru-RU" b="1" dirty="0">
                <a:latin typeface="+mj-lt"/>
                <a:ea typeface="+mj-ea"/>
                <a:cs typeface="+mj-cs"/>
              </a:rPr>
              <a:t> </a:t>
            </a:r>
            <a:r>
              <a:rPr lang="ru-RU" b="1" dirty="0" err="1">
                <a:latin typeface="+mj-lt"/>
                <a:ea typeface="+mj-ea"/>
                <a:cs typeface="+mj-cs"/>
              </a:rPr>
              <a:t>різнорідних</a:t>
            </a:r>
            <a:r>
              <a:rPr lang="ru-RU" b="1" dirty="0">
                <a:latin typeface="+mj-lt"/>
                <a:ea typeface="+mj-ea"/>
                <a:cs typeface="+mj-cs"/>
              </a:rPr>
              <a:t> </a:t>
            </a:r>
            <a:r>
              <a:rPr lang="ru-RU" b="1" dirty="0" err="1" smtClean="0">
                <a:latin typeface="+mj-lt"/>
                <a:ea typeface="+mj-ea"/>
                <a:cs typeface="+mj-cs"/>
              </a:rPr>
              <a:t>металів</a:t>
            </a:r>
            <a:r>
              <a:rPr lang="ru-RU" b="1" dirty="0" smtClean="0">
                <a:latin typeface="+mj-lt"/>
                <a:ea typeface="+mj-ea"/>
                <a:cs typeface="+mj-cs"/>
              </a:rPr>
              <a:t>.</a:t>
            </a:r>
          </a:p>
          <a:p>
            <a:endParaRPr lang="ru-RU" b="1" dirty="0" smtClean="0">
              <a:latin typeface="+mj-lt"/>
              <a:ea typeface="+mj-ea"/>
              <a:cs typeface="+mj-cs"/>
            </a:endParaRPr>
          </a:p>
          <a:p>
            <a:r>
              <a:rPr lang="ru-RU" dirty="0" err="1">
                <a:latin typeface="+mj-lt"/>
                <a:ea typeface="+mj-ea"/>
                <a:cs typeface="+mj-cs"/>
              </a:rPr>
              <a:t>Якщо</a:t>
            </a:r>
            <a:r>
              <a:rPr lang="ru-RU" dirty="0">
                <a:latin typeface="+mj-lt"/>
                <a:ea typeface="+mj-ea"/>
                <a:cs typeface="+mj-cs"/>
              </a:rPr>
              <a:t> до </a:t>
            </a:r>
            <a:r>
              <a:rPr lang="ru-RU" dirty="0" err="1">
                <a:latin typeface="+mj-lt"/>
                <a:ea typeface="+mj-ea"/>
                <a:cs typeface="+mj-cs"/>
              </a:rPr>
              <a:t>товстих</a:t>
            </a:r>
            <a:r>
              <a:rPr lang="ru-RU" dirty="0">
                <a:latin typeface="+mj-lt"/>
                <a:ea typeface="+mj-ea"/>
                <a:cs typeface="+mj-cs"/>
              </a:rPr>
              <a:t> деталей </a:t>
            </a:r>
            <a:r>
              <a:rPr lang="ru-RU" dirty="0" err="1">
                <a:latin typeface="+mj-lt"/>
                <a:ea typeface="+mj-ea"/>
                <a:cs typeface="+mj-cs"/>
              </a:rPr>
              <a:t>потрібно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приварити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тонкі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пластини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використовують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Ультразвукову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зварку</a:t>
            </a:r>
            <a:r>
              <a:rPr lang="ru-RU" dirty="0">
                <a:latin typeface="+mj-lt"/>
                <a:ea typeface="+mj-ea"/>
                <a:cs typeface="+mj-cs"/>
              </a:rPr>
              <a:t>. </a:t>
            </a:r>
            <a:r>
              <a:rPr lang="ru-RU" dirty="0" err="1">
                <a:latin typeface="+mj-lt"/>
                <a:ea typeface="+mj-ea"/>
                <a:cs typeface="+mj-cs"/>
              </a:rPr>
              <a:t>Її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іноді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називають</a:t>
            </a:r>
            <a:r>
              <a:rPr lang="ru-RU" dirty="0">
                <a:latin typeface="+mj-lt"/>
                <a:ea typeface="+mj-ea"/>
                <a:cs typeface="+mj-cs"/>
              </a:rPr>
              <a:t> холодною, тому </a:t>
            </a:r>
            <a:r>
              <a:rPr lang="ru-RU" dirty="0" err="1">
                <a:latin typeface="+mj-lt"/>
                <a:ea typeface="+mj-ea"/>
                <a:cs typeface="+mj-cs"/>
              </a:rPr>
              <a:t>що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деталі</a:t>
            </a:r>
            <a:r>
              <a:rPr lang="ru-RU" dirty="0">
                <a:latin typeface="+mj-lt"/>
                <a:ea typeface="+mj-ea"/>
                <a:cs typeface="+mj-cs"/>
              </a:rPr>
              <a:t> </a:t>
            </a:r>
            <a:r>
              <a:rPr lang="ru-RU" dirty="0" err="1">
                <a:latin typeface="+mj-lt"/>
                <a:ea typeface="+mj-ea"/>
                <a:cs typeface="+mj-cs"/>
              </a:rPr>
              <a:t>з'єднуються</a:t>
            </a:r>
            <a:r>
              <a:rPr lang="ru-RU" dirty="0">
                <a:latin typeface="+mj-lt"/>
                <a:ea typeface="+mj-ea"/>
                <a:cs typeface="+mj-cs"/>
              </a:rPr>
              <a:t> в холодному </a:t>
            </a:r>
            <a:r>
              <a:rPr lang="ru-RU" dirty="0" err="1">
                <a:latin typeface="+mj-lt"/>
                <a:ea typeface="+mj-ea"/>
                <a:cs typeface="+mj-cs"/>
              </a:rPr>
              <a:t>стані</a:t>
            </a:r>
            <a:r>
              <a:rPr lang="ru-RU" dirty="0">
                <a:latin typeface="+mj-lt"/>
                <a:ea typeface="+mj-ea"/>
                <a:cs typeface="+mj-cs"/>
              </a:rPr>
              <a:t>. </a:t>
            </a:r>
          </a:p>
        </p:txBody>
      </p:sp>
      <p:pic>
        <p:nvPicPr>
          <p:cNvPr id="18434" name="Picture 2" descr="Картинки по запросу зварювання ультразвук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13798"/>
            <a:ext cx="4392488" cy="351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75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264"/>
            <a:ext cx="9144000" cy="694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836" y="2132856"/>
            <a:ext cx="897232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МОЛОДЦІ!</a:t>
            </a:r>
          </a:p>
          <a:p>
            <a:pPr algn="ctr"/>
            <a:r>
              <a:rPr lang="ru-RU" sz="6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Ви </a:t>
            </a:r>
            <a:r>
              <a:rPr lang="ru-RU" sz="60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гарно</a:t>
            </a:r>
            <a:r>
              <a:rPr lang="ru-RU" sz="6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60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попрацювали</a:t>
            </a:r>
            <a:r>
              <a:rPr lang="ru-RU" sz="6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ru-RU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bg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580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188640"/>
            <a:ext cx="20425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/>
              <a:t>ПРАВИЛА</a:t>
            </a:r>
            <a:endParaRPr lang="uk-UA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749475"/>
            <a:ext cx="75425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Для проходження веб-</a:t>
            </a:r>
            <a:r>
              <a:rPr lang="uk-UA" dirty="0" err="1" smtClean="0"/>
              <a:t>квесту</a:t>
            </a:r>
            <a:r>
              <a:rPr lang="uk-UA" dirty="0" smtClean="0"/>
              <a:t> учнів класу необхідно розділити на 3 команди і кожна команда має обрати собі певну роль. Всі члени команди мають допомагати один одному.</a:t>
            </a:r>
          </a:p>
          <a:p>
            <a:endParaRPr lang="uk-UA" dirty="0" smtClean="0"/>
          </a:p>
          <a:p>
            <a:r>
              <a:rPr lang="uk-UA" dirty="0" smtClean="0"/>
              <a:t>У кожній ролі є свої завдання які потрібно буде виконати і подати звіт про виконану роботу.</a:t>
            </a:r>
          </a:p>
          <a:p>
            <a:endParaRPr lang="uk-UA" dirty="0" smtClean="0"/>
          </a:p>
          <a:p>
            <a:r>
              <a:rPr lang="uk-UA" dirty="0" smtClean="0"/>
              <a:t>Завдання веб-</a:t>
            </a:r>
            <a:r>
              <a:rPr lang="uk-UA" dirty="0" err="1" smtClean="0"/>
              <a:t>квесту</a:t>
            </a:r>
            <a:r>
              <a:rPr lang="uk-UA" dirty="0" smtClean="0"/>
              <a:t> являють собою окремі блоки питань і переліки посилань на джерела в Інтернеті, де можна отримати необхідну інформацію. Питання сформульовані так, щоб при відвідуванні сайту учень був змушений зробити відбір матеріалу, виділивши головне з тієї інформації, яку він знаходить.</a:t>
            </a:r>
          </a:p>
          <a:p>
            <a:endParaRPr lang="uk-UA" dirty="0" smtClean="0"/>
          </a:p>
          <a:p>
            <a:r>
              <a:rPr lang="uk-UA" dirty="0" smtClean="0"/>
              <a:t>Після завершення роботи над </a:t>
            </a:r>
            <a:r>
              <a:rPr lang="uk-UA" dirty="0" err="1" smtClean="0"/>
              <a:t>квестом</a:t>
            </a:r>
            <a:r>
              <a:rPr lang="uk-UA" dirty="0" smtClean="0"/>
              <a:t> проводиться публічний захист робіт (звіт) у вигляді презентації. Основні критерії публічного звіту: розуміння завдання, достовірність використовуваної інформації, творчий підхід (дизайн оформлення звіту </a:t>
            </a:r>
            <a:r>
              <a:rPr lang="uk-UA" dirty="0" err="1" smtClean="0"/>
              <a:t>квесту</a:t>
            </a:r>
            <a:r>
              <a:rPr lang="uk-UA" dirty="0" smtClean="0"/>
              <a:t> і технічне виконання).</a:t>
            </a:r>
            <a:endParaRPr lang="uk-UA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484640" y="6278277"/>
            <a:ext cx="648072" cy="5480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788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256292"/>
            <a:ext cx="1755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/>
              <a:t>ПРОЦЕС</a:t>
            </a:r>
            <a:endParaRPr lang="uk-UA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92465"/>
            <a:ext cx="424847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u="sng" dirty="0" smtClean="0"/>
              <a:t>Як ми будемо працювати:</a:t>
            </a:r>
          </a:p>
          <a:p>
            <a:endParaRPr lang="uk-UA" dirty="0" smtClean="0"/>
          </a:p>
          <a:p>
            <a:r>
              <a:rPr lang="uk-UA" dirty="0" smtClean="0"/>
              <a:t>1.Розділіть групу на підгрупи по п'ять – шість чоловік.</a:t>
            </a:r>
          </a:p>
          <a:p>
            <a:r>
              <a:rPr lang="uk-UA" dirty="0" smtClean="0"/>
              <a:t> 2.Необхідно обрати роль із списку запропонованих, яка вам найбільше подобається:</a:t>
            </a:r>
          </a:p>
          <a:p>
            <a:r>
              <a:rPr lang="uk-UA" dirty="0" smtClean="0"/>
              <a:t> - історики;</a:t>
            </a:r>
          </a:p>
          <a:p>
            <a:r>
              <a:rPr lang="uk-UA" dirty="0" smtClean="0"/>
              <a:t> - медики;</a:t>
            </a:r>
          </a:p>
          <a:p>
            <a:r>
              <a:rPr lang="uk-UA" dirty="0" smtClean="0"/>
              <a:t> - науковці. </a:t>
            </a:r>
          </a:p>
          <a:p>
            <a:r>
              <a:rPr lang="uk-UA" dirty="0" smtClean="0"/>
              <a:t>3.На сторінці, позначеної обраною роллю перегляньте завдання. </a:t>
            </a:r>
          </a:p>
          <a:p>
            <a:r>
              <a:rPr lang="uk-UA" dirty="0" smtClean="0"/>
              <a:t>4.Вивчіть зазначені джерела інформації. Якщо інформації не вистачає, організуйте пошук додаткової. 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74598" y="1700808"/>
            <a:ext cx="3888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5.Намагайтеся вчасно реагувати на пропозиції та зауваження, прагнучі довести свій електронний продукт до досконалості. </a:t>
            </a:r>
          </a:p>
          <a:p>
            <a:r>
              <a:rPr lang="uk-UA" dirty="0" smtClean="0"/>
              <a:t>6.Після виконання завдань необхідно обговорити результати роботи в групі і підготувати звіт.</a:t>
            </a:r>
            <a:endParaRPr lang="uk-UA" dirty="0"/>
          </a:p>
        </p:txBody>
      </p:sp>
      <p:pic>
        <p:nvPicPr>
          <p:cNvPr id="3076" name="Picture 4" descr="Картинки по запросу робота в група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284" y="4218868"/>
            <a:ext cx="3363060" cy="2522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484640" y="6278277"/>
            <a:ext cx="648072" cy="5480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261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084" y="1006112"/>
            <a:ext cx="4572000" cy="513986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dirty="0" smtClean="0"/>
          </a:p>
          <a:p>
            <a:r>
              <a:rPr lang="uk-UA" sz="2000" b="1" u="sng" dirty="0" smtClean="0"/>
              <a:t>Завдання для істориків:</a:t>
            </a:r>
          </a:p>
          <a:p>
            <a:endParaRPr lang="uk-UA" dirty="0" smtClean="0"/>
          </a:p>
          <a:p>
            <a:r>
              <a:rPr lang="uk-UA" dirty="0" smtClean="0"/>
              <a:t>поглибити знання про звук та звукові явища, про те як він виникає та чим відрізняються одні звуки від інших.</a:t>
            </a:r>
          </a:p>
          <a:p>
            <a:endParaRPr lang="uk-UA" dirty="0" smtClean="0"/>
          </a:p>
          <a:p>
            <a:r>
              <a:rPr lang="uk-UA" sz="2000" b="1" u="sng" dirty="0" smtClean="0"/>
              <a:t>Завдання для медиків:</a:t>
            </a:r>
          </a:p>
          <a:p>
            <a:endParaRPr lang="uk-UA" dirty="0" smtClean="0"/>
          </a:p>
          <a:p>
            <a:r>
              <a:rPr lang="uk-UA" dirty="0" smtClean="0"/>
              <a:t>з’ясувати шкідливим чи корисним є вплив звукових коливань на функціонування живих організмів, зокрема людського.</a:t>
            </a:r>
          </a:p>
          <a:p>
            <a:endParaRPr lang="uk-UA" dirty="0" smtClean="0"/>
          </a:p>
          <a:p>
            <a:r>
              <a:rPr lang="uk-UA" sz="2000" b="1" u="sng" dirty="0" smtClean="0"/>
              <a:t>Завдання для науковців:</a:t>
            </a:r>
          </a:p>
          <a:p>
            <a:endParaRPr lang="uk-UA" dirty="0" smtClean="0"/>
          </a:p>
          <a:p>
            <a:r>
              <a:rPr lang="uk-UA" dirty="0" smtClean="0"/>
              <a:t>поглибити знання про характеристики звуку, використання властивостей звуку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254114"/>
            <a:ext cx="12394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/>
              <a:t> РОЛІ</a:t>
            </a:r>
            <a:endParaRPr lang="uk-UA" sz="3200" b="1" dirty="0"/>
          </a:p>
        </p:txBody>
      </p:sp>
      <p:sp>
        <p:nvSpPr>
          <p:cNvPr id="4" name="AutoShape 2" descr="Картинки по запросу істори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8889"/>
            <a:ext cx="26193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059" y="2692795"/>
            <a:ext cx="2538459" cy="1800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Картинки по запросу науковці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42572"/>
            <a:ext cx="2673726" cy="1781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Управляющая кнопка: домой 7">
            <a:hlinkClick r:id="rId5" action="ppaction://hlinksldjump" highlightClick="1"/>
          </p:cNvPr>
          <p:cNvSpPr/>
          <p:nvPr/>
        </p:nvSpPr>
        <p:spPr>
          <a:xfrm>
            <a:off x="8484640" y="6278277"/>
            <a:ext cx="648072" cy="5480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401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237992"/>
            <a:ext cx="26581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/>
              <a:t>ПОСИЛАННЯ</a:t>
            </a:r>
            <a:endParaRPr lang="uk-UA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851325"/>
            <a:ext cx="2962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i="1" dirty="0" smtClean="0"/>
              <a:t>Інтернет-ресурси:</a:t>
            </a:r>
            <a:endParaRPr lang="uk-UA" sz="24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392886"/>
            <a:ext cx="663932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dirty="0" smtClean="0"/>
              <a:t> </a:t>
            </a:r>
            <a:r>
              <a:rPr lang="de-DE" sz="1600" dirty="0" smtClean="0">
                <a:hlinkClick r:id="rId2"/>
              </a:rPr>
              <a:t>http://healthy-society.com.ua/index.php?option=com_content&amp;view=article&amp;id=411:2011-08-03-04-46-56&amp;catid=35:2011-04-19-08-30-36&amp;Itemid=57</a:t>
            </a:r>
            <a:endParaRPr lang="de-DE" sz="1600" dirty="0" smtClean="0"/>
          </a:p>
          <a:p>
            <a:endParaRPr lang="de-DE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dirty="0" smtClean="0">
                <a:hlinkClick r:id="rId3"/>
              </a:rPr>
              <a:t> http://moyaosvita.com.ua/fizuka/vpliv-infrazvuku-na-lyudinu-vikoristannya-infrazvuku-v-medicini/ * </a:t>
            </a:r>
            <a:r>
              <a:rPr lang="de-DE" sz="1600" dirty="0" smtClean="0">
                <a:hlinkClick r:id="rId4"/>
              </a:rPr>
              <a:t>https://www.centrmed.com/news/detail.php?ID=10483#.WFmQ7oqg_IU</a:t>
            </a:r>
            <a:endParaRPr lang="uk-UA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dirty="0" smtClean="0">
                <a:hlinkClick r:id="rId4"/>
              </a:rPr>
              <a:t>https://www.centrmed.com/news/detail.php?ID=10483#.WFmQ7oqg_IU</a:t>
            </a:r>
            <a:endParaRPr lang="uk-UA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e-DE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dirty="0" smtClean="0">
                <a:hlinkClick r:id="rId5"/>
              </a:rPr>
              <a:t>https://uk.wikipedia.org/wiki/%D0%9F%D1%80%D0%B8%D0%BB%D0%B0%D0%B4%D0%B8_%D0%BD%D0%B5%D1%80%D1%83%D0%B9%D0%BD%D1%96%D0%B2%D0%BD%D0%BE%D0%B3%D0%BE_%D0%BA%D0%BE%D0%BD%D1%82%D1%80%D0%BE%D0%BB%D1%8E</a:t>
            </a:r>
            <a:endParaRPr lang="de-DE" sz="1600" dirty="0" smtClean="0"/>
          </a:p>
          <a:p>
            <a:endParaRPr lang="de-DE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dirty="0" smtClean="0">
                <a:hlinkClick r:id="rId6"/>
              </a:rPr>
              <a:t>uk.wikipedia.org/</a:t>
            </a:r>
            <a:r>
              <a:rPr lang="de-DE" sz="1600" dirty="0" err="1" smtClean="0">
                <a:hlinkClick r:id="rId6"/>
              </a:rPr>
              <a:t>wiki</a:t>
            </a:r>
            <a:endParaRPr lang="uk-UA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600" dirty="0" smtClean="0"/>
              <a:t>  </a:t>
            </a:r>
            <a:r>
              <a:rPr lang="de-DE" sz="1600" dirty="0" smtClean="0">
                <a:hlinkClick r:id="rId7"/>
              </a:rPr>
              <a:t>http://class-fizika.narod.ru</a:t>
            </a:r>
            <a:endParaRPr lang="uk-UA" sz="1600" dirty="0"/>
          </a:p>
        </p:txBody>
      </p:sp>
      <p:sp>
        <p:nvSpPr>
          <p:cNvPr id="5" name="Управляющая кнопка: домой 4">
            <a:hlinkClick r:id="rId8" action="ppaction://hlinksldjump" highlightClick="1"/>
          </p:cNvPr>
          <p:cNvSpPr/>
          <p:nvPr/>
        </p:nvSpPr>
        <p:spPr>
          <a:xfrm>
            <a:off x="8484640" y="6278277"/>
            <a:ext cx="648072" cy="5480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670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</TotalTime>
  <Words>2474</Words>
  <Application>Microsoft Office PowerPoint</Application>
  <PresentationFormat>Экран (4:3)</PresentationFormat>
  <Paragraphs>347</Paragraphs>
  <Slides>57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Звук. Джерела та приймачі звуку. Поширення, відбивання та поглинання  звуку</vt:lpstr>
      <vt:lpstr>        Звук</vt:lpstr>
      <vt:lpstr>   Джерела звуку</vt:lpstr>
      <vt:lpstr>   Приймачі звуку</vt:lpstr>
      <vt:lpstr>Поширення звуку</vt:lpstr>
      <vt:lpstr>Відбивання звуку</vt:lpstr>
      <vt:lpstr>Презентация PowerPoint</vt:lpstr>
      <vt:lpstr>Презентация PowerPoint</vt:lpstr>
      <vt:lpstr>Звук. Сприймання звуку людиною. Інфразвук та ультравук. </vt:lpstr>
      <vt:lpstr>Сприймання звуку людиною</vt:lpstr>
      <vt:lpstr>Інфразвук</vt:lpstr>
      <vt:lpstr>Приймачі інфразвуку </vt:lpstr>
      <vt:lpstr>Використання інфразвуку</vt:lpstr>
      <vt:lpstr>Ультразвук</vt:lpstr>
      <vt:lpstr>Використання ультразвуку </vt:lpstr>
      <vt:lpstr>Значення ультразвуку у медИцині</vt:lpstr>
      <vt:lpstr>Лікування ультразвуком</vt:lpstr>
      <vt:lpstr>Вплив звуків на живі організми та людину</vt:lpstr>
      <vt:lpstr>Апітерапія “ Сон на вуликах ” </vt:lpstr>
      <vt:lpstr>Захист від інфразвуку</vt:lpstr>
      <vt:lpstr>Захист від ультразвуку</vt:lpstr>
      <vt:lpstr>Шум в соціальному середовищі </vt:lpstr>
      <vt:lpstr>Шум в дитячому середовищі </vt:lpstr>
      <vt:lpstr>Сучасна музика спричиняє                                      “звукове сп’яніння” і тому є  фізичним наркотиком.  </vt:lpstr>
      <vt:lpstr>  Вимірювання рівня шуму</vt:lpstr>
      <vt:lpstr>Рівень шумів та їх вплив на організм</vt:lpstr>
      <vt:lpstr>Шумове забруднення середовища</vt:lpstr>
      <vt:lpstr>Засоби захисту від шуму</vt:lpstr>
      <vt:lpstr>Цікава інформація  з Книги рекордів Гіннеса</vt:lpstr>
      <vt:lpstr>Презентация PowerPoint</vt:lpstr>
      <vt:lpstr>Використання властивостей звуку</vt:lpstr>
      <vt:lpstr>Характеристики звуку</vt:lpstr>
      <vt:lpstr>Фізичні характеристики звуку </vt:lpstr>
      <vt:lpstr>Фізичні характеристики звуку </vt:lpstr>
      <vt:lpstr>Швидкість поширення звуку в різних середовищах </vt:lpstr>
      <vt:lpstr>Фізіологічні характеристики звуку </vt:lpstr>
      <vt:lpstr>Фізіологічні характеристики звуку </vt:lpstr>
      <vt:lpstr>Фізіологічні характеристики звуку </vt:lpstr>
      <vt:lpstr>Тембр голосу</vt:lpstr>
      <vt:lpstr>Дії  ультразвуку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Люда</cp:lastModifiedBy>
  <cp:revision>15</cp:revision>
  <dcterms:created xsi:type="dcterms:W3CDTF">2017-03-10T19:49:02Z</dcterms:created>
  <dcterms:modified xsi:type="dcterms:W3CDTF">2017-03-11T10:26:48Z</dcterms:modified>
</cp:coreProperties>
</file>