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Округлений прямокут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Округлений прямокут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0" name="Пі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15.03.2017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1" name="Місце для номера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15.03.2017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15.03.2017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15.03.2017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круглений прямокут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Округлений прямокут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15.03.2017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15.03.2017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15.03.2017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15.03.2017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круглений прямокут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15.03.2017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15.03.2017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Округлений прямокут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з одним округленим кут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15.03.2017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круглений прямокут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круглений прямокут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Місце для заголовка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15.03.2017</a:t>
            </a:fld>
            <a:endParaRPr lang="uk-UA"/>
          </a:p>
        </p:txBody>
      </p:sp>
      <p:sp>
        <p:nvSpPr>
          <p:cNvPr id="18" name="Місце для нижнього колонтитула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1"/>
          </a:xfrm>
        </p:spPr>
        <p:txBody>
          <a:bodyPr>
            <a:noAutofit/>
          </a:bodyPr>
          <a:lstStyle/>
          <a:p>
            <a:pPr algn="ctr"/>
            <a:r>
              <a:rPr lang="uk-UA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Гендер</a:t>
            </a:r>
            <a:r>
              <a:rPr lang="uk-UA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і стать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428736"/>
            <a:ext cx="6400800" cy="444204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218" name="Picture 2" descr="http://muzotkrytka.narod.ru/animashki/valentinov_den/1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916832"/>
            <a:ext cx="5256584" cy="44858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1340768"/>
            <a:ext cx="8183880" cy="46085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sz="12800" b="1" i="1" dirty="0" smtClean="0">
                <a:latin typeface="Times New Roman" pitchFamily="18" charset="0"/>
                <a:cs typeface="Times New Roman" pitchFamily="18" charset="0"/>
              </a:rPr>
              <a:t>Впевнена: </a:t>
            </a:r>
          </a:p>
          <a:p>
            <a:pPr>
              <a:buNone/>
            </a:pP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</a:p>
          <a:p>
            <a:pPr>
              <a:buFont typeface="Arial" charset="0"/>
              <a:buChar char="•"/>
            </a:pPr>
            <a:r>
              <a:rPr lang="uk-UA" sz="11200" dirty="0" smtClean="0"/>
              <a:t>відстоюють себе, не порушуючи права інших;</a:t>
            </a:r>
          </a:p>
          <a:p>
            <a:pPr>
              <a:buFont typeface="Arial" charset="0"/>
              <a:buChar char="•"/>
            </a:pPr>
            <a:endParaRPr lang="uk-UA" sz="11200" dirty="0" smtClean="0"/>
          </a:p>
          <a:p>
            <a:pPr>
              <a:buFont typeface="Arial" charset="0"/>
              <a:buChar char="•"/>
            </a:pPr>
            <a:r>
              <a:rPr lang="uk-UA" sz="11200" dirty="0" smtClean="0"/>
              <a:t>поважають себе і інших;</a:t>
            </a:r>
          </a:p>
          <a:p>
            <a:pPr>
              <a:buFont typeface="Arial" charset="0"/>
              <a:buChar char="•"/>
            </a:pPr>
            <a:endParaRPr lang="uk-UA" sz="11200" dirty="0" smtClean="0"/>
          </a:p>
          <a:p>
            <a:pPr>
              <a:buFont typeface="Arial" charset="0"/>
              <a:buChar char="•"/>
            </a:pPr>
            <a:r>
              <a:rPr lang="uk-UA" sz="11200" dirty="0" smtClean="0"/>
              <a:t>уміють слухати і говорити</a:t>
            </a:r>
          </a:p>
          <a:p>
            <a:pPr>
              <a:buNone/>
            </a:pPr>
            <a:endParaRPr lang="uk-UA" sz="11200" dirty="0" smtClean="0"/>
          </a:p>
          <a:p>
            <a:pPr>
              <a:buFont typeface="Arial" charset="0"/>
              <a:buChar char="•"/>
            </a:pPr>
            <a:r>
              <a:rPr lang="uk-UA" sz="11200" dirty="0" smtClean="0"/>
              <a:t>відверто висловлюють </a:t>
            </a:r>
          </a:p>
          <a:p>
            <a:pPr>
              <a:buNone/>
            </a:pPr>
            <a:r>
              <a:rPr lang="uk-UA" sz="11200" dirty="0" smtClean="0"/>
              <a:t>   свої почуття;</a:t>
            </a:r>
          </a:p>
          <a:p>
            <a:pPr>
              <a:buNone/>
            </a:pPr>
            <a:endParaRPr lang="uk-UA" sz="11200" dirty="0" smtClean="0"/>
          </a:p>
          <a:p>
            <a:pPr>
              <a:buFont typeface="Arial" charset="0"/>
              <a:buChar char="•"/>
            </a:pPr>
            <a:r>
              <a:rPr lang="uk-UA" sz="11200" dirty="0" smtClean="0"/>
              <a:t>упевнені в собі, але не</a:t>
            </a:r>
          </a:p>
          <a:p>
            <a:pPr>
              <a:buNone/>
            </a:pPr>
            <a:r>
              <a:rPr lang="uk-UA" sz="11200" dirty="0" smtClean="0"/>
              <a:t>  тиснуть на опонента</a:t>
            </a:r>
          </a:p>
          <a:p>
            <a:pPr>
              <a:buNone/>
            </a:pPr>
            <a:endParaRPr lang="uk-UA" sz="11200" dirty="0" smtClean="0"/>
          </a:p>
          <a:p>
            <a:pPr>
              <a:buNone/>
            </a:pPr>
            <a:endParaRPr lang="uk-UA" sz="11200" dirty="0" smtClean="0"/>
          </a:p>
          <a:p>
            <a:pPr>
              <a:buNone/>
            </a:pPr>
            <a:endParaRPr lang="uk-UA" sz="11200" dirty="0" smtClean="0"/>
          </a:p>
          <a:p>
            <a:pPr>
              <a:buNone/>
            </a:pPr>
            <a:r>
              <a:rPr lang="uk-UA" sz="11200" dirty="0" smtClean="0"/>
              <a:t>                                      </a:t>
            </a:r>
            <a:endParaRPr lang="ru-RU" sz="1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encrypted-tbn1.gstatic.com/images?q=tbn:ANd9GcRWkg8i5h_YIw5iYO-yRiraLf9B7tV7Ixw5s3O-gcviHRuckg0ufQ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852937"/>
            <a:ext cx="2376264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404664"/>
            <a:ext cx="8183880" cy="604867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sz="12800" b="1" i="1" dirty="0" smtClean="0">
                <a:latin typeface="Times New Roman" pitchFamily="18" charset="0"/>
                <a:cs typeface="Times New Roman" pitchFamily="18" charset="0"/>
              </a:rPr>
              <a:t>Пасивна</a:t>
            </a:r>
            <a:r>
              <a:rPr lang="uk-UA" sz="12800" dirty="0" smtClean="0"/>
              <a:t>: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endParaRPr lang="uk-UA" sz="35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uk-UA" sz="12800" dirty="0" smtClean="0">
                <a:latin typeface="Times New Roman" pitchFamily="18" charset="0"/>
                <a:cs typeface="Times New Roman" pitchFamily="18" charset="0"/>
              </a:rPr>
              <a:t>нічого не роблять, щоб захистити свої права;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uk-UA" sz="12800" dirty="0" smtClean="0">
                <a:latin typeface="Times New Roman" pitchFamily="18" charset="0"/>
                <a:cs typeface="Times New Roman" pitchFamily="18" charset="0"/>
              </a:rPr>
              <a:t>ставлять інших людей вище себе;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uk-UA" sz="12800" dirty="0" smtClean="0">
                <a:latin typeface="Times New Roman" pitchFamily="18" charset="0"/>
                <a:cs typeface="Times New Roman" pitchFamily="18" charset="0"/>
              </a:rPr>
              <a:t>поступаються своїми бажання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12800" dirty="0" smtClean="0">
                <a:latin typeface="Times New Roman" pitchFamily="18" charset="0"/>
                <a:cs typeface="Times New Roman" pitchFamily="18" charset="0"/>
              </a:rPr>
              <a:t>   ми;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12800" dirty="0" smtClean="0">
                <a:latin typeface="Times New Roman" pitchFamily="18" charset="0"/>
                <a:cs typeface="Times New Roman" pitchFamily="18" charset="0"/>
              </a:rPr>
              <a:t>* не говорять про те, що їх тур-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1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12800" dirty="0" err="1" smtClean="0">
                <a:latin typeface="Times New Roman" pitchFamily="18" charset="0"/>
                <a:cs typeface="Times New Roman" pitchFamily="18" charset="0"/>
              </a:rPr>
              <a:t>бує</a:t>
            </a:r>
            <a:r>
              <a:rPr lang="uk-UA" sz="1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12800" dirty="0" smtClean="0">
                <a:latin typeface="Times New Roman" pitchFamily="18" charset="0"/>
                <a:cs typeface="Times New Roman" pitchFamily="18" charset="0"/>
              </a:rPr>
              <a:t>*увесь час вибачаються.</a:t>
            </a:r>
          </a:p>
          <a:p>
            <a:endParaRPr lang="uk-UA" sz="12800" dirty="0" smtClean="0"/>
          </a:p>
          <a:p>
            <a:endParaRPr lang="uk-UA" sz="12800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                                            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5" name="Рисунок 4" descr="https://encrypted-tbn3.gstatic.com/images?q=tbn:ANd9GcTlncH7VNAtsPC1GIojziAUU-JBC0FeL_0Fe4xOP3Xi9YNlPIn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2708921"/>
            <a:ext cx="208823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293096"/>
            <a:ext cx="24384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7885504" cy="549093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sz="2500" dirty="0" smtClean="0"/>
              <a:t>                                             </a:t>
            </a:r>
            <a:r>
              <a:rPr lang="uk-UA" sz="4400" i="1" dirty="0" smtClean="0">
                <a:solidFill>
                  <a:srgbClr val="FF0000"/>
                </a:solidFill>
                <a:latin typeface="Monotype Corsiva" pitchFamily="66" charset="0"/>
              </a:rPr>
              <a:t>ЧИ ЗНАЄШ ТИ</a:t>
            </a:r>
            <a:endParaRPr lang="en-US" sz="2500" dirty="0" smtClean="0"/>
          </a:p>
          <a:p>
            <a:r>
              <a:rPr lang="uk-UA" sz="2500" dirty="0" smtClean="0"/>
              <a:t>1</a:t>
            </a:r>
            <a:r>
              <a:rPr lang="uk-UA" sz="2500" dirty="0"/>
              <a:t>. Швейцарські вчені провели експеримент. В одному з великих супермаркетів вони встановили дзеркало, в яке було вмонтовано приховану відеокамеру. Камера зафіксувала, що протягом дня уважно роздивилися себе у дзеркалі 428 жінок і... 735 чоловіків!</a:t>
            </a:r>
            <a:endParaRPr lang="ru-RU" sz="2500" dirty="0"/>
          </a:p>
          <a:p>
            <a:r>
              <a:rPr lang="uk-UA" sz="2500" dirty="0"/>
              <a:t>2. У нашій країні середній річний прибуток чоловіків на третину вищий за прибуток жінок, тобто чоловіки працюють на більш високооплачуваних робочих місцях.</a:t>
            </a:r>
            <a:endParaRPr lang="ru-RU" sz="2500" dirty="0"/>
          </a:p>
          <a:p>
            <a:r>
              <a:rPr lang="uk-UA" sz="2500" dirty="0"/>
              <a:t>3. Як правило, коли в родині народжується дитина, у декретну відпустку іде мати. А відповідно до законодавства України чоловіки також мають право на декретну відпустку. Факти свідчать, що сьогодні в Україні цим правом скористалися вже 3% чоловічого населення країни.</a:t>
            </a:r>
            <a:endParaRPr lang="ru-RU" sz="2500" dirty="0"/>
          </a:p>
          <a:p>
            <a:r>
              <a:rPr lang="uk-UA" sz="2500" dirty="0"/>
              <a:t>4. У сучасному світі стрімко зростає кількість жінок, які сідають за кермо автомобіля. Якщо 35 років тому в Україні лише 6% жінок мали права водія, то на сьогодні ця цифра збільшилася майже в п'ять разів.</a:t>
            </a:r>
            <a:endParaRPr lang="ru-RU" sz="2500" dirty="0"/>
          </a:p>
          <a:p>
            <a:r>
              <a:rPr lang="uk-UA" sz="2500" dirty="0"/>
              <a:t>І взагалі, є жінки, які набагато вправніше, ніж чоловіки, керують автомобілем. До речі, в </a:t>
            </a:r>
            <a:r>
              <a:rPr lang="uk-UA" sz="2500" dirty="0" smtClean="0"/>
              <a:t>аварійні </a:t>
            </a:r>
            <a:r>
              <a:rPr lang="uk-UA" sz="2500" dirty="0"/>
              <a:t>ситуації на дорозі частіше потрапляють водії-чоловіки, тому що жінки керують автомобілем обережніше. Але статистика свідчить, що серед професійних водіїв представниць прекрасної статі лише 2%.</a:t>
            </a:r>
            <a:endParaRPr lang="ru-RU" sz="2500" dirty="0"/>
          </a:p>
          <a:p>
            <a:r>
              <a:rPr lang="uk-UA" sz="2500" dirty="0"/>
              <a:t>До речі, про чоловічі і жіночі професії. Саме на прикладі професійної діяльності можна легко помітити, як стираються ґендерні відмінності. Сьогодні багато жінок у бізнесі, політиці, а серед чоловіків багато перукарів</a:t>
            </a:r>
            <a:r>
              <a:rPr lang="uk-UA" sz="2500" dirty="0" smtClean="0"/>
              <a:t>,</a:t>
            </a:r>
          </a:p>
          <a:p>
            <a:r>
              <a:rPr lang="uk-UA" sz="2500" dirty="0" smtClean="0"/>
              <a:t> </a:t>
            </a:r>
            <a:r>
              <a:rPr lang="uk-UA" sz="2500" dirty="0" err="1"/>
              <a:t>візажистів</a:t>
            </a:r>
            <a:r>
              <a:rPr lang="uk-UA" sz="2500" dirty="0"/>
              <a:t>.</a:t>
            </a:r>
            <a:endParaRPr lang="ru-RU" sz="2500" dirty="0"/>
          </a:p>
          <a:p>
            <a:pPr marL="0" indent="0">
              <a:buNone/>
            </a:pPr>
            <a:r>
              <a:rPr lang="uk-UA" dirty="0" smtClean="0"/>
              <a:t>                                             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5473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32656"/>
            <a:ext cx="8183880" cy="576064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Будьте завжди толерантними і </a:t>
            </a:r>
            <a:r>
              <a:rPr lang="uk-UA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чесни-ми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 спілкуванні з іншими людьми!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Місце для вмісту 3" descr="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692696"/>
            <a:ext cx="5688631" cy="41352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476671"/>
            <a:ext cx="7776864" cy="54006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</a:t>
            </a:r>
          </a:p>
          <a:p>
            <a:pPr>
              <a:buNone/>
            </a:pPr>
            <a:r>
              <a:rPr lang="uk-UA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Стать –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поняття біологічне, яке зумовлене              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структурою генів.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Воно визначає, є людина чоловіком чи жінкою.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*                            *                         *</a:t>
            </a:r>
          </a:p>
          <a:p>
            <a:pPr>
              <a:buNone/>
            </a:pPr>
            <a:r>
              <a:rPr lang="uk-UA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Гендер</a:t>
            </a:r>
            <a:r>
              <a:rPr lang="uk-UA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статева роль)-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поняття культурне і  </a:t>
            </a:r>
          </a:p>
          <a:p>
            <a:pPr>
              <a:spcBef>
                <a:spcPts val="0"/>
              </a:spcBef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соціальне. </a:t>
            </a:r>
          </a:p>
          <a:p>
            <a:pPr>
              <a:spcBef>
                <a:spcPts val="0"/>
              </a:spcBef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Воно визначає риси характеру та особливості поведінки, які вважають характерними для</a:t>
            </a:r>
          </a:p>
          <a:p>
            <a:pPr>
              <a:spcBef>
                <a:spcPts val="0"/>
              </a:spcBef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чоловіків і жінок у певному суспільстві.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677768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764703"/>
            <a:ext cx="7632848" cy="388843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dirty="0" smtClean="0"/>
              <a:t>             </a:t>
            </a:r>
            <a:r>
              <a:rPr lang="uk-UA" sz="2400" b="1" dirty="0" smtClean="0">
                <a:solidFill>
                  <a:srgbClr val="FFFF00"/>
                </a:solidFill>
              </a:rPr>
              <a:t>Це ознаки статі чи </a:t>
            </a:r>
            <a:r>
              <a:rPr lang="uk-UA" sz="2400" b="1" dirty="0" err="1" smtClean="0">
                <a:solidFill>
                  <a:srgbClr val="FFFF00"/>
                </a:solidFill>
              </a:rPr>
              <a:t>гендера</a:t>
            </a:r>
            <a:r>
              <a:rPr lang="uk-UA" sz="2400" b="1" dirty="0" smtClean="0">
                <a:solidFill>
                  <a:srgbClr val="FFFF00"/>
                </a:solidFill>
              </a:rPr>
              <a:t>?</a:t>
            </a:r>
          </a:p>
          <a:p>
            <a:pPr algn="just">
              <a:buNone/>
            </a:pPr>
            <a:r>
              <a:rPr lang="uk-UA" sz="2400" dirty="0" smtClean="0"/>
              <a:t>1.У Давньому Єгипті жінки вели родинний бізнес, а чоловіки займалися домашнім господарством.</a:t>
            </a:r>
          </a:p>
          <a:p>
            <a:pPr algn="just">
              <a:buNone/>
            </a:pPr>
            <a:r>
              <a:rPr lang="uk-UA" sz="2400" dirty="0" smtClean="0"/>
              <a:t>2.Жінки народжують дітей, а </a:t>
            </a:r>
            <a:r>
              <a:rPr lang="uk-UA" sz="2400" dirty="0" err="1" smtClean="0"/>
              <a:t>чоловіки-</a:t>
            </a:r>
            <a:r>
              <a:rPr lang="uk-UA" sz="2400" dirty="0" smtClean="0"/>
              <a:t> ні.</a:t>
            </a:r>
          </a:p>
          <a:p>
            <a:pPr algn="just">
              <a:buNone/>
            </a:pPr>
            <a:r>
              <a:rPr lang="uk-UA" sz="2400" dirty="0" smtClean="0"/>
              <a:t>3.У багатьох країнах жінкам платять за однакову роботу менше, ніж чоловікам.</a:t>
            </a:r>
          </a:p>
          <a:p>
            <a:pPr algn="just">
              <a:buNone/>
            </a:pPr>
            <a:r>
              <a:rPr lang="uk-UA" sz="2400" dirty="0" smtClean="0"/>
              <a:t>4.У підлітковому віці тембр голосу у хлопців змінюється (</a:t>
            </a:r>
            <a:r>
              <a:rPr lang="uk-UA" sz="2400" dirty="0" err="1" smtClean="0"/>
              <a:t>“ламається”</a:t>
            </a:r>
            <a:r>
              <a:rPr lang="uk-UA" sz="2400" dirty="0" smtClean="0"/>
              <a:t>), а в дівчат – ні.</a:t>
            </a:r>
          </a:p>
          <a:p>
            <a:pPr algn="just">
              <a:buNone/>
            </a:pPr>
            <a:r>
              <a:rPr lang="uk-UA" sz="2400" dirty="0" smtClean="0"/>
              <a:t>5.У деяких культурах чоловіки завжди готують їжу, а жінки ремонтують оселі.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755576" y="764705"/>
            <a:ext cx="7704856" cy="5040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6.У більшості країн традиційний одяг чоловіків – </a:t>
            </a:r>
            <a:r>
              <a:rPr lang="uk-UA" dirty="0" smtClean="0"/>
              <a:t>штани, </a:t>
            </a:r>
            <a:r>
              <a:rPr lang="uk-UA" dirty="0" smtClean="0"/>
              <a:t>а в Шотландії – спідниця.</a:t>
            </a:r>
          </a:p>
          <a:p>
            <a:pPr>
              <a:buNone/>
            </a:pPr>
            <a:r>
              <a:rPr lang="uk-UA" dirty="0" smtClean="0"/>
              <a:t>7.Раніше жінки носили тільки спідниці, а тепер часто вдягають </a:t>
            </a:r>
            <a:r>
              <a:rPr lang="uk-UA" dirty="0" smtClean="0"/>
              <a:t>штани.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8.Жінки можуть годувати дітей груддю, а чоловіки </a:t>
            </a:r>
            <a:r>
              <a:rPr lang="uk-UA" dirty="0" err="1" smtClean="0"/>
              <a:t>–ні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9.У багатьох країнах, якщо родині потрібна допомога, дівчатка частіше, ніж хлопчики, кидають школу.</a:t>
            </a:r>
          </a:p>
          <a:p>
            <a:pPr>
              <a:buNone/>
            </a:pPr>
            <a:r>
              <a:rPr lang="uk-UA" dirty="0" smtClean="0"/>
              <a:t>10.У чоловіків ростуть борода і вуса, а в жінок-ні.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100" y="4513969"/>
            <a:ext cx="8183880" cy="60576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rgbClr val="FF0000"/>
                </a:solidFill>
              </a:rPr>
              <a:t>Гендерні стереотипи </a:t>
            </a:r>
            <a:r>
              <a:rPr lang="uk-UA" dirty="0" smtClean="0"/>
              <a:t>– це спрощені уявлення як мають поводитися люди різної статі, який одяг носити і чим займатися.</a:t>
            </a:r>
          </a:p>
          <a:p>
            <a:pPr>
              <a:buNone/>
            </a:pPr>
            <a:r>
              <a:rPr lang="uk-UA" dirty="0" smtClean="0"/>
              <a:t>Деякі гендерні стереотипи сформувалися дуже давно, в цілком інших історичних і соціальних умовах. Багато з них застаріли й нерідко обмежують можливості людей у сучасному світі.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370724" y="5081736"/>
            <a:ext cx="1224136" cy="9144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979712" y="3840649"/>
            <a:ext cx="3384376" cy="15121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366320" y="3840649"/>
            <a:ext cx="3312368" cy="15121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11560" y="620688"/>
            <a:ext cx="7848872" cy="5414352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uk-UA" sz="9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Вправа “ Так чи </a:t>
            </a:r>
            <a:r>
              <a:rPr lang="uk-UA" sz="9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ні”</a:t>
            </a:r>
            <a:endParaRPr lang="uk-UA" sz="9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*Хлопці мають бути енергійними і мужніми, а дівчата-чарівними і поступливими.</a:t>
            </a:r>
          </a:p>
          <a:p>
            <a:pPr>
              <a:buNone/>
            </a:pP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*Спорт важливіший для хлопців, ніж для дівчат.</a:t>
            </a:r>
          </a:p>
          <a:p>
            <a:pPr>
              <a:buNone/>
            </a:pP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*Дівчині треба знайти хорошого чоловіка, а хлопцеві – добру роботу.</a:t>
            </a:r>
          </a:p>
          <a:p>
            <a:pPr>
              <a:buNone/>
            </a:pP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*Дівчата прагнуть шлюбу, а хлопці-ні.</a:t>
            </a:r>
          </a:p>
          <a:p>
            <a:pPr>
              <a:buNone/>
            </a:pP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*Догляд за дітьми - суто жіноча робота.</a:t>
            </a:r>
          </a:p>
          <a:p>
            <a:pPr>
              <a:buNone/>
            </a:pP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*Хлопець, який любить куховарити, недостатньо мужній.</a:t>
            </a:r>
          </a:p>
          <a:p>
            <a:pPr>
              <a:buNone/>
            </a:pP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*Жінки здатні на співчуття</a:t>
            </a: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чоловіки – ні.</a:t>
            </a:r>
          </a:p>
          <a:p>
            <a:pPr>
              <a:buNone/>
            </a:pP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*Дівчата не мають здібностей до точних наук.</a:t>
            </a:r>
          </a:p>
          <a:p>
            <a:pPr>
              <a:buNone/>
            </a:pP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*Дівчині не так важливо мати вищу освіту</a:t>
            </a: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,    як </a:t>
            </a: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хлопцю.</a:t>
            </a:r>
          </a:p>
          <a:p>
            <a:pPr>
              <a:buNone/>
            </a:pP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*Дівчата повинні носити спідниці, а хлопці – </a:t>
            </a: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штани.</a:t>
            </a:r>
            <a:endParaRPr lang="uk-UA" sz="7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*Жінці не місце за кермом автомобіля.</a:t>
            </a:r>
            <a:br>
              <a:rPr lang="uk-UA" sz="7400" dirty="0" smtClean="0">
                <a:latin typeface="Times New Roman" pitchFamily="18" charset="0"/>
                <a:cs typeface="Times New Roman" pitchFamily="18" charset="0"/>
              </a:rPr>
            </a:br>
            <a:endParaRPr lang="ru-RU" sz="7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02920" y="530352"/>
            <a:ext cx="7885504" cy="53469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dirty="0" smtClean="0">
                <a:solidFill>
                  <a:srgbClr val="FFFF00"/>
                </a:solidFill>
              </a:rPr>
              <a:t>Дитинство </a:t>
            </a:r>
            <a:r>
              <a:rPr lang="uk-UA" dirty="0" smtClean="0"/>
              <a:t>                   </a:t>
            </a:r>
            <a:r>
              <a:rPr lang="uk-UA" dirty="0" smtClean="0">
                <a:solidFill>
                  <a:schemeClr val="accent2"/>
                </a:solidFill>
              </a:rPr>
              <a:t>Підлітковий вік</a:t>
            </a:r>
          </a:p>
          <a:p>
            <a:pPr>
              <a:buNone/>
            </a:pPr>
            <a:r>
              <a:rPr lang="uk-UA" dirty="0" smtClean="0"/>
              <a:t>Усвідомлення статі</a:t>
            </a:r>
          </a:p>
          <a:p>
            <a:pPr>
              <a:buNone/>
            </a:pPr>
            <a:r>
              <a:rPr lang="uk-UA" dirty="0" smtClean="0"/>
              <a:t> й   гендерних </a:t>
            </a:r>
            <a:r>
              <a:rPr lang="uk-UA" dirty="0" err="1" smtClean="0"/>
              <a:t>ро-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лей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 </a:t>
            </a:r>
          </a:p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        </a:t>
            </a:r>
          </a:p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           Виявляють інтерес   </a:t>
            </a:r>
          </a:p>
          <a:p>
            <a:pPr>
              <a:buNone/>
            </a:pPr>
            <a:r>
              <a:rPr lang="uk-UA" dirty="0" smtClean="0"/>
              <a:t>                                       один до одного, </a:t>
            </a:r>
          </a:p>
          <a:p>
            <a:pPr>
              <a:buNone/>
            </a:pPr>
            <a:r>
              <a:rPr lang="uk-UA" dirty="0" smtClean="0"/>
              <a:t>                                     починають дружити</a:t>
            </a:r>
          </a:p>
          <a:p>
            <a:pPr>
              <a:buNone/>
            </a:pPr>
            <a:r>
              <a:rPr lang="uk-UA" dirty="0" smtClean="0"/>
              <a:t>                                 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s://encrypted-tbn1.gstatic.com/images?q=tbn:ANd9GcQfSBcOPGcuTEccJSbb_hS98Gf8YX6t8u9luGgWgrTMykO4FkHs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708920"/>
            <a:ext cx="309634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s://encrypted-tbn3.gstatic.com/images?q=tbn:ANd9GcSMdyRydHT0jPm_wXNrVByP-fAX7-JCpFa6eeBQjr0Lrg0-qsvFc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8572" y="923743"/>
            <a:ext cx="3600400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64584" y="620688"/>
            <a:ext cx="7967856" cy="59949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solidFill>
                  <a:srgbClr val="7030A0"/>
                </a:solidFill>
              </a:rPr>
              <a:t>Юність   </a:t>
            </a:r>
            <a:r>
              <a:rPr lang="uk-UA" dirty="0" smtClean="0"/>
              <a:t>                            </a:t>
            </a:r>
            <a:r>
              <a:rPr lang="uk-UA" dirty="0" smtClean="0">
                <a:solidFill>
                  <a:srgbClr val="FF0000"/>
                </a:solidFill>
              </a:rPr>
              <a:t>Зрілість</a:t>
            </a:r>
          </a:p>
          <a:p>
            <a:pPr>
              <a:buNone/>
            </a:pPr>
            <a:r>
              <a:rPr lang="uk-UA" sz="2400" dirty="0" smtClean="0"/>
              <a:t>Молоді люди мають</a:t>
            </a:r>
          </a:p>
          <a:p>
            <a:pPr>
              <a:buNone/>
            </a:pPr>
            <a:r>
              <a:rPr lang="uk-UA" sz="2400" dirty="0" smtClean="0"/>
              <a:t> спільні погляди,</a:t>
            </a:r>
          </a:p>
          <a:p>
            <a:pPr>
              <a:buNone/>
            </a:pPr>
            <a:r>
              <a:rPr lang="uk-UA" sz="2400" dirty="0" smtClean="0"/>
              <a:t>інтереси. Кохання.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 algn="ctr">
              <a:lnSpc>
                <a:spcPct val="110000"/>
              </a:lnSpc>
              <a:buNone/>
            </a:pPr>
            <a:r>
              <a:rPr lang="uk-UA" sz="2400" dirty="0" smtClean="0"/>
              <a:t>                              З досягненням </a:t>
            </a:r>
            <a:r>
              <a:rPr lang="uk-UA" sz="2400" dirty="0" err="1" smtClean="0"/>
              <a:t>зрі</a:t>
            </a:r>
            <a:r>
              <a:rPr lang="uk-UA" sz="2400" dirty="0" smtClean="0"/>
              <a:t>-</a:t>
            </a:r>
          </a:p>
          <a:p>
            <a:pPr algn="ctr">
              <a:lnSpc>
                <a:spcPct val="110000"/>
              </a:lnSpc>
              <a:buNone/>
            </a:pPr>
            <a:r>
              <a:rPr lang="uk-UA" sz="2400" dirty="0" smtClean="0"/>
              <a:t>                                </a:t>
            </a:r>
            <a:r>
              <a:rPr lang="uk-UA" sz="2400" dirty="0" err="1" smtClean="0"/>
              <a:t>лості</a:t>
            </a:r>
            <a:r>
              <a:rPr lang="uk-UA" sz="2400" dirty="0" smtClean="0"/>
              <a:t> закохані </a:t>
            </a:r>
            <a:r>
              <a:rPr lang="uk-UA" sz="2400" dirty="0" err="1" smtClean="0"/>
              <a:t>мо</a:t>
            </a:r>
            <a:r>
              <a:rPr lang="uk-UA" sz="2400" dirty="0" smtClean="0"/>
              <a:t>-                                         </a:t>
            </a:r>
          </a:p>
          <a:p>
            <a:pPr algn="ctr">
              <a:lnSpc>
                <a:spcPct val="110000"/>
              </a:lnSpc>
              <a:buNone/>
            </a:pPr>
            <a:r>
              <a:rPr lang="uk-UA" sz="2400" dirty="0" smtClean="0"/>
              <a:t>                                </a:t>
            </a:r>
            <a:r>
              <a:rPr lang="uk-UA" sz="2400" dirty="0" err="1" smtClean="0"/>
              <a:t>жуть</a:t>
            </a:r>
            <a:r>
              <a:rPr lang="uk-UA" sz="2400" dirty="0" smtClean="0"/>
              <a:t> створити сім’ю.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s://encrypted-tbn1.gstatic.com/images?q=tbn:ANd9GcR4Ws4wPqz7gYqXnRpUpqOIplUvFlr0vtD_oUW6Pib6mxXhLg3FYQ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9467" y="2544146"/>
            <a:ext cx="3600400" cy="3168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encrypted-tbn2.gstatic.com/images?q=tbn:ANd9GcRzFCLn7gNCuKissBkHDhFap_ImHPgKh57ffASY1GyqGmV1WXs-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108342"/>
            <a:ext cx="360040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                     </a:t>
            </a:r>
            <a:r>
              <a:rPr lang="ru-RU" sz="47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Типи</a:t>
            </a:r>
            <a:r>
              <a:rPr lang="ru-RU" sz="47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7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поведінки</a:t>
            </a:r>
            <a:endParaRPr lang="ru-RU" sz="47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000" b="1" i="1" dirty="0" smtClean="0">
                <a:latin typeface="Times New Roman" pitchFamily="18" charset="0"/>
                <a:cs typeface="Times New Roman" pitchFamily="18" charset="0"/>
              </a:rPr>
              <a:t>   Агресивна </a:t>
            </a:r>
            <a:r>
              <a:rPr lang="uk-UA" dirty="0" smtClean="0"/>
              <a:t>: </a:t>
            </a:r>
          </a:p>
          <a:p>
            <a:pPr>
              <a:buNone/>
            </a:pPr>
            <a:endParaRPr lang="uk-UA" dirty="0" smtClean="0"/>
          </a:p>
          <a:p>
            <a:pPr>
              <a:buFont typeface="Arial" charset="0"/>
              <a:buChar char="•"/>
            </a:pPr>
            <a:r>
              <a:rPr lang="uk-UA" sz="3500" dirty="0" smtClean="0"/>
              <a:t>захищають свої права, незважаючи на інших;</a:t>
            </a:r>
          </a:p>
          <a:p>
            <a:pPr>
              <a:buFont typeface="Arial" charset="0"/>
              <a:buChar char="•"/>
            </a:pPr>
            <a:endParaRPr lang="uk-UA" sz="3500" dirty="0" smtClean="0"/>
          </a:p>
          <a:p>
            <a:pPr>
              <a:buFont typeface="Arial" charset="0"/>
              <a:buChar char="•"/>
            </a:pPr>
            <a:r>
              <a:rPr lang="uk-UA" sz="3500" dirty="0" smtClean="0"/>
              <a:t>думають лише про себе;</a:t>
            </a:r>
          </a:p>
          <a:p>
            <a:pPr>
              <a:buFont typeface="Arial" charset="0"/>
              <a:buChar char="•"/>
            </a:pPr>
            <a:endParaRPr lang="uk-UA" sz="3500" dirty="0" smtClean="0"/>
          </a:p>
          <a:p>
            <a:pPr>
              <a:buFont typeface="Arial" charset="0"/>
              <a:buChar char="•"/>
            </a:pPr>
            <a:r>
              <a:rPr lang="uk-UA" sz="3500" dirty="0" smtClean="0"/>
              <a:t>поводяться зверхньо;</a:t>
            </a:r>
          </a:p>
          <a:p>
            <a:pPr>
              <a:buFont typeface="Arial" charset="0"/>
              <a:buChar char="•"/>
            </a:pPr>
            <a:endParaRPr lang="uk-UA" sz="3500" dirty="0" smtClean="0"/>
          </a:p>
          <a:p>
            <a:pPr>
              <a:buFont typeface="Arial" charset="0"/>
              <a:buChar char="•"/>
            </a:pPr>
            <a:r>
              <a:rPr lang="uk-UA" sz="3500" dirty="0" smtClean="0"/>
              <a:t>прагнуть перемогти у </a:t>
            </a:r>
          </a:p>
          <a:p>
            <a:pPr>
              <a:buNone/>
            </a:pPr>
            <a:r>
              <a:rPr lang="uk-UA" sz="3500" dirty="0" smtClean="0"/>
              <a:t>  будь-який спосіб.                 </a:t>
            </a:r>
            <a:endParaRPr lang="ru-RU" sz="3500" dirty="0"/>
          </a:p>
        </p:txBody>
      </p:sp>
      <p:pic>
        <p:nvPicPr>
          <p:cNvPr id="4" name="Рисунок 3" descr="https://encrypted-tbn2.gstatic.com/images?q=tbn:ANd9GcTk2vaflljykFGUD19H8eA_eNmuJRHUchKV4R7XS4qvtVOupMsFZ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701894"/>
            <a:ext cx="244827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Яскрава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289</TotalTime>
  <Words>784</Words>
  <Application>Microsoft Office PowerPoint</Application>
  <PresentationFormat>Экран (4:3)</PresentationFormat>
  <Paragraphs>118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Monotype Corsiva</vt:lpstr>
      <vt:lpstr>Times New Roman</vt:lpstr>
      <vt:lpstr>Verdana</vt:lpstr>
      <vt:lpstr>Wingdings 2</vt:lpstr>
      <vt:lpstr>Аспект</vt:lpstr>
      <vt:lpstr>Гендер і стать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Будьте завжди толерантними і чесни-ми у спілкуванні з іншими людьми!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 про СНІД</dc:title>
  <dc:creator>Гость</dc:creator>
  <cp:lastModifiedBy>Admin</cp:lastModifiedBy>
  <cp:revision>24</cp:revision>
  <dcterms:created xsi:type="dcterms:W3CDTF">2013-11-26T15:30:10Z</dcterms:created>
  <dcterms:modified xsi:type="dcterms:W3CDTF">2017-03-15T18:02:13Z</dcterms:modified>
</cp:coreProperties>
</file>