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1" r:id="rId5"/>
    <p:sldId id="262" r:id="rId6"/>
    <p:sldId id="263" r:id="rId7"/>
    <p:sldId id="259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4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8E419-D300-426F-9EEC-4D4C97E85D45}" type="datetimeFigureOut">
              <a:rPr lang="ru-RU" smtClean="0"/>
              <a:t>24.01.2017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D995D-0A0B-4562-9E74-B632F6E7F7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8E419-D300-426F-9EEC-4D4C97E85D45}" type="datetimeFigureOut">
              <a:rPr lang="ru-RU" smtClean="0"/>
              <a:t>24.01.2017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D995D-0A0B-4562-9E74-B632F6E7F7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8E419-D300-426F-9EEC-4D4C97E85D45}" type="datetimeFigureOut">
              <a:rPr lang="ru-RU" smtClean="0"/>
              <a:t>24.01.2017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D995D-0A0B-4562-9E74-B632F6E7F7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8E419-D300-426F-9EEC-4D4C97E85D45}" type="datetimeFigureOut">
              <a:rPr lang="ru-RU" smtClean="0"/>
              <a:t>24.01.2017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D995D-0A0B-4562-9E74-B632F6E7F7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8E419-D300-426F-9EEC-4D4C97E85D45}" type="datetimeFigureOut">
              <a:rPr lang="ru-RU" smtClean="0"/>
              <a:t>24.01.2017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D995D-0A0B-4562-9E74-B632F6E7F7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8E419-D300-426F-9EEC-4D4C97E85D45}" type="datetimeFigureOut">
              <a:rPr lang="ru-RU" smtClean="0"/>
              <a:t>24.01.2017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D995D-0A0B-4562-9E74-B632F6E7F7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8E419-D300-426F-9EEC-4D4C97E85D45}" type="datetimeFigureOut">
              <a:rPr lang="ru-RU" smtClean="0"/>
              <a:t>24.01.2017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D995D-0A0B-4562-9E74-B632F6E7F7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8E419-D300-426F-9EEC-4D4C97E85D45}" type="datetimeFigureOut">
              <a:rPr lang="ru-RU" smtClean="0"/>
              <a:t>24.01.2017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D995D-0A0B-4562-9E74-B632F6E7F7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8E419-D300-426F-9EEC-4D4C97E85D45}" type="datetimeFigureOut">
              <a:rPr lang="ru-RU" smtClean="0"/>
              <a:t>24.01.2017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D995D-0A0B-4562-9E74-B632F6E7F7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8E419-D300-426F-9EEC-4D4C97E85D45}" type="datetimeFigureOut">
              <a:rPr lang="ru-RU" smtClean="0"/>
              <a:t>24.01.2017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D995D-0A0B-4562-9E74-B632F6E7F7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8E419-D300-426F-9EEC-4D4C97E85D45}" type="datetimeFigureOut">
              <a:rPr lang="ru-RU" smtClean="0"/>
              <a:t>24.01.2017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D995D-0A0B-4562-9E74-B632F6E7F7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8E419-D300-426F-9EEC-4D4C97E85D45}" type="datetimeFigureOut">
              <a:rPr lang="ru-RU" smtClean="0"/>
              <a:t>24.01.2017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1D995D-0A0B-4562-9E74-B632F6E7F7B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latin typeface="Arial Black" pitchFamily="34" charset="0"/>
              </a:rPr>
              <a:t>Доповніть поняття</a:t>
            </a:r>
            <a:endParaRPr lang="ru-RU" dirty="0"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Блок-схема: перфолента 3"/>
          <p:cNvSpPr/>
          <p:nvPr/>
        </p:nvSpPr>
        <p:spPr>
          <a:xfrm>
            <a:off x="467544" y="1052736"/>
            <a:ext cx="8280920" cy="720080"/>
          </a:xfrm>
          <a:prstGeom prst="flowChartPunchedTap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dirty="0" smtClean="0">
                <a:latin typeface="Arial Black" pitchFamily="34" charset="0"/>
              </a:rPr>
              <a:t>ПОЛІС</a:t>
            </a:r>
            <a:endParaRPr lang="ru-RU" sz="3600" dirty="0">
              <a:latin typeface="Arial Black" pitchFamily="34" charset="0"/>
            </a:endParaRPr>
          </a:p>
        </p:txBody>
      </p:sp>
      <p:sp>
        <p:nvSpPr>
          <p:cNvPr id="6" name="Блок-схема: перфолента 5"/>
          <p:cNvSpPr/>
          <p:nvPr/>
        </p:nvSpPr>
        <p:spPr>
          <a:xfrm>
            <a:off x="539552" y="1628800"/>
            <a:ext cx="8136904" cy="648072"/>
          </a:xfrm>
          <a:prstGeom prst="flowChartPunchedTap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dirty="0" smtClean="0">
                <a:latin typeface="Arial Black" pitchFamily="34" charset="0"/>
              </a:rPr>
              <a:t>Агора</a:t>
            </a:r>
            <a:endParaRPr lang="ru-RU" sz="3600" dirty="0">
              <a:latin typeface="Arial Black" pitchFamily="34" charset="0"/>
            </a:endParaRPr>
          </a:p>
        </p:txBody>
      </p:sp>
      <p:sp>
        <p:nvSpPr>
          <p:cNvPr id="7" name="Блок-схема: перфолента 6"/>
          <p:cNvSpPr/>
          <p:nvPr/>
        </p:nvSpPr>
        <p:spPr>
          <a:xfrm>
            <a:off x="611560" y="2204864"/>
            <a:ext cx="8064896" cy="576064"/>
          </a:xfrm>
          <a:prstGeom prst="flowChartPunchedTap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dirty="0" smtClean="0">
                <a:latin typeface="Arial Black" pitchFamily="34" charset="0"/>
              </a:rPr>
              <a:t>Акрополь</a:t>
            </a:r>
            <a:endParaRPr lang="ru-RU" sz="3600" dirty="0">
              <a:latin typeface="Arial Black" pitchFamily="34" charset="0"/>
            </a:endParaRPr>
          </a:p>
        </p:txBody>
      </p:sp>
      <p:sp>
        <p:nvSpPr>
          <p:cNvPr id="9" name="Блок-схема: перфолента 8"/>
          <p:cNvSpPr/>
          <p:nvPr/>
        </p:nvSpPr>
        <p:spPr>
          <a:xfrm>
            <a:off x="611560" y="2708920"/>
            <a:ext cx="8136904" cy="648072"/>
          </a:xfrm>
          <a:prstGeom prst="flowChartPunchedTap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dirty="0" smtClean="0">
                <a:latin typeface="Arial Black" pitchFamily="34" charset="0"/>
              </a:rPr>
              <a:t>Громадяни </a:t>
            </a:r>
            <a:endParaRPr lang="ru-RU" sz="3600" dirty="0">
              <a:latin typeface="Arial Black" pitchFamily="34" charset="0"/>
            </a:endParaRPr>
          </a:p>
        </p:txBody>
      </p:sp>
      <p:sp>
        <p:nvSpPr>
          <p:cNvPr id="10" name="Блок-схема: перфолента 9"/>
          <p:cNvSpPr/>
          <p:nvPr/>
        </p:nvSpPr>
        <p:spPr>
          <a:xfrm>
            <a:off x="611560" y="3212976"/>
            <a:ext cx="8064896" cy="648072"/>
          </a:xfrm>
          <a:prstGeom prst="flowChartPunchedTap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dirty="0" err="1">
                <a:latin typeface="Arial Black" pitchFamily="34" charset="0"/>
              </a:rPr>
              <a:t>М</a:t>
            </a:r>
            <a:r>
              <a:rPr lang="uk-UA" sz="3600" dirty="0" err="1" smtClean="0">
                <a:latin typeface="Arial Black" pitchFamily="34" charset="0"/>
              </a:rPr>
              <a:t>етек</a:t>
            </a:r>
            <a:endParaRPr lang="ru-RU" sz="3600" dirty="0">
              <a:latin typeface="Arial Black" pitchFamily="34" charset="0"/>
            </a:endParaRPr>
          </a:p>
        </p:txBody>
      </p:sp>
      <p:sp>
        <p:nvSpPr>
          <p:cNvPr id="12" name="Блок-схема: перфолента 11"/>
          <p:cNvSpPr/>
          <p:nvPr/>
        </p:nvSpPr>
        <p:spPr>
          <a:xfrm>
            <a:off x="611560" y="3717032"/>
            <a:ext cx="8064896" cy="648072"/>
          </a:xfrm>
          <a:prstGeom prst="flowChartPunchedTap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dirty="0" smtClean="0">
                <a:latin typeface="Arial Black" pitchFamily="34" charset="0"/>
              </a:rPr>
              <a:t>Раб</a:t>
            </a:r>
            <a:endParaRPr lang="ru-RU" sz="3600" dirty="0">
              <a:latin typeface="Arial Black" pitchFamily="34" charset="0"/>
            </a:endParaRPr>
          </a:p>
        </p:txBody>
      </p:sp>
      <p:sp>
        <p:nvSpPr>
          <p:cNvPr id="13" name="Блок-схема: перфолента 12"/>
          <p:cNvSpPr/>
          <p:nvPr/>
        </p:nvSpPr>
        <p:spPr>
          <a:xfrm>
            <a:off x="611560" y="4221088"/>
            <a:ext cx="8136904" cy="720080"/>
          </a:xfrm>
          <a:prstGeom prst="flowChartPunchedTap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dirty="0" smtClean="0">
                <a:latin typeface="Arial Black" pitchFamily="34" charset="0"/>
              </a:rPr>
              <a:t>Аристократи </a:t>
            </a:r>
            <a:endParaRPr lang="ru-RU" sz="3600" dirty="0">
              <a:latin typeface="Arial Black" pitchFamily="34" charset="0"/>
            </a:endParaRPr>
          </a:p>
        </p:txBody>
      </p:sp>
      <p:sp>
        <p:nvSpPr>
          <p:cNvPr id="14" name="Блок-схема: перфолента 13"/>
          <p:cNvSpPr/>
          <p:nvPr/>
        </p:nvSpPr>
        <p:spPr>
          <a:xfrm>
            <a:off x="611560" y="4797152"/>
            <a:ext cx="8136904" cy="720080"/>
          </a:xfrm>
          <a:prstGeom prst="flowChartPunchedTap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dirty="0" smtClean="0">
                <a:latin typeface="Arial Black" pitchFamily="34" charset="0"/>
              </a:rPr>
              <a:t>Демос </a:t>
            </a:r>
            <a:endParaRPr lang="ru-RU" sz="3600" dirty="0">
              <a:latin typeface="Arial Black" pitchFamily="34" charset="0"/>
            </a:endParaRPr>
          </a:p>
        </p:txBody>
      </p:sp>
      <p:sp>
        <p:nvSpPr>
          <p:cNvPr id="15" name="Блок-схема: перфолента 14"/>
          <p:cNvSpPr/>
          <p:nvPr/>
        </p:nvSpPr>
        <p:spPr>
          <a:xfrm>
            <a:off x="611560" y="5373216"/>
            <a:ext cx="8136904" cy="720080"/>
          </a:xfrm>
          <a:prstGeom prst="flowChartPunchedTap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dirty="0" smtClean="0">
                <a:latin typeface="Arial Black" pitchFamily="34" charset="0"/>
              </a:rPr>
              <a:t>Тиран </a:t>
            </a:r>
            <a:endParaRPr lang="ru-RU" sz="36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9" grpId="0" animBg="1"/>
      <p:bldP spid="10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uk-UA" dirty="0" smtClean="0"/>
              <a:t>Тема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4000" b="1" i="1" dirty="0"/>
              <a:t>Практичнее </a:t>
            </a:r>
            <a:r>
              <a:rPr lang="ru-RU" sz="4000" b="1" i="1" dirty="0" err="1"/>
              <a:t>заняття</a:t>
            </a:r>
            <a:r>
              <a:rPr lang="ru-RU" sz="4000" b="1" dirty="0"/>
              <a:t>.</a:t>
            </a:r>
          </a:p>
          <a:p>
            <a:pPr algn="ctr">
              <a:buNone/>
            </a:pPr>
            <a:r>
              <a:rPr lang="ru-RU" sz="4000" b="1" dirty="0" err="1"/>
              <a:t>Спартанський</a:t>
            </a:r>
            <a:r>
              <a:rPr lang="ru-RU" sz="4000" b="1" dirty="0"/>
              <a:t> </a:t>
            </a:r>
            <a:r>
              <a:rPr lang="ru-RU" sz="4000" b="1" dirty="0" err="1"/>
              <a:t>поліс</a:t>
            </a:r>
            <a:r>
              <a:rPr lang="ru-RU" sz="4000" b="1" dirty="0"/>
              <a:t>: </a:t>
            </a:r>
            <a:r>
              <a:rPr lang="ru-RU" sz="4000" b="1" dirty="0" err="1"/>
              <a:t>соціальний</a:t>
            </a:r>
            <a:r>
              <a:rPr lang="ru-RU" sz="4000" b="1" dirty="0"/>
              <a:t> та </a:t>
            </a:r>
            <a:r>
              <a:rPr lang="ru-RU" sz="4000" b="1" dirty="0" err="1"/>
              <a:t>політичний</a:t>
            </a:r>
            <a:r>
              <a:rPr lang="ru-RU" sz="4000" b="1" dirty="0"/>
              <a:t> </a:t>
            </a:r>
            <a:r>
              <a:rPr lang="ru-RU" sz="4000" b="1" dirty="0" err="1"/>
              <a:t>устрій</a:t>
            </a:r>
            <a:r>
              <a:rPr lang="ru-RU" sz="4000" b="1" dirty="0"/>
              <a:t> за </a:t>
            </a:r>
            <a:r>
              <a:rPr lang="ru-RU" sz="4000" b="1" dirty="0" err="1" smtClean="0"/>
              <a:t>даними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джерел</a:t>
            </a:r>
            <a:r>
              <a:rPr lang="ru-RU" sz="4000" b="1" dirty="0"/>
              <a:t>.</a:t>
            </a:r>
          </a:p>
          <a:p>
            <a:pPr algn="ctr">
              <a:buNone/>
            </a:pPr>
            <a:r>
              <a:rPr lang="ru-RU" sz="4000" b="1" dirty="0" err="1"/>
              <a:t>Жінка</a:t>
            </a:r>
            <a:r>
              <a:rPr lang="ru-RU" sz="4000" b="1" dirty="0"/>
              <a:t> в </a:t>
            </a:r>
            <a:r>
              <a:rPr lang="ru-RU" sz="4000" b="1" dirty="0" err="1"/>
              <a:t>спартанському</a:t>
            </a:r>
            <a:r>
              <a:rPr lang="ru-RU" sz="4000" b="1" dirty="0"/>
              <a:t> </a:t>
            </a:r>
            <a:r>
              <a:rPr lang="ru-RU" sz="4000" b="1" dirty="0" err="1"/>
              <a:t>полісі</a:t>
            </a:r>
            <a:r>
              <a:rPr lang="ru-RU" sz="4000" b="1" dirty="0"/>
              <a:t>. </a:t>
            </a:r>
            <a:r>
              <a:rPr lang="ru-RU" sz="4000" b="1" dirty="0" err="1"/>
              <a:t>Побут</a:t>
            </a:r>
            <a:r>
              <a:rPr lang="ru-RU" sz="4000" b="1" dirty="0"/>
              <a:t> та </a:t>
            </a:r>
            <a:r>
              <a:rPr lang="ru-RU" sz="4000" b="1" dirty="0" err="1"/>
              <a:t>виховання</a:t>
            </a:r>
            <a:r>
              <a:rPr lang="ru-RU" sz="4000" b="1" dirty="0"/>
              <a:t> </a:t>
            </a:r>
            <a:r>
              <a:rPr lang="ru-RU" sz="4000" b="1" dirty="0" err="1"/>
              <a:t>спартанців</a:t>
            </a:r>
            <a:r>
              <a:rPr lang="ru-RU" sz="4000" b="1" dirty="0"/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uk-UA" b="1" dirty="0" smtClean="0"/>
              <a:t>План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525963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ru-RU" sz="3900" b="1" dirty="0" err="1" smtClean="0"/>
              <a:t>Географічне</a:t>
            </a:r>
            <a:r>
              <a:rPr lang="ru-RU" sz="3900" b="1" dirty="0" smtClean="0"/>
              <a:t> </a:t>
            </a:r>
            <a:r>
              <a:rPr lang="ru-RU" sz="3900" b="1" dirty="0"/>
              <a:t> </a:t>
            </a:r>
            <a:r>
              <a:rPr lang="ru-RU" sz="3900" b="1" dirty="0" err="1"/>
              <a:t>положення</a:t>
            </a:r>
            <a:r>
              <a:rPr lang="ru-RU" sz="3900" b="1" dirty="0"/>
              <a:t>  </a:t>
            </a:r>
            <a:r>
              <a:rPr lang="ru-RU" sz="3900" b="1" dirty="0" err="1"/>
              <a:t>і</a:t>
            </a:r>
            <a:r>
              <a:rPr lang="ru-RU" sz="3900" b="1" dirty="0"/>
              <a:t>  </a:t>
            </a:r>
            <a:r>
              <a:rPr lang="ru-RU" sz="3900" b="1" dirty="0" err="1"/>
              <a:t>населення</a:t>
            </a:r>
            <a:r>
              <a:rPr lang="ru-RU" sz="3900" b="1" dirty="0"/>
              <a:t>  </a:t>
            </a:r>
            <a:endParaRPr lang="ru-RU" sz="3900" b="1" dirty="0" smtClean="0"/>
          </a:p>
          <a:p>
            <a:pPr lvl="0">
              <a:buNone/>
            </a:pPr>
            <a:r>
              <a:rPr lang="ru-RU" sz="3900" b="1" dirty="0" err="1" smtClean="0"/>
              <a:t>Спарти</a:t>
            </a:r>
            <a:r>
              <a:rPr lang="ru-RU" sz="3900" b="1" dirty="0"/>
              <a:t> </a:t>
            </a:r>
            <a:endParaRPr lang="ru-RU" sz="3900" dirty="0"/>
          </a:p>
          <a:p>
            <a:pPr lvl="0"/>
            <a:r>
              <a:rPr lang="ru-RU" sz="3900" b="1" dirty="0" err="1" smtClean="0"/>
              <a:t>Спартанське</a:t>
            </a:r>
            <a:r>
              <a:rPr lang="ru-RU" sz="3900" b="1" dirty="0" smtClean="0"/>
              <a:t> </a:t>
            </a:r>
            <a:r>
              <a:rPr lang="ru-RU" sz="3900" b="1" dirty="0" err="1" smtClean="0"/>
              <a:t>суспільство</a:t>
            </a:r>
            <a:r>
              <a:rPr lang="ru-RU" sz="3900" b="1" dirty="0"/>
              <a:t>.    </a:t>
            </a:r>
            <a:endParaRPr lang="ru-RU" sz="3900" b="1" dirty="0" smtClean="0"/>
          </a:p>
          <a:p>
            <a:pPr lvl="0">
              <a:buNone/>
            </a:pPr>
            <a:r>
              <a:rPr lang="ru-RU" sz="3900" b="1" dirty="0"/>
              <a:t>                                                            </a:t>
            </a:r>
            <a:endParaRPr lang="ru-RU" sz="3900" b="1" dirty="0" smtClean="0"/>
          </a:p>
          <a:p>
            <a:pPr lvl="0"/>
            <a:r>
              <a:rPr lang="ru-RU" sz="3900" b="1" dirty="0" err="1" smtClean="0"/>
              <a:t>Суворі</a:t>
            </a:r>
            <a:r>
              <a:rPr lang="ru-RU" sz="3900" b="1" dirty="0"/>
              <a:t>  </a:t>
            </a:r>
            <a:r>
              <a:rPr lang="ru-RU" sz="3900" b="1" dirty="0" err="1" smtClean="0"/>
              <a:t>звичаї</a:t>
            </a:r>
            <a:r>
              <a:rPr lang="ru-RU" sz="3900" dirty="0" smtClean="0"/>
              <a:t>  та </a:t>
            </a:r>
            <a:r>
              <a:rPr lang="ru-RU" sz="3900" b="1" dirty="0" smtClean="0"/>
              <a:t> </a:t>
            </a:r>
            <a:r>
              <a:rPr lang="ru-RU" sz="3900" b="1" dirty="0" err="1" smtClean="0"/>
              <a:t>закони</a:t>
            </a:r>
            <a:r>
              <a:rPr lang="ru-RU" sz="3900" b="1" dirty="0" smtClean="0"/>
              <a:t> </a:t>
            </a:r>
            <a:r>
              <a:rPr lang="ru-RU" sz="3900" b="1" dirty="0" err="1" smtClean="0"/>
              <a:t>Лікурга</a:t>
            </a:r>
            <a:r>
              <a:rPr lang="ru-RU" sz="3900" b="1" dirty="0" smtClean="0"/>
              <a:t>.</a:t>
            </a:r>
          </a:p>
          <a:p>
            <a:pPr lvl="0">
              <a:buNone/>
            </a:pPr>
            <a:endParaRPr lang="ru-RU" sz="3900" dirty="0" smtClean="0"/>
          </a:p>
          <a:p>
            <a:pPr lvl="0"/>
            <a:r>
              <a:rPr lang="ru-RU" sz="3900" b="1" dirty="0" err="1" smtClean="0"/>
              <a:t>Управління</a:t>
            </a:r>
            <a:r>
              <a:rPr lang="ru-RU" sz="3900" b="1" dirty="0" smtClean="0"/>
              <a:t> Спартою</a:t>
            </a:r>
            <a:r>
              <a:rPr lang="ru-RU" b="1" dirty="0"/>
              <a:t>.                                                                                           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uk-UA" b="1" dirty="0" smtClean="0">
                <a:latin typeface="Arial Black" pitchFamily="34" charset="0"/>
              </a:rPr>
              <a:t>Мета</a:t>
            </a:r>
            <a:endParaRPr lang="ru-RU" b="1" dirty="0"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3600" b="1" dirty="0" err="1" smtClean="0"/>
              <a:t>Сформувати</a:t>
            </a:r>
            <a:r>
              <a:rPr lang="ru-RU" sz="3600" b="1" dirty="0" smtClean="0"/>
              <a:t> </a:t>
            </a:r>
            <a:r>
              <a:rPr lang="ru-RU" sz="3600" b="1" dirty="0" err="1"/>
              <a:t>уявлення</a:t>
            </a:r>
            <a:r>
              <a:rPr lang="ru-RU" sz="3600" b="1" dirty="0"/>
              <a:t> про </a:t>
            </a:r>
            <a:r>
              <a:rPr lang="ru-RU" sz="3600" b="1" dirty="0" err="1"/>
              <a:t>природно-географічні</a:t>
            </a:r>
            <a:r>
              <a:rPr lang="ru-RU" sz="3600" b="1" dirty="0"/>
              <a:t> </a:t>
            </a:r>
            <a:r>
              <a:rPr lang="ru-RU" sz="3600" b="1" dirty="0" err="1"/>
              <a:t>умови</a:t>
            </a:r>
            <a:r>
              <a:rPr lang="ru-RU" sz="3600" b="1" dirty="0"/>
              <a:t> </a:t>
            </a:r>
            <a:r>
              <a:rPr lang="ru-RU" sz="3600" b="1" dirty="0" err="1"/>
              <a:t>Лаконіки</a:t>
            </a:r>
            <a:r>
              <a:rPr lang="ru-RU" sz="3600" b="1" dirty="0"/>
              <a:t> та </a:t>
            </a:r>
            <a:r>
              <a:rPr lang="ru-RU" sz="3600" b="1" dirty="0" err="1"/>
              <a:t>її</a:t>
            </a:r>
            <a:r>
              <a:rPr lang="ru-RU" sz="3600" b="1" dirty="0"/>
              <a:t> </a:t>
            </a:r>
            <a:r>
              <a:rPr lang="ru-RU" sz="3600" b="1" dirty="0" err="1"/>
              <a:t>населення</a:t>
            </a:r>
            <a:r>
              <a:rPr lang="ru-RU" sz="3600" b="1" dirty="0"/>
              <a:t>, про </a:t>
            </a:r>
            <a:r>
              <a:rPr lang="ru-RU" sz="3600" b="1" dirty="0" err="1"/>
              <a:t>основні</a:t>
            </a:r>
            <a:r>
              <a:rPr lang="ru-RU" sz="3600" b="1" dirty="0"/>
              <a:t> </a:t>
            </a:r>
            <a:r>
              <a:rPr lang="ru-RU" sz="3600" b="1" dirty="0" err="1"/>
              <a:t>заняття</a:t>
            </a:r>
            <a:r>
              <a:rPr lang="ru-RU" sz="3600" b="1" dirty="0"/>
              <a:t> та </a:t>
            </a:r>
            <a:r>
              <a:rPr lang="ru-RU" sz="3600" b="1" dirty="0" err="1"/>
              <a:t>повсякденне</a:t>
            </a:r>
            <a:r>
              <a:rPr lang="ru-RU" sz="3600" b="1" dirty="0"/>
              <a:t> </a:t>
            </a:r>
            <a:r>
              <a:rPr lang="ru-RU" sz="3600" b="1" dirty="0" err="1"/>
              <a:t>життя</a:t>
            </a:r>
            <a:r>
              <a:rPr lang="ru-RU" sz="3600" b="1" dirty="0"/>
              <a:t> </a:t>
            </a:r>
            <a:r>
              <a:rPr lang="ru-RU" sz="3600" b="1" dirty="0" err="1"/>
              <a:t>жителів</a:t>
            </a:r>
            <a:r>
              <a:rPr lang="ru-RU" sz="3600" b="1" dirty="0"/>
              <a:t>; </a:t>
            </a:r>
            <a:endParaRPr lang="ru-RU" sz="3600" b="1" dirty="0" smtClean="0"/>
          </a:p>
          <a:p>
            <a:pPr algn="ctr">
              <a:buNone/>
            </a:pPr>
            <a:r>
              <a:rPr lang="ru-RU" sz="3600" b="1" dirty="0" err="1" smtClean="0"/>
              <a:t>Розкрити</a:t>
            </a:r>
            <a:r>
              <a:rPr lang="ru-RU" sz="3600" b="1" dirty="0"/>
              <a:t> </a:t>
            </a:r>
            <a:r>
              <a:rPr lang="ru-RU" sz="3600" b="1" dirty="0" smtClean="0"/>
              <a:t>причини</a:t>
            </a:r>
            <a:r>
              <a:rPr lang="ru-RU" sz="3600" b="1" dirty="0"/>
              <a:t>  </a:t>
            </a:r>
            <a:r>
              <a:rPr lang="ru-RU" sz="3600" b="1" dirty="0" err="1"/>
              <a:t>виникнення</a:t>
            </a:r>
            <a:r>
              <a:rPr lang="ru-RU" sz="3600" b="1" dirty="0"/>
              <a:t>  </a:t>
            </a:r>
            <a:r>
              <a:rPr lang="ru-RU" sz="3600" b="1" dirty="0" err="1"/>
              <a:t>Спартанської</a:t>
            </a:r>
            <a:r>
              <a:rPr lang="ru-RU" sz="3600" b="1" dirty="0"/>
              <a:t>  </a:t>
            </a:r>
            <a:endParaRPr lang="ru-RU" sz="3600" b="1" dirty="0" smtClean="0"/>
          </a:p>
          <a:p>
            <a:pPr algn="ctr">
              <a:buNone/>
            </a:pPr>
            <a:r>
              <a:rPr lang="ru-RU" sz="3600" b="1" dirty="0" err="1" smtClean="0"/>
              <a:t>держави</a:t>
            </a:r>
            <a:r>
              <a:rPr lang="ru-RU" sz="3600" b="1" dirty="0"/>
              <a:t>  та  державного  устрою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00008" y="61182"/>
            <a:ext cx="5309660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СУСПІЛЬНИЙ УСТРІЙ СПАРТИ</a:t>
            </a:r>
            <a:endParaRPr lang="uk-UA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lvl="0" algn="ctr"/>
            <a:endParaRPr lang="uk-UA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6" name="Picture 4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3183"/>
          <a:stretch/>
        </p:blipFill>
        <p:spPr bwMode="auto">
          <a:xfrm>
            <a:off x="356701" y="1412776"/>
            <a:ext cx="3351203" cy="3030554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39952" y="908720"/>
            <a:ext cx="4384182" cy="309634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8130" name="Picture 2" descr="http://www.libma.ru/istorija/puteshestvie_v_drevnii_mir_illyustrirovannaja_yenciklopedija_dlja_detei/i_068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87824" y="3617640"/>
            <a:ext cx="3456384" cy="324036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1115616" y="764704"/>
            <a:ext cx="205364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Ілоти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724128" y="548680"/>
            <a:ext cx="26917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Періеки</a:t>
            </a:r>
            <a:endParaRPr lang="ru-RU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059832" y="3284984"/>
            <a:ext cx="346857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Спартіати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849325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latin typeface="Arial Black" pitchFamily="34" charset="0"/>
              </a:rPr>
              <a:t>ЛІКУРГ</a:t>
            </a:r>
            <a:endParaRPr lang="ru-RU" dirty="0"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  <p:pic>
        <p:nvPicPr>
          <p:cNvPr id="4" name="Picture 17" descr="http://subject.com.ua/textbook/history/6klas_v/6klas_v.files/image18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052736"/>
            <a:ext cx="6408712" cy="580526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36" name="Rectangle 24"/>
          <p:cNvSpPr>
            <a:spLocks noChangeArrowheads="1"/>
          </p:cNvSpPr>
          <p:nvPr/>
        </p:nvSpPr>
        <p:spPr bwMode="auto">
          <a:xfrm>
            <a:off x="119552" y="4081618"/>
            <a:ext cx="3480441" cy="954107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anchor="ctr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uk-UA" altLang="uk-UA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</a:t>
            </a:r>
            <a:r>
              <a:rPr lang="uk-UA" altLang="uk-UA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Рада Старійшин</a:t>
            </a:r>
          </a:p>
          <a:p>
            <a:pPr algn="ctr" eaLnBrk="1" hangingPunct="1"/>
            <a:r>
              <a:rPr lang="uk-UA" altLang="uk-UA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(</a:t>
            </a:r>
            <a:r>
              <a:rPr lang="uk-UA" altLang="uk-UA" sz="2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Герусія</a:t>
            </a:r>
            <a:r>
              <a:rPr lang="uk-UA" altLang="uk-UA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)</a:t>
            </a:r>
            <a:endParaRPr lang="uk-UA" altLang="uk-UA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3370" name="Rectangle 58"/>
          <p:cNvSpPr>
            <a:spLocks noChangeArrowheads="1"/>
          </p:cNvSpPr>
          <p:nvPr/>
        </p:nvSpPr>
        <p:spPr bwMode="auto">
          <a:xfrm>
            <a:off x="663127" y="5897845"/>
            <a:ext cx="2595583" cy="830997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anchor="ctr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uk-UA" altLang="uk-UA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Народні збори</a:t>
            </a:r>
          </a:p>
          <a:p>
            <a:pPr algn="ctr" eaLnBrk="1" hangingPunct="1"/>
            <a:r>
              <a:rPr lang="uk-UA" altLang="uk-UA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 (</a:t>
            </a:r>
            <a:r>
              <a:rPr lang="uk-UA" altLang="uk-UA" sz="2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Апелла</a:t>
            </a:r>
            <a:r>
              <a:rPr lang="uk-UA" altLang="uk-UA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 )</a:t>
            </a:r>
            <a:endParaRPr lang="uk-UA" altLang="uk-UA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3371" name="Rectangle 59"/>
          <p:cNvSpPr>
            <a:spLocks noChangeArrowheads="1"/>
          </p:cNvSpPr>
          <p:nvPr/>
        </p:nvSpPr>
        <p:spPr bwMode="auto">
          <a:xfrm>
            <a:off x="3363347" y="5959400"/>
            <a:ext cx="374653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uk-UA" altLang="uk-UA" sz="20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Хто приймав участь?</a:t>
            </a:r>
          </a:p>
          <a:p>
            <a:pPr eaLnBrk="1" hangingPunct="1"/>
            <a:r>
              <a:rPr lang="uk-UA" altLang="uk-UA" sz="20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Які питання  вирішували? </a:t>
            </a:r>
            <a:endParaRPr lang="uk-UA" altLang="uk-UA" sz="20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3376" name="AutoShape 64"/>
          <p:cNvSpPr>
            <a:spLocks noChangeArrowheads="1"/>
          </p:cNvSpPr>
          <p:nvPr/>
        </p:nvSpPr>
        <p:spPr bwMode="auto">
          <a:xfrm rot="10800000">
            <a:off x="1693327" y="3268415"/>
            <a:ext cx="1295400" cy="360363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lang="uk-UA" altLang="uk-UA"/>
          </a:p>
        </p:txBody>
      </p:sp>
      <p:sp>
        <p:nvSpPr>
          <p:cNvPr id="13378" name="AutoShape 66"/>
          <p:cNvSpPr>
            <a:spLocks noChangeArrowheads="1"/>
          </p:cNvSpPr>
          <p:nvPr/>
        </p:nvSpPr>
        <p:spPr bwMode="auto">
          <a:xfrm>
            <a:off x="1799816" y="5296451"/>
            <a:ext cx="1295400" cy="360362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lang="uk-UA" altLang="uk-UA"/>
          </a:p>
        </p:txBody>
      </p:sp>
      <p:sp>
        <p:nvSpPr>
          <p:cNvPr id="3" name="Прямоугольник 2"/>
          <p:cNvSpPr/>
          <p:nvPr/>
        </p:nvSpPr>
        <p:spPr>
          <a:xfrm>
            <a:off x="330048" y="61182"/>
            <a:ext cx="6649577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ДЕРЖАВНИЙ </a:t>
            </a:r>
            <a:r>
              <a:rPr lang="uk-UA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УСТРІЙ</a:t>
            </a:r>
          </a:p>
          <a:p>
            <a:pPr algn="ctr"/>
            <a:r>
              <a:rPr lang="uk-UA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І </a:t>
            </a:r>
            <a:r>
              <a:rPr lang="uk-UA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СУСПІЛЬНЕ ЖИТТЯ СПАРТИ</a:t>
            </a:r>
          </a:p>
          <a:p>
            <a:pPr lvl="0" algn="ctr"/>
            <a:endParaRPr lang="uk-UA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30048" y="1251789"/>
            <a:ext cx="6927851" cy="646331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uk-UA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Поясніть, як працювали органи управління в </a:t>
            </a:r>
            <a:r>
              <a:rPr lang="uk-UA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Спарті ? Ст. 148</a:t>
            </a:r>
            <a:endParaRPr lang="uk-UA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2060051"/>
            <a:ext cx="2595583" cy="954107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Два </a:t>
            </a:r>
            <a:r>
              <a:rPr lang="ru-RU" sz="28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царі</a:t>
            </a:r>
            <a:r>
              <a:rPr lang="ru-RU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ru-RU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(</a:t>
            </a:r>
            <a:r>
              <a:rPr lang="ru-RU" sz="28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архагети</a:t>
            </a:r>
            <a:r>
              <a:rPr lang="ru-RU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)</a:t>
            </a:r>
            <a:endParaRPr lang="uk-UA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1" name="Rectangle 59"/>
          <p:cNvSpPr>
            <a:spLocks noChangeArrowheads="1"/>
          </p:cNvSpPr>
          <p:nvPr/>
        </p:nvSpPr>
        <p:spPr bwMode="auto">
          <a:xfrm>
            <a:off x="3342941" y="2084237"/>
            <a:ext cx="381226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uk-UA" altLang="uk-UA" sz="20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Хто міг бути царем?</a:t>
            </a:r>
          </a:p>
          <a:p>
            <a:pPr eaLnBrk="1" hangingPunct="1"/>
            <a:r>
              <a:rPr lang="uk-UA" altLang="uk-UA" sz="20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Які питання  вирішували? </a:t>
            </a:r>
            <a:endParaRPr lang="uk-UA" altLang="uk-UA" sz="20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8207" name="Picture 15" descr="Лікург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60315" y="277523"/>
            <a:ext cx="2095500" cy="251460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HeroicExtremeLeftFacing"/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209" name="Picture 17" descr="http://subject.com.ua/textbook/history/6klas_v/6klas_v.files/image18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22604" y="3659362"/>
            <a:ext cx="2114550" cy="2752725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HeroicExtremeLeftFacing"/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Rectangle 59"/>
          <p:cNvSpPr>
            <a:spLocks noChangeArrowheads="1"/>
          </p:cNvSpPr>
          <p:nvPr/>
        </p:nvSpPr>
        <p:spPr bwMode="auto">
          <a:xfrm>
            <a:off x="3681611" y="4191301"/>
            <a:ext cx="374653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uk-UA" altLang="uk-UA" sz="20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Хто приймав участь?</a:t>
            </a:r>
          </a:p>
          <a:p>
            <a:pPr eaLnBrk="1" hangingPunct="1"/>
            <a:r>
              <a:rPr lang="uk-UA" altLang="uk-UA" sz="20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Які питання  вирішували? </a:t>
            </a:r>
            <a:endParaRPr lang="uk-UA" altLang="uk-UA" sz="20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24" name="Picture 3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6076" y="2996696"/>
            <a:ext cx="1679101" cy="1073621"/>
          </a:xfrm>
          <a:prstGeom prst="rect">
            <a:avLst/>
          </a:prstGeom>
          <a:noFill/>
          <a:ln w="9525">
            <a:solidFill>
              <a:srgbClr val="0033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9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9552" y="5035725"/>
            <a:ext cx="1680264" cy="881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3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3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36" grpId="0" animBg="1" autoUpdateAnimBg="0"/>
      <p:bldP spid="13370" grpId="0" animBg="1" autoUpdateAnimBg="0"/>
      <p:bldP spid="13371" grpId="0" autoUpdateAnimBg="0"/>
      <p:bldP spid="13376" grpId="0" animBg="1" autoUpdateAnimBg="0"/>
      <p:bldP spid="13378" grpId="0" animBg="1" autoUpdateAnimBg="0"/>
      <p:bldP spid="21" grpId="0" autoUpdateAnimBg="0"/>
      <p:bldP spid="17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err="1" smtClean="0"/>
              <a:t>“Вставте</a:t>
            </a:r>
            <a:r>
              <a:rPr lang="uk-UA" b="1" dirty="0" smtClean="0"/>
              <a:t> пропущені </a:t>
            </a:r>
            <a:r>
              <a:rPr lang="uk-UA" b="1" dirty="0" err="1" smtClean="0"/>
              <a:t>слова”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340768"/>
            <a:ext cx="8507288" cy="4785395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uk-UA" dirty="0" smtClean="0"/>
              <a:t>На </a:t>
            </a:r>
            <a:r>
              <a:rPr lang="uk-UA" dirty="0"/>
              <a:t>південному острові </a:t>
            </a:r>
            <a:r>
              <a:rPr lang="uk-UA" dirty="0" err="1"/>
              <a:t>Пелопонес</a:t>
            </a:r>
            <a:r>
              <a:rPr lang="uk-UA" dirty="0"/>
              <a:t> розташований один із найсильніших грецьких полісів - </a:t>
            </a:r>
            <a:r>
              <a:rPr lang="uk-UA" dirty="0" smtClean="0"/>
              <a:t>…...         Із </a:t>
            </a:r>
            <a:r>
              <a:rPr lang="uk-UA" dirty="0"/>
              <a:t>трьох боків її оточують </a:t>
            </a:r>
            <a:r>
              <a:rPr lang="uk-UA" dirty="0" smtClean="0"/>
              <a:t>………. Значна </a:t>
            </a:r>
            <a:r>
              <a:rPr lang="uk-UA" dirty="0"/>
              <a:t>частина народу, який проживав на цих землях була поневолена дорійцями. Невільників стали називати </a:t>
            </a:r>
            <a:r>
              <a:rPr lang="uk-UA" dirty="0" smtClean="0"/>
              <a:t>……………., </a:t>
            </a:r>
            <a:r>
              <a:rPr lang="uk-UA" dirty="0"/>
              <a:t>а тих, хто добровільно визнав владу дорійців - </a:t>
            </a:r>
            <a:r>
              <a:rPr lang="uk-UA" dirty="0" smtClean="0"/>
              <a:t>………………. </a:t>
            </a:r>
            <a:r>
              <a:rPr lang="uk-UA" dirty="0"/>
              <a:t>Повноправними громадянами вважалися лише нащадки дорійців - </a:t>
            </a:r>
            <a:r>
              <a:rPr lang="uk-UA" dirty="0" smtClean="0"/>
              <a:t>………</a:t>
            </a:r>
            <a:r>
              <a:rPr lang="uk-UA" dirty="0" err="1" smtClean="0"/>
              <a:t>.......Громадяни</a:t>
            </a:r>
            <a:r>
              <a:rPr lang="uk-UA" dirty="0" smtClean="0"/>
              <a:t> </a:t>
            </a:r>
            <a:r>
              <a:rPr lang="uk-UA" dirty="0"/>
              <a:t>жили за законами які запровадив правитель </a:t>
            </a:r>
            <a:r>
              <a:rPr lang="uk-UA" dirty="0" smtClean="0"/>
              <a:t>………       Основною </a:t>
            </a:r>
            <a:r>
              <a:rPr lang="uk-UA" dirty="0"/>
              <a:t>стравою спартанців була </a:t>
            </a:r>
            <a:r>
              <a:rPr lang="uk-UA" dirty="0" smtClean="0"/>
              <a:t>……………………………. </a:t>
            </a:r>
            <a:r>
              <a:rPr lang="uk-UA" dirty="0"/>
              <a:t>Із </a:t>
            </a:r>
            <a:r>
              <a:rPr lang="uk-UA" dirty="0" smtClean="0"/>
              <a:t>………. </a:t>
            </a:r>
            <a:r>
              <a:rPr lang="uk-UA" dirty="0"/>
              <a:t>років і до старості спартанець зобов’язаний був служити в армії. У 30 років він вважався повнолітнім і мав право отримати ділянку землі і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364088" y="1700808"/>
            <a:ext cx="1152128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/>
              <a:t>СПАРТА</a:t>
            </a:r>
            <a:endParaRPr lang="ru-RU" sz="2000" b="1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195736" y="2060848"/>
            <a:ext cx="936104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100" b="1" dirty="0" smtClean="0"/>
              <a:t>Високі гори</a:t>
            </a:r>
            <a:endParaRPr lang="ru-RU" sz="1050" b="1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716016" y="2780928"/>
            <a:ext cx="1296144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/>
              <a:t>Ілотами</a:t>
            </a:r>
            <a:endParaRPr lang="ru-RU" sz="2000" b="1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084168" y="2996952"/>
            <a:ext cx="1368152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2000" b="1" dirty="0" smtClean="0"/>
          </a:p>
          <a:p>
            <a:pPr algn="ctr"/>
            <a:r>
              <a:rPr lang="uk-UA" sz="2000" b="1" dirty="0" err="1" smtClean="0"/>
              <a:t>Періеками</a:t>
            </a:r>
            <a:endParaRPr lang="ru-RU" sz="2000" b="1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347864" y="3645024"/>
            <a:ext cx="1368152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b="1" dirty="0" err="1" smtClean="0"/>
              <a:t>Спартіатами</a:t>
            </a:r>
            <a:endParaRPr lang="ru-RU" sz="1600" b="1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940152" y="4077072"/>
            <a:ext cx="2088232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/>
              <a:t>Лікург</a:t>
            </a:r>
            <a:endParaRPr lang="ru-RU" sz="2400" b="1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868144" y="4437112"/>
            <a:ext cx="2952328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/>
              <a:t>Юшка із бичачої крові</a:t>
            </a:r>
            <a:endParaRPr lang="ru-RU" sz="2000" b="1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043608" y="4725144"/>
            <a:ext cx="720080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/>
              <a:t>16</a:t>
            </a:r>
            <a:endParaRPr lang="ru-RU" sz="2400" b="1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83568" y="5877272"/>
            <a:ext cx="2088232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/>
              <a:t>одружитися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Домашнє завдання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4400" b="1" dirty="0"/>
              <a:t>Прочитати параграф 32</a:t>
            </a:r>
            <a:endParaRPr lang="ru-RU" sz="4400" b="1" dirty="0"/>
          </a:p>
          <a:p>
            <a:r>
              <a:rPr lang="uk-UA" sz="4400" b="1" dirty="0"/>
              <a:t>Повторити параграф 25-31</a:t>
            </a:r>
            <a:endParaRPr lang="ru-RU" sz="4400" b="1" dirty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244</Words>
  <Application>Microsoft Office PowerPoint</Application>
  <PresentationFormat>Экран (4:3)</PresentationFormat>
  <Paragraphs>61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Доповніть поняття</vt:lpstr>
      <vt:lpstr>Тема</vt:lpstr>
      <vt:lpstr>План</vt:lpstr>
      <vt:lpstr>Мета</vt:lpstr>
      <vt:lpstr>Слайд 5</vt:lpstr>
      <vt:lpstr>ЛІКУРГ</vt:lpstr>
      <vt:lpstr>Слайд 7</vt:lpstr>
      <vt:lpstr>“Вставте пропущені слова”</vt:lpstr>
      <vt:lpstr>Домашнє завдання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Доповніть поняття</dc:title>
  <dc:creator>Admin</dc:creator>
  <cp:lastModifiedBy>Admin</cp:lastModifiedBy>
  <cp:revision>3</cp:revision>
  <dcterms:created xsi:type="dcterms:W3CDTF">2017-01-24T19:34:00Z</dcterms:created>
  <dcterms:modified xsi:type="dcterms:W3CDTF">2017-01-24T20:00:38Z</dcterms:modified>
</cp:coreProperties>
</file>