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87" r:id="rId12"/>
    <p:sldId id="267" r:id="rId13"/>
    <p:sldId id="268" r:id="rId14"/>
    <p:sldId id="277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8" r:id="rId31"/>
    <p:sldId id="285" r:id="rId32"/>
    <p:sldId id="286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10" Type="http://schemas.openxmlformats.org/officeDocument/2006/relationships/image" Target="../media/image12.png"/><Relationship Id="rId4" Type="http://schemas.openxmlformats.org/officeDocument/2006/relationships/image" Target="../media/image6.jpg"/><Relationship Id="rId9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2" y="-68316"/>
            <a:ext cx="9269612" cy="69263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1628800"/>
            <a:ext cx="704282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400" b="1" i="1" dirty="0">
                <a:solidFill>
                  <a:srgbClr val="0070C0"/>
                </a:solidFill>
              </a:rPr>
              <a:t>Тема. Звук </a:t>
            </a:r>
            <a:r>
              <a:rPr lang="ru-RU" sz="4400" b="1" i="1" dirty="0">
                <a:solidFill>
                  <a:srgbClr val="0070C0"/>
                </a:solidFill>
              </a:rPr>
              <a:t>[п]. </a:t>
            </a:r>
            <a:r>
              <a:rPr lang="uk-UA" sz="4400" b="1" i="1" dirty="0">
                <a:solidFill>
                  <a:srgbClr val="0070C0"/>
                </a:solidFill>
              </a:rPr>
              <a:t> Позначення </a:t>
            </a:r>
            <a:endParaRPr lang="uk-UA" sz="4400" b="1" i="1" dirty="0" smtClean="0">
              <a:solidFill>
                <a:srgbClr val="0070C0"/>
              </a:solidFill>
            </a:endParaRPr>
          </a:p>
          <a:p>
            <a:r>
              <a:rPr lang="uk-UA" sz="4400" b="1" i="1" dirty="0" smtClean="0">
                <a:solidFill>
                  <a:srgbClr val="0070C0"/>
                </a:solidFill>
              </a:rPr>
              <a:t>його </a:t>
            </a:r>
            <a:r>
              <a:rPr lang="uk-UA" sz="4400" b="1" i="1" dirty="0">
                <a:solidFill>
                  <a:srgbClr val="0070C0"/>
                </a:solidFill>
              </a:rPr>
              <a:t>буквою «П» («</a:t>
            </a:r>
            <a:r>
              <a:rPr lang="uk-UA" sz="4400" b="1" i="1" dirty="0" err="1">
                <a:solidFill>
                  <a:srgbClr val="0070C0"/>
                </a:solidFill>
              </a:rPr>
              <a:t>пе</a:t>
            </a:r>
            <a:r>
              <a:rPr lang="uk-UA" sz="4400" b="1" i="1" dirty="0">
                <a:solidFill>
                  <a:srgbClr val="0070C0"/>
                </a:solidFill>
              </a:rPr>
              <a:t>»).</a:t>
            </a:r>
            <a:endParaRPr lang="uk-UA" sz="4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73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19" y="548680"/>
            <a:ext cx="9128781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002060"/>
                </a:solidFill>
              </a:rPr>
              <a:t>сон       ко – </a:t>
            </a:r>
            <a:r>
              <a:rPr lang="ru-RU" sz="5400" b="1" dirty="0" err="1">
                <a:solidFill>
                  <a:srgbClr val="002060"/>
                </a:solidFill>
              </a:rPr>
              <a:t>са</a:t>
            </a:r>
            <a:r>
              <a:rPr lang="ru-RU" sz="5400" b="1" dirty="0">
                <a:solidFill>
                  <a:srgbClr val="002060"/>
                </a:solidFill>
              </a:rPr>
              <a:t>       </a:t>
            </a:r>
            <a:r>
              <a:rPr lang="ru-RU" sz="5400" b="1" dirty="0" err="1">
                <a:solidFill>
                  <a:srgbClr val="002060"/>
                </a:solidFill>
              </a:rPr>
              <a:t>ма</a:t>
            </a:r>
            <a:r>
              <a:rPr lang="ru-RU" sz="5400" b="1" dirty="0">
                <a:solidFill>
                  <a:srgbClr val="002060"/>
                </a:solidFill>
              </a:rPr>
              <a:t> – ли - на</a:t>
            </a:r>
            <a:endParaRPr lang="uk-UA" sz="5400" b="1" dirty="0">
              <a:solidFill>
                <a:srgbClr val="002060"/>
              </a:solidFill>
            </a:endParaRPr>
          </a:p>
          <a:p>
            <a:r>
              <a:rPr lang="ru-RU" sz="5400" b="1" dirty="0" err="1">
                <a:solidFill>
                  <a:srgbClr val="002060"/>
                </a:solidFill>
              </a:rPr>
              <a:t>ліс</a:t>
            </a:r>
            <a:r>
              <a:rPr lang="ru-RU" sz="5400" b="1" dirty="0">
                <a:solidFill>
                  <a:srgbClr val="002060"/>
                </a:solidFill>
              </a:rPr>
              <a:t>        </a:t>
            </a:r>
            <a:r>
              <a:rPr lang="ru-RU" sz="5400" b="1" dirty="0" err="1">
                <a:solidFill>
                  <a:srgbClr val="002060"/>
                </a:solidFill>
              </a:rPr>
              <a:t>ло</a:t>
            </a:r>
            <a:r>
              <a:rPr lang="ru-RU" sz="5400" b="1" dirty="0">
                <a:solidFill>
                  <a:srgbClr val="002060"/>
                </a:solidFill>
              </a:rPr>
              <a:t> – </a:t>
            </a:r>
            <a:r>
              <a:rPr lang="ru-RU" sz="5400" b="1" dirty="0" err="1">
                <a:solidFill>
                  <a:srgbClr val="002060"/>
                </a:solidFill>
              </a:rPr>
              <a:t>сі</a:t>
            </a:r>
            <a:r>
              <a:rPr lang="ru-RU" sz="5400" b="1" dirty="0">
                <a:solidFill>
                  <a:srgbClr val="002060"/>
                </a:solidFill>
              </a:rPr>
              <a:t>        ка – ли – на </a:t>
            </a:r>
            <a:endParaRPr lang="uk-UA" sz="5400" b="1" dirty="0">
              <a:solidFill>
                <a:srgbClr val="002060"/>
              </a:solidFill>
            </a:endParaRPr>
          </a:p>
          <a:p>
            <a:r>
              <a:rPr lang="ru-RU" sz="5400" b="1" dirty="0">
                <a:solidFill>
                  <a:srgbClr val="002060"/>
                </a:solidFill>
              </a:rPr>
              <a:t>лом      </a:t>
            </a:r>
            <a:r>
              <a:rPr lang="ru-RU" sz="5400" b="1" dirty="0" err="1">
                <a:solidFill>
                  <a:srgbClr val="002060"/>
                </a:solidFill>
              </a:rPr>
              <a:t>сі</a:t>
            </a:r>
            <a:r>
              <a:rPr lang="ru-RU" sz="5400" b="1" dirty="0">
                <a:solidFill>
                  <a:srgbClr val="002060"/>
                </a:solidFill>
              </a:rPr>
              <a:t> – но       </a:t>
            </a:r>
            <a:r>
              <a:rPr lang="ru-RU" sz="5400" b="1" dirty="0" smtClean="0">
                <a:solidFill>
                  <a:srgbClr val="002060"/>
                </a:solidFill>
              </a:rPr>
              <a:t> </a:t>
            </a:r>
            <a:r>
              <a:rPr lang="ru-RU" sz="5400" b="1" dirty="0" err="1" smtClean="0">
                <a:solidFill>
                  <a:srgbClr val="002060"/>
                </a:solidFill>
              </a:rPr>
              <a:t>мо</a:t>
            </a:r>
            <a:r>
              <a:rPr lang="ru-RU" sz="5400" b="1" dirty="0" smtClean="0">
                <a:solidFill>
                  <a:srgbClr val="002060"/>
                </a:solidFill>
              </a:rPr>
              <a:t> </a:t>
            </a:r>
            <a:r>
              <a:rPr lang="ru-RU" sz="5400" b="1" dirty="0">
                <a:solidFill>
                  <a:srgbClr val="002060"/>
                </a:solidFill>
              </a:rPr>
              <a:t>– </a:t>
            </a:r>
            <a:r>
              <a:rPr lang="ru-RU" sz="5400" b="1" dirty="0" err="1">
                <a:solidFill>
                  <a:srgbClr val="002060"/>
                </a:solidFill>
              </a:rPr>
              <a:t>ло</a:t>
            </a:r>
            <a:r>
              <a:rPr lang="ru-RU" sz="5400" b="1" dirty="0">
                <a:solidFill>
                  <a:srgbClr val="002060"/>
                </a:solidFill>
              </a:rPr>
              <a:t> - ко </a:t>
            </a:r>
            <a:endParaRPr lang="uk-UA" sz="5400" b="1" dirty="0">
              <a:solidFill>
                <a:srgbClr val="002060"/>
              </a:solidFill>
            </a:endParaRPr>
          </a:p>
          <a:p>
            <a:r>
              <a:rPr lang="ru-RU" sz="5400" b="1" dirty="0" err="1">
                <a:solidFill>
                  <a:srgbClr val="002060"/>
                </a:solidFill>
              </a:rPr>
              <a:t>ніс</a:t>
            </a:r>
            <a:r>
              <a:rPr lang="ru-RU" sz="5400" b="1" dirty="0">
                <a:solidFill>
                  <a:srgbClr val="002060"/>
                </a:solidFill>
              </a:rPr>
              <a:t>        </a:t>
            </a:r>
            <a:r>
              <a:rPr lang="ru-RU" sz="5400" b="1" dirty="0" err="1">
                <a:solidFill>
                  <a:srgbClr val="002060"/>
                </a:solidFill>
              </a:rPr>
              <a:t>кі</a:t>
            </a:r>
            <a:r>
              <a:rPr lang="ru-RU" sz="5400" b="1" dirty="0">
                <a:solidFill>
                  <a:srgbClr val="002060"/>
                </a:solidFill>
              </a:rPr>
              <a:t> – но        ли – </a:t>
            </a:r>
            <a:r>
              <a:rPr lang="ru-RU" sz="5400" b="1" dirty="0" err="1">
                <a:solidFill>
                  <a:srgbClr val="002060"/>
                </a:solidFill>
              </a:rPr>
              <a:t>мо</a:t>
            </a:r>
            <a:r>
              <a:rPr lang="ru-RU" sz="5400" b="1" dirty="0">
                <a:solidFill>
                  <a:srgbClr val="002060"/>
                </a:solidFill>
              </a:rPr>
              <a:t> - ни</a:t>
            </a:r>
            <a:endParaRPr lang="uk-UA" sz="5400" b="1" dirty="0">
              <a:solidFill>
                <a:srgbClr val="002060"/>
              </a:solidFill>
            </a:endParaRPr>
          </a:p>
          <a:p>
            <a:r>
              <a:rPr lang="ru-RU" sz="5400" b="1" dirty="0">
                <a:solidFill>
                  <a:srgbClr val="002060"/>
                </a:solidFill>
              </a:rPr>
              <a:t>мак      </a:t>
            </a:r>
            <a:r>
              <a:rPr lang="ru-RU" sz="5400" b="1" dirty="0" err="1">
                <a:solidFill>
                  <a:srgbClr val="002060"/>
                </a:solidFill>
              </a:rPr>
              <a:t>ву</a:t>
            </a:r>
            <a:r>
              <a:rPr lang="ru-RU" sz="5400" b="1" dirty="0">
                <a:solidFill>
                  <a:srgbClr val="002060"/>
                </a:solidFill>
              </a:rPr>
              <a:t> – </a:t>
            </a:r>
            <a:r>
              <a:rPr lang="ru-RU" sz="5400" b="1" dirty="0" err="1">
                <a:solidFill>
                  <a:srgbClr val="002060"/>
                </a:solidFill>
              </a:rPr>
              <a:t>са</a:t>
            </a:r>
            <a:r>
              <a:rPr lang="ru-RU" sz="5400" b="1" dirty="0">
                <a:solidFill>
                  <a:srgbClr val="002060"/>
                </a:solidFill>
              </a:rPr>
              <a:t>        </a:t>
            </a:r>
            <a:r>
              <a:rPr lang="ru-RU" sz="5400" b="1" dirty="0" err="1">
                <a:solidFill>
                  <a:srgbClr val="002060"/>
                </a:solidFill>
              </a:rPr>
              <a:t>ле</a:t>
            </a:r>
            <a:r>
              <a:rPr lang="ru-RU" sz="5400" b="1" dirty="0">
                <a:solidFill>
                  <a:srgbClr val="002060"/>
                </a:solidFill>
              </a:rPr>
              <a:t> – </a:t>
            </a:r>
            <a:r>
              <a:rPr lang="ru-RU" sz="5400" b="1" dirty="0" err="1">
                <a:solidFill>
                  <a:srgbClr val="002060"/>
                </a:solidFill>
              </a:rPr>
              <a:t>ле</a:t>
            </a:r>
            <a:r>
              <a:rPr lang="ru-RU" sz="5400" b="1" dirty="0">
                <a:solidFill>
                  <a:srgbClr val="002060"/>
                </a:solidFill>
              </a:rPr>
              <a:t> - ка</a:t>
            </a:r>
            <a:endParaRPr lang="uk-UA" sz="5400" b="1" dirty="0">
              <a:solidFill>
                <a:srgbClr val="002060"/>
              </a:solidFill>
            </a:endParaRPr>
          </a:p>
          <a:p>
            <a:r>
              <a:rPr lang="ru-RU" sz="5400" b="1" dirty="0">
                <a:solidFill>
                  <a:srgbClr val="002060"/>
                </a:solidFill>
              </a:rPr>
              <a:t> </a:t>
            </a:r>
            <a:endParaRPr lang="uk-UA" sz="5400" b="1" dirty="0">
              <a:solidFill>
                <a:srgbClr val="002060"/>
              </a:solidFill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9148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73294" y="404664"/>
            <a:ext cx="45974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400" b="1" dirty="0" err="1" smtClean="0">
                <a:solidFill>
                  <a:srgbClr val="0000FF"/>
                </a:solidFill>
              </a:rPr>
              <a:t>Фізкультхвилинка</a:t>
            </a:r>
            <a:endParaRPr lang="uk-UA" sz="4400" b="1" dirty="0">
              <a:solidFill>
                <a:srgbClr val="0000FF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516" y="1210531"/>
            <a:ext cx="7543916" cy="5052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86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188640"/>
            <a:ext cx="7588937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err="1">
                <a:solidFill>
                  <a:srgbClr val="996633"/>
                </a:solidFill>
                <a:latin typeface="Georgia" pitchFamily="18" charset="0"/>
              </a:rPr>
              <a:t>Завдання</a:t>
            </a:r>
            <a:r>
              <a:rPr lang="ru-RU" sz="4400" b="1" dirty="0">
                <a:solidFill>
                  <a:srgbClr val="996633"/>
                </a:solidFill>
                <a:latin typeface="Georgia" pitchFamily="18" charset="0"/>
              </a:rPr>
              <a:t> 4 (</a:t>
            </a:r>
            <a:r>
              <a:rPr lang="ru-RU" sz="4400" b="1" dirty="0" err="1">
                <a:solidFill>
                  <a:srgbClr val="996633"/>
                </a:solidFill>
                <a:latin typeface="Georgia" pitchFamily="18" charset="0"/>
              </a:rPr>
              <a:t>від</a:t>
            </a:r>
            <a:r>
              <a:rPr lang="ru-RU" sz="4400" b="1" dirty="0">
                <a:solidFill>
                  <a:srgbClr val="996633"/>
                </a:solidFill>
                <a:latin typeface="Georgia" pitchFamily="18" charset="0"/>
              </a:rPr>
              <a:t>  </a:t>
            </a:r>
            <a:r>
              <a:rPr lang="ru-RU" sz="4400" b="1" dirty="0" err="1" smtClean="0">
                <a:solidFill>
                  <a:srgbClr val="996633"/>
                </a:solidFill>
                <a:latin typeface="Georgia" pitchFamily="18" charset="0"/>
              </a:rPr>
              <a:t>Папуса</a:t>
            </a:r>
            <a:r>
              <a:rPr lang="ru-RU" sz="4400" dirty="0" smtClean="0">
                <a:solidFill>
                  <a:srgbClr val="996633"/>
                </a:solidFill>
                <a:latin typeface="Georgia" pitchFamily="18" charset="0"/>
              </a:rPr>
              <a:t>)</a:t>
            </a:r>
          </a:p>
          <a:p>
            <a:pPr algn="ctr"/>
            <a:r>
              <a:rPr lang="ru-RU" sz="3600" b="1" i="1" dirty="0" err="1" smtClean="0">
                <a:solidFill>
                  <a:srgbClr val="FF0000"/>
                </a:solidFill>
                <a:latin typeface="Georgia" pitchFamily="18" charset="0"/>
              </a:rPr>
              <a:t>Гра</a:t>
            </a:r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 « Де чия кулька»</a:t>
            </a:r>
            <a:endParaRPr lang="uk-UA" sz="3600" b="1" i="1" dirty="0">
              <a:solidFill>
                <a:srgbClr val="FF0000"/>
              </a:solidFill>
              <a:latin typeface="Georgia" pitchFamily="18" charset="0"/>
            </a:endParaRPr>
          </a:p>
          <a:p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556792"/>
            <a:ext cx="4896544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94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332656"/>
            <a:ext cx="7798930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996633"/>
                </a:solidFill>
              </a:rPr>
              <a:t>Завдання 5 (від Масі)</a:t>
            </a:r>
          </a:p>
          <a:p>
            <a:pPr lvl="0"/>
            <a:r>
              <a:rPr lang="uk-UA" sz="4800" b="1" i="1" dirty="0">
                <a:solidFill>
                  <a:srgbClr val="FF0000"/>
                </a:solidFill>
                <a:latin typeface="Georgia" pitchFamily="18" charset="0"/>
              </a:rPr>
              <a:t>Гра «Впіймай  звук </a:t>
            </a:r>
            <a:r>
              <a:rPr lang="en-US" sz="4800" b="1" i="1" dirty="0">
                <a:solidFill>
                  <a:srgbClr val="FF0000"/>
                </a:solidFill>
                <a:latin typeface="Georgia" pitchFamily="18" charset="0"/>
              </a:rPr>
              <a:t>[</a:t>
            </a:r>
            <a:r>
              <a:rPr lang="ru-RU" sz="4800" b="1" i="1" dirty="0">
                <a:solidFill>
                  <a:srgbClr val="FF0000"/>
                </a:solidFill>
                <a:latin typeface="Georgia" pitchFamily="18" charset="0"/>
              </a:rPr>
              <a:t>п</a:t>
            </a:r>
            <a:r>
              <a:rPr lang="en-US" sz="4800" b="1" i="1" dirty="0">
                <a:solidFill>
                  <a:srgbClr val="FF0000"/>
                </a:solidFill>
                <a:latin typeface="Georgia" pitchFamily="18" charset="0"/>
              </a:rPr>
              <a:t>]</a:t>
            </a:r>
            <a:endParaRPr lang="uk-UA" sz="4800" b="1" i="1" dirty="0">
              <a:solidFill>
                <a:srgbClr val="FF0000"/>
              </a:solidFill>
              <a:latin typeface="Georgia" pitchFamily="18" charset="0"/>
            </a:endParaRPr>
          </a:p>
          <a:p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885950"/>
            <a:ext cx="5881836" cy="3847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25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416" y="836712"/>
            <a:ext cx="9108584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i="1" dirty="0">
                <a:solidFill>
                  <a:srgbClr val="C00000"/>
                </a:solidFill>
              </a:rPr>
              <a:t>Похмуро плещуть хвилі в морі,</a:t>
            </a:r>
          </a:p>
          <a:p>
            <a:r>
              <a:rPr lang="uk-UA" sz="4000" b="1" i="1" dirty="0">
                <a:solidFill>
                  <a:srgbClr val="C00000"/>
                </a:solidFill>
              </a:rPr>
              <a:t>Пливе на північ пароплав.</a:t>
            </a:r>
          </a:p>
          <a:p>
            <a:r>
              <a:rPr lang="uk-UA" sz="4000" b="1" i="1" dirty="0">
                <a:solidFill>
                  <a:srgbClr val="C00000"/>
                </a:solidFill>
              </a:rPr>
              <a:t>В пургу і в шторм в морськім просторі</a:t>
            </a:r>
          </a:p>
          <a:p>
            <a:r>
              <a:rPr lang="uk-UA" sz="4000" b="1" i="1" dirty="0">
                <a:solidFill>
                  <a:srgbClr val="C00000"/>
                </a:solidFill>
              </a:rPr>
              <a:t>Він путь до пристані  проклав.</a:t>
            </a:r>
          </a:p>
          <a:p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86965">
            <a:off x="1215380" y="3523721"/>
            <a:ext cx="2800608" cy="28006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40194">
            <a:off x="5896206" y="3684680"/>
            <a:ext cx="2503165" cy="25031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958" y="188640"/>
            <a:ext cx="1681355" cy="159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0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79712" y="451494"/>
            <a:ext cx="597766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b="1" dirty="0">
                <a:solidFill>
                  <a:srgbClr val="996633"/>
                </a:solidFill>
              </a:rPr>
              <a:t>Завдання 6 (від </a:t>
            </a:r>
            <a:r>
              <a:rPr lang="uk-UA" sz="4800" b="1" dirty="0" err="1" smtClean="0">
                <a:solidFill>
                  <a:srgbClr val="996633"/>
                </a:solidFill>
              </a:rPr>
              <a:t>Дєду</a:t>
            </a:r>
            <a:r>
              <a:rPr lang="uk-UA" sz="4800" b="1" dirty="0">
                <a:solidFill>
                  <a:srgbClr val="996633"/>
                </a:solidFill>
              </a:rPr>
              <a:t>)</a:t>
            </a:r>
          </a:p>
          <a:p>
            <a:endParaRPr lang="uk-UA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60" y="1571624"/>
            <a:ext cx="7294964" cy="453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88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650" y="890587"/>
            <a:ext cx="7124700" cy="507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68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76672"/>
            <a:ext cx="3672408" cy="36724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272636"/>
            <a:ext cx="4327797" cy="3108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55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620688"/>
            <a:ext cx="5328592" cy="513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32" y="620688"/>
            <a:ext cx="6921936" cy="5040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31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4" y="1522"/>
            <a:ext cx="9146034" cy="6856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25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5" y="692696"/>
            <a:ext cx="7034926" cy="518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73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80315"/>
            <a:ext cx="5328591" cy="5497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83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257600"/>
            <a:ext cx="7371442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4000" b="1" dirty="0" err="1">
                <a:solidFill>
                  <a:srgbClr val="996633"/>
                </a:solidFill>
              </a:rPr>
              <a:t>Завлання</a:t>
            </a:r>
            <a:r>
              <a:rPr lang="uk-UA" sz="4000" b="1" dirty="0">
                <a:solidFill>
                  <a:srgbClr val="996633"/>
                </a:solidFill>
              </a:rPr>
              <a:t> 7 (від Ігрека)</a:t>
            </a:r>
          </a:p>
          <a:p>
            <a:pPr lvl="0" algn="ctr"/>
            <a:r>
              <a:rPr lang="uk-UA" sz="4000" b="1" dirty="0">
                <a:solidFill>
                  <a:srgbClr val="FF0000"/>
                </a:solidFill>
              </a:rPr>
              <a:t>Звуковий аналіз слова «мавпа».</a:t>
            </a:r>
          </a:p>
          <a:p>
            <a:pPr algn="ctr"/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954" y="1556792"/>
            <a:ext cx="4547874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98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616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952" y="41563"/>
            <a:ext cx="9225602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4400" b="1" dirty="0" smtClean="0">
                <a:solidFill>
                  <a:srgbClr val="996633"/>
                </a:solidFill>
              </a:rPr>
              <a:t>Завдання </a:t>
            </a:r>
            <a:r>
              <a:rPr lang="uk-UA" sz="4400" b="1" dirty="0">
                <a:solidFill>
                  <a:srgbClr val="996633"/>
                </a:solidFill>
              </a:rPr>
              <a:t>8 (від </a:t>
            </a:r>
            <a:r>
              <a:rPr lang="uk-UA" sz="4400" b="1" dirty="0" err="1">
                <a:solidFill>
                  <a:srgbClr val="996633"/>
                </a:solidFill>
              </a:rPr>
              <a:t>Файєра</a:t>
            </a:r>
            <a:r>
              <a:rPr lang="uk-UA" sz="4400" b="1" dirty="0" smtClean="0">
                <a:solidFill>
                  <a:srgbClr val="996633"/>
                </a:solidFill>
              </a:rPr>
              <a:t>)</a:t>
            </a:r>
          </a:p>
          <a:p>
            <a:r>
              <a:rPr lang="uk-UA" sz="3600" b="1" i="1" dirty="0">
                <a:solidFill>
                  <a:srgbClr val="00B050"/>
                </a:solidFill>
                <a:latin typeface="Georgia" pitchFamily="18" charset="0"/>
              </a:rPr>
              <a:t>Ознайомлення з буквою «П» («</a:t>
            </a:r>
            <a:r>
              <a:rPr lang="uk-UA" sz="3600" b="1" i="1" dirty="0" err="1">
                <a:solidFill>
                  <a:srgbClr val="00B050"/>
                </a:solidFill>
                <a:latin typeface="Georgia" pitchFamily="18" charset="0"/>
              </a:rPr>
              <a:t>пе</a:t>
            </a:r>
            <a:r>
              <a:rPr lang="uk-UA" sz="3600" b="1" i="1" dirty="0">
                <a:solidFill>
                  <a:srgbClr val="00B050"/>
                </a:solidFill>
                <a:latin typeface="Georgia" pitchFamily="18" charset="0"/>
              </a:rPr>
              <a:t>»).</a:t>
            </a:r>
          </a:p>
          <a:p>
            <a:endParaRPr lang="uk-UA" sz="3600" b="1" i="1" dirty="0">
              <a:latin typeface="Georgia" pitchFamily="18" charset="0"/>
            </a:endParaRPr>
          </a:p>
          <a:p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1270000"/>
            <a:ext cx="7670800" cy="431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16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8" y="-1"/>
            <a:ext cx="8988491" cy="67413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92696"/>
            <a:ext cx="5544616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17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2377" y="315142"/>
            <a:ext cx="7539243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4400" b="1" i="1" dirty="0">
                <a:solidFill>
                  <a:srgbClr val="00B050"/>
                </a:solidFill>
                <a:latin typeface="Georgia" pitchFamily="18" charset="0"/>
              </a:rPr>
              <a:t>Завдання 9 ( від Шпулі</a:t>
            </a:r>
            <a:r>
              <a:rPr lang="uk-UA" sz="4400" b="1" i="1" dirty="0" smtClean="0">
                <a:solidFill>
                  <a:srgbClr val="00B050"/>
                </a:solidFill>
                <a:latin typeface="Georgia" pitchFamily="18" charset="0"/>
              </a:rPr>
              <a:t>)</a:t>
            </a:r>
          </a:p>
          <a:p>
            <a:pPr algn="ctr"/>
            <a:r>
              <a:rPr lang="uk-UA" sz="4400" b="1" i="1" dirty="0">
                <a:solidFill>
                  <a:srgbClr val="00B050"/>
                </a:solidFill>
                <a:latin typeface="Georgia" pitchFamily="18" charset="0"/>
              </a:rPr>
              <a:t> </a:t>
            </a:r>
            <a:r>
              <a:rPr lang="uk-UA" sz="4400" b="1" i="1" dirty="0" smtClean="0">
                <a:solidFill>
                  <a:srgbClr val="00B0F0"/>
                </a:solidFill>
                <a:latin typeface="Georgia" pitchFamily="18" charset="0"/>
              </a:rPr>
              <a:t>Робота в </a:t>
            </a:r>
            <a:r>
              <a:rPr lang="uk-UA" sz="4400" b="1" i="1" dirty="0">
                <a:solidFill>
                  <a:srgbClr val="00B0F0"/>
                </a:solidFill>
                <a:latin typeface="Georgia" pitchFamily="18" charset="0"/>
              </a:rPr>
              <a:t>з</a:t>
            </a:r>
            <a:r>
              <a:rPr lang="uk-UA" sz="4400" b="1" i="1" dirty="0" smtClean="0">
                <a:solidFill>
                  <a:srgbClr val="00B0F0"/>
                </a:solidFill>
                <a:latin typeface="Georgia" pitchFamily="18" charset="0"/>
              </a:rPr>
              <a:t>ошитах</a:t>
            </a:r>
            <a:endParaRPr lang="uk-UA" sz="4400" b="1" i="1" dirty="0">
              <a:solidFill>
                <a:srgbClr val="00B0F0"/>
              </a:solidFill>
              <a:latin typeface="Georgia" pitchFamily="18" charset="0"/>
            </a:endParaRPr>
          </a:p>
          <a:p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988840"/>
            <a:ext cx="4896544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17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8" y="-1"/>
            <a:ext cx="8988491" cy="67413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82952" y="404664"/>
            <a:ext cx="6133602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400" b="1" dirty="0">
                <a:solidFill>
                  <a:srgbClr val="FF0000"/>
                </a:solidFill>
              </a:rPr>
              <a:t>Завдання 10 ( від Верти)</a:t>
            </a:r>
          </a:p>
          <a:p>
            <a:pPr lvl="0"/>
            <a:r>
              <a:rPr lang="uk-UA" sz="4400" b="1" i="1" dirty="0">
                <a:solidFill>
                  <a:srgbClr val="0070C0"/>
                </a:solidFill>
                <a:latin typeface="Georgia" pitchFamily="18" charset="0"/>
              </a:rPr>
              <a:t>Читання складів .</a:t>
            </a:r>
          </a:p>
          <a:p>
            <a:endParaRPr lang="uk-UA" i="1" dirty="0">
              <a:solidFill>
                <a:srgbClr val="0070C0"/>
              </a:solidFill>
              <a:latin typeface="Georgia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784015"/>
            <a:ext cx="4708347" cy="4597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29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738" y="1628800"/>
            <a:ext cx="895629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7200" b="1" dirty="0">
                <a:solidFill>
                  <a:srgbClr val="FF0000"/>
                </a:solidFill>
              </a:rPr>
              <a:t>ПА  ПО  ПУ  ПИ  ПІ  ПЕ </a:t>
            </a:r>
          </a:p>
          <a:p>
            <a:r>
              <a:rPr lang="uk-UA" sz="7200" b="1" dirty="0">
                <a:solidFill>
                  <a:srgbClr val="0000FF"/>
                </a:solidFill>
              </a:rPr>
              <a:t>АП  ОП  УП  ИП  ІП  ЕП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1443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2" y="-34102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1065" y="318948"/>
            <a:ext cx="8677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i="1" dirty="0">
                <a:solidFill>
                  <a:srgbClr val="FF0066"/>
                </a:solidFill>
                <a:latin typeface="Georgia" pitchFamily="18" charset="0"/>
              </a:rPr>
              <a:t>Завдання  11 ( від  Дім </a:t>
            </a:r>
            <a:r>
              <a:rPr lang="uk-UA" sz="4000" b="1" i="1" dirty="0" err="1">
                <a:solidFill>
                  <a:srgbClr val="FF0066"/>
                </a:solidFill>
                <a:latin typeface="Georgia" pitchFamily="18" charset="0"/>
              </a:rPr>
              <a:t>Дімича</a:t>
            </a:r>
            <a:r>
              <a:rPr lang="uk-UA" sz="4000" b="1" i="1" dirty="0">
                <a:solidFill>
                  <a:srgbClr val="FF0066"/>
                </a:solidFill>
                <a:latin typeface="Georgia" pitchFamily="18" charset="0"/>
              </a:rPr>
              <a:t>)</a:t>
            </a:r>
          </a:p>
          <a:p>
            <a:endParaRPr lang="uk-UA" sz="4000" dirty="0">
              <a:solidFill>
                <a:srgbClr val="FF0066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752" y="1268760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38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6437" y="908719"/>
            <a:ext cx="8459367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err="1">
                <a:solidFill>
                  <a:srgbClr val="002060"/>
                </a:solidFill>
                <a:latin typeface="Georgia" pitchFamily="18" charset="0"/>
              </a:rPr>
              <a:t>ла</a:t>
            </a:r>
            <a:r>
              <a:rPr lang="uk-UA" sz="5400" b="1" dirty="0">
                <a:solidFill>
                  <a:srgbClr val="002060"/>
                </a:solidFill>
                <a:latin typeface="Georgia" pitchFamily="18" charset="0"/>
              </a:rPr>
              <a:t> – па     </a:t>
            </a:r>
            <a:r>
              <a:rPr lang="uk-UA" sz="54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sz="5400" b="1" dirty="0" err="1" smtClean="0">
                <a:solidFill>
                  <a:srgbClr val="002060"/>
                </a:solidFill>
                <a:latin typeface="Georgia" pitchFamily="18" charset="0"/>
              </a:rPr>
              <a:t>па</a:t>
            </a:r>
            <a:r>
              <a:rPr lang="uk-UA" sz="54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sz="5400" b="1" dirty="0">
                <a:solidFill>
                  <a:srgbClr val="002060"/>
                </a:solidFill>
                <a:latin typeface="Georgia" pitchFamily="18" charset="0"/>
              </a:rPr>
              <a:t>– сі - </a:t>
            </a:r>
            <a:r>
              <a:rPr lang="uk-UA" sz="5400" b="1" dirty="0" err="1">
                <a:solidFill>
                  <a:srgbClr val="002060"/>
                </a:solidFill>
                <a:latin typeface="Georgia" pitchFamily="18" charset="0"/>
              </a:rPr>
              <a:t>ка</a:t>
            </a:r>
            <a:endParaRPr lang="uk-UA" sz="5400" b="1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uk-UA" sz="5400" b="1" dirty="0" err="1">
                <a:solidFill>
                  <a:srgbClr val="002060"/>
                </a:solidFill>
                <a:latin typeface="Georgia" pitchFamily="18" charset="0"/>
              </a:rPr>
              <a:t>ли</a:t>
            </a:r>
            <a:r>
              <a:rPr lang="uk-UA" sz="5400" b="1" dirty="0">
                <a:solidFill>
                  <a:srgbClr val="002060"/>
                </a:solidFill>
                <a:latin typeface="Georgia" pitchFamily="18" charset="0"/>
              </a:rPr>
              <a:t> – па    </a:t>
            </a:r>
            <a:r>
              <a:rPr lang="uk-UA" sz="5400" b="1" dirty="0" smtClean="0">
                <a:solidFill>
                  <a:srgbClr val="002060"/>
                </a:solidFill>
                <a:latin typeface="Georgia" pitchFamily="18" charset="0"/>
              </a:rPr>
              <a:t>  по </a:t>
            </a:r>
            <a:r>
              <a:rPr lang="uk-UA" sz="5400" b="1" dirty="0">
                <a:solidFill>
                  <a:srgbClr val="002060"/>
                </a:solidFill>
                <a:latin typeface="Georgia" pitchFamily="18" charset="0"/>
              </a:rPr>
              <a:t>– </a:t>
            </a:r>
            <a:r>
              <a:rPr lang="uk-UA" sz="5400" b="1" dirty="0" err="1">
                <a:solidFill>
                  <a:srgbClr val="002060"/>
                </a:solidFill>
                <a:latin typeface="Georgia" pitchFamily="18" charset="0"/>
              </a:rPr>
              <a:t>ко</a:t>
            </a:r>
            <a:r>
              <a:rPr lang="uk-UA" sz="5400" b="1" dirty="0">
                <a:solidFill>
                  <a:srgbClr val="002060"/>
                </a:solidFill>
                <a:latin typeface="Georgia" pitchFamily="18" charset="0"/>
              </a:rPr>
              <a:t> - </a:t>
            </a:r>
            <a:r>
              <a:rPr lang="uk-UA" sz="5400" b="1" dirty="0" err="1">
                <a:solidFill>
                  <a:srgbClr val="002060"/>
                </a:solidFill>
                <a:latin typeface="Georgia" pitchFamily="18" charset="0"/>
              </a:rPr>
              <a:t>си</a:t>
            </a:r>
            <a:r>
              <a:rPr lang="uk-UA" sz="5400" b="1" dirty="0">
                <a:solidFill>
                  <a:srgbClr val="002060"/>
                </a:solidFill>
                <a:latin typeface="Georgia" pitchFamily="18" charset="0"/>
              </a:rPr>
              <a:t> </a:t>
            </a:r>
          </a:p>
          <a:p>
            <a:r>
              <a:rPr lang="uk-UA" sz="5400" b="1" dirty="0" err="1">
                <a:solidFill>
                  <a:srgbClr val="002060"/>
                </a:solidFill>
                <a:latin typeface="Georgia" pitchFamily="18" charset="0"/>
              </a:rPr>
              <a:t>са</a:t>
            </a:r>
            <a:r>
              <a:rPr lang="uk-UA" sz="5400" b="1" dirty="0">
                <a:solidFill>
                  <a:srgbClr val="002060"/>
                </a:solidFill>
                <a:latin typeface="Georgia" pitchFamily="18" charset="0"/>
              </a:rPr>
              <a:t> – па     </a:t>
            </a:r>
            <a:r>
              <a:rPr lang="uk-UA" sz="5400" b="1" dirty="0" smtClean="0">
                <a:solidFill>
                  <a:srgbClr val="002060"/>
                </a:solidFill>
                <a:latin typeface="Georgia" pitchFamily="18" charset="0"/>
              </a:rPr>
              <a:t>  </a:t>
            </a:r>
            <a:r>
              <a:rPr lang="uk-UA" sz="5400" b="1" dirty="0" err="1" smtClean="0">
                <a:solidFill>
                  <a:srgbClr val="002060"/>
                </a:solidFill>
                <a:latin typeface="Georgia" pitchFamily="18" charset="0"/>
              </a:rPr>
              <a:t>па</a:t>
            </a:r>
            <a:r>
              <a:rPr lang="uk-UA" sz="54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sz="5400" b="1" dirty="0">
                <a:solidFill>
                  <a:srgbClr val="002060"/>
                </a:solidFill>
                <a:latin typeface="Georgia" pitchFamily="18" charset="0"/>
              </a:rPr>
              <a:t>– </a:t>
            </a:r>
            <a:r>
              <a:rPr lang="uk-UA" sz="5400" b="1" dirty="0" err="1">
                <a:solidFill>
                  <a:srgbClr val="002060"/>
                </a:solidFill>
                <a:latin typeface="Georgia" pitchFamily="18" charset="0"/>
              </a:rPr>
              <a:t>ли</a:t>
            </a:r>
            <a:r>
              <a:rPr lang="uk-UA" sz="5400" b="1" dirty="0">
                <a:solidFill>
                  <a:srgbClr val="002060"/>
                </a:solidFill>
                <a:latin typeface="Georgia" pitchFamily="18" charset="0"/>
              </a:rPr>
              <a:t> - </a:t>
            </a:r>
            <a:r>
              <a:rPr lang="uk-UA" sz="5400" b="1" dirty="0" err="1">
                <a:solidFill>
                  <a:srgbClr val="002060"/>
                </a:solidFill>
                <a:latin typeface="Georgia" pitchFamily="18" charset="0"/>
              </a:rPr>
              <a:t>ла</a:t>
            </a:r>
            <a:r>
              <a:rPr lang="uk-UA" sz="5400" b="1" dirty="0">
                <a:solidFill>
                  <a:srgbClr val="002060"/>
                </a:solidFill>
                <a:latin typeface="Georgia" pitchFamily="18" charset="0"/>
              </a:rPr>
              <a:t> </a:t>
            </a:r>
          </a:p>
          <a:p>
            <a:r>
              <a:rPr lang="uk-UA" sz="5400" b="1" dirty="0">
                <a:solidFill>
                  <a:srgbClr val="002060"/>
                </a:solidFill>
                <a:latin typeface="Georgia" pitchFamily="18" charset="0"/>
              </a:rPr>
              <a:t>па – </a:t>
            </a:r>
            <a:r>
              <a:rPr lang="uk-UA" sz="5400" b="1" dirty="0" err="1">
                <a:solidFill>
                  <a:srgbClr val="002060"/>
                </a:solidFill>
                <a:latin typeface="Georgia" pitchFamily="18" charset="0"/>
              </a:rPr>
              <a:t>ва</a:t>
            </a:r>
            <a:r>
              <a:rPr lang="uk-UA" sz="5400" b="1" dirty="0">
                <a:solidFill>
                  <a:srgbClr val="002060"/>
                </a:solidFill>
                <a:latin typeface="Georgia" pitchFamily="18" charset="0"/>
              </a:rPr>
              <a:t>     </a:t>
            </a:r>
            <a:r>
              <a:rPr lang="uk-UA" sz="5400" b="1" dirty="0" smtClean="0">
                <a:solidFill>
                  <a:srgbClr val="002060"/>
                </a:solidFill>
                <a:latin typeface="Georgia" pitchFamily="18" charset="0"/>
              </a:rPr>
              <a:t>  по </a:t>
            </a:r>
            <a:r>
              <a:rPr lang="uk-UA" sz="5400" b="1" dirty="0">
                <a:solidFill>
                  <a:srgbClr val="002060"/>
                </a:solidFill>
                <a:latin typeface="Georgia" pitchFamily="18" charset="0"/>
              </a:rPr>
              <a:t>– </a:t>
            </a:r>
            <a:r>
              <a:rPr lang="uk-UA" sz="5400" b="1" dirty="0" err="1">
                <a:solidFill>
                  <a:srgbClr val="002060"/>
                </a:solidFill>
                <a:latin typeface="Georgia" pitchFamily="18" charset="0"/>
              </a:rPr>
              <a:t>ли</a:t>
            </a:r>
            <a:r>
              <a:rPr lang="uk-UA" sz="5400" b="1" dirty="0">
                <a:solidFill>
                  <a:srgbClr val="002060"/>
                </a:solidFill>
                <a:latin typeface="Georgia" pitchFamily="18" charset="0"/>
              </a:rPr>
              <a:t> – </a:t>
            </a:r>
            <a:r>
              <a:rPr lang="uk-UA" sz="5400" b="1" dirty="0" err="1">
                <a:solidFill>
                  <a:srgbClr val="002060"/>
                </a:solidFill>
                <a:latin typeface="Georgia" pitchFamily="18" charset="0"/>
              </a:rPr>
              <a:t>ла</a:t>
            </a:r>
            <a:endParaRPr lang="uk-UA" sz="5400" b="1" dirty="0">
              <a:solidFill>
                <a:srgbClr val="002060"/>
              </a:solidFill>
              <a:latin typeface="Georgia" pitchFamily="18" charset="0"/>
            </a:endParaRPr>
          </a:p>
          <a:p>
            <a:endParaRPr lang="uk-UA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293096"/>
            <a:ext cx="2216224" cy="22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48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102" y="0"/>
            <a:ext cx="9144000" cy="6858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941497"/>
            <a:ext cx="6138357" cy="34374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91680" y="52473"/>
            <a:ext cx="651332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5400" b="1" dirty="0">
                <a:solidFill>
                  <a:srgbClr val="996633"/>
                </a:solidFill>
                <a:latin typeface="Georgia" pitchFamily="18" charset="0"/>
              </a:rPr>
              <a:t>Завдання </a:t>
            </a:r>
            <a:r>
              <a:rPr lang="uk-UA" sz="5400" b="1" dirty="0" smtClean="0">
                <a:solidFill>
                  <a:srgbClr val="996633"/>
                </a:solidFill>
                <a:latin typeface="Georgia" pitchFamily="18" charset="0"/>
              </a:rPr>
              <a:t>1</a:t>
            </a:r>
            <a:endParaRPr lang="uk-UA" sz="5400" b="1" dirty="0">
              <a:solidFill>
                <a:srgbClr val="996633"/>
              </a:solidFill>
              <a:latin typeface="Georgia" pitchFamily="18" charset="0"/>
            </a:endParaRPr>
          </a:p>
          <a:p>
            <a:pPr lvl="0"/>
            <a:r>
              <a:rPr lang="uk-UA" sz="5400" b="1" dirty="0">
                <a:solidFill>
                  <a:srgbClr val="C00000"/>
                </a:solidFill>
                <a:latin typeface="Georgia" pitchFamily="18" charset="0"/>
              </a:rPr>
              <a:t>Мовна розминка</a:t>
            </a:r>
          </a:p>
        </p:txBody>
      </p:sp>
    </p:spTree>
    <p:extLst>
      <p:ext uri="{BB962C8B-B14F-4D97-AF65-F5344CB8AC3E}">
        <p14:creationId xmlns:p14="http://schemas.microsoft.com/office/powerpoint/2010/main" val="284115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9712" y="260648"/>
            <a:ext cx="56002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err="1">
                <a:solidFill>
                  <a:srgbClr val="0000FF"/>
                </a:solidFill>
              </a:rPr>
              <a:t>Фізкультхвилинка</a:t>
            </a:r>
            <a:endParaRPr lang="uk-UA" sz="5400" b="1" dirty="0">
              <a:solidFill>
                <a:srgbClr val="0000FF"/>
              </a:solidFill>
            </a:endParaRPr>
          </a:p>
          <a:p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052735"/>
            <a:ext cx="5572364" cy="545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2780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404664"/>
            <a:ext cx="7300396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400" b="1" dirty="0">
                <a:solidFill>
                  <a:srgbClr val="FF0000"/>
                </a:solidFill>
              </a:rPr>
              <a:t>Завдання 12 ( від «</a:t>
            </a:r>
            <a:r>
              <a:rPr lang="uk-UA" sz="4400" b="1" dirty="0" err="1">
                <a:solidFill>
                  <a:srgbClr val="FF0000"/>
                </a:solidFill>
              </a:rPr>
              <a:t>Фіксіків</a:t>
            </a:r>
            <a:r>
              <a:rPr lang="uk-UA" sz="4400" b="1" dirty="0">
                <a:solidFill>
                  <a:srgbClr val="FF0000"/>
                </a:solidFill>
              </a:rPr>
              <a:t>»)</a:t>
            </a:r>
          </a:p>
          <a:p>
            <a:pPr lvl="0"/>
            <a:r>
              <a:rPr lang="uk-UA" sz="4400" b="1" i="1" dirty="0">
                <a:solidFill>
                  <a:srgbClr val="0000FF"/>
                </a:solidFill>
                <a:latin typeface="Georgia" pitchFamily="18" charset="0"/>
              </a:rPr>
              <a:t>Робота за «Букварем»</a:t>
            </a:r>
          </a:p>
          <a:p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5" y="1847850"/>
            <a:ext cx="8023253" cy="4343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42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40" y="1556792"/>
            <a:ext cx="8668455" cy="48760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73710" y="188640"/>
            <a:ext cx="42239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7200" b="1" dirty="0" smtClean="0">
                <a:solidFill>
                  <a:srgbClr val="0000FF"/>
                </a:solidFill>
              </a:rPr>
              <a:t>Молодці !</a:t>
            </a:r>
            <a:endParaRPr lang="uk-UA" sz="7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64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939469" cy="19560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2443515"/>
            <a:ext cx="2455157" cy="25656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979" y="201059"/>
            <a:ext cx="2421077" cy="22198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556792"/>
            <a:ext cx="2807845" cy="25466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684" y="3368931"/>
            <a:ext cx="2097000" cy="29618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01059"/>
            <a:ext cx="2592288" cy="194421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942" y="2568003"/>
            <a:ext cx="2623058" cy="19411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942" y="4350941"/>
            <a:ext cx="3290516" cy="2507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27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260648"/>
            <a:ext cx="6597517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u="sng" dirty="0" err="1">
                <a:solidFill>
                  <a:srgbClr val="996633"/>
                </a:solidFill>
              </a:rPr>
              <a:t>Завдання</a:t>
            </a:r>
            <a:r>
              <a:rPr lang="ru-RU" sz="4800" b="1" u="sng" dirty="0">
                <a:solidFill>
                  <a:srgbClr val="996633"/>
                </a:solidFill>
              </a:rPr>
              <a:t> 2 ( </a:t>
            </a:r>
            <a:r>
              <a:rPr lang="ru-RU" sz="4800" b="1" u="sng" dirty="0" err="1">
                <a:solidFill>
                  <a:srgbClr val="996633"/>
                </a:solidFill>
              </a:rPr>
              <a:t>від</a:t>
            </a:r>
            <a:r>
              <a:rPr lang="ru-RU" sz="4800" b="1" u="sng" dirty="0">
                <a:solidFill>
                  <a:srgbClr val="996633"/>
                </a:solidFill>
              </a:rPr>
              <a:t> </a:t>
            </a:r>
            <a:r>
              <a:rPr lang="ru-RU" sz="4800" b="1" u="sng" dirty="0" err="1" smtClean="0">
                <a:solidFill>
                  <a:srgbClr val="996633"/>
                </a:solidFill>
              </a:rPr>
              <a:t>Сімки</a:t>
            </a:r>
            <a:r>
              <a:rPr lang="ru-RU" sz="4800" b="1" u="sng" dirty="0" smtClean="0">
                <a:solidFill>
                  <a:srgbClr val="996633"/>
                </a:solidFill>
              </a:rPr>
              <a:t>)</a:t>
            </a:r>
          </a:p>
          <a:p>
            <a:pPr lvl="0" algn="ctr"/>
            <a:r>
              <a:rPr lang="ru-RU" sz="4400" b="1" i="1" dirty="0" err="1">
                <a:solidFill>
                  <a:srgbClr val="C00000"/>
                </a:solidFill>
                <a:latin typeface="Georgia" pitchFamily="18" charset="0"/>
              </a:rPr>
              <a:t>Відгадувавння</a:t>
            </a:r>
            <a:r>
              <a:rPr lang="ru-RU" sz="4400" b="1" i="1" dirty="0">
                <a:solidFill>
                  <a:srgbClr val="C00000"/>
                </a:solidFill>
                <a:latin typeface="Georgia" pitchFamily="18" charset="0"/>
              </a:rPr>
              <a:t>  загадок</a:t>
            </a:r>
            <a:endParaRPr lang="uk-UA" sz="4400" b="1" i="1" dirty="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ru-RU" dirty="0"/>
              <a:t> </a:t>
            </a:r>
            <a:endParaRPr lang="uk-UA" dirty="0"/>
          </a:p>
          <a:p>
            <a:r>
              <a:rPr lang="ru-RU" u="sng" dirty="0" smtClean="0">
                <a:solidFill>
                  <a:srgbClr val="996633"/>
                </a:solidFill>
              </a:rPr>
              <a:t>)</a:t>
            </a:r>
            <a:endParaRPr lang="uk-UA" dirty="0">
              <a:solidFill>
                <a:srgbClr val="996633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564904"/>
            <a:ext cx="6996268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24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93" y="468384"/>
            <a:ext cx="8754566" cy="584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36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743" y="1268760"/>
            <a:ext cx="3810000" cy="4038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8" y="0"/>
            <a:ext cx="6629777" cy="49768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733" y="3437936"/>
            <a:ext cx="3528392" cy="3420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03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56" y="401173"/>
            <a:ext cx="8964488" cy="5961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91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188640"/>
            <a:ext cx="738054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smtClean="0">
                <a:solidFill>
                  <a:srgbClr val="996633"/>
                </a:solidFill>
              </a:rPr>
              <a:t>Завдання 3 (від Нулика)</a:t>
            </a:r>
          </a:p>
          <a:p>
            <a:r>
              <a:rPr lang="uk-UA" sz="5400" b="1" dirty="0">
                <a:solidFill>
                  <a:srgbClr val="996633"/>
                </a:solidFill>
              </a:rPr>
              <a:t> </a:t>
            </a:r>
            <a:r>
              <a:rPr lang="uk-UA" sz="5400" b="1" i="1" dirty="0">
                <a:solidFill>
                  <a:srgbClr val="C00000"/>
                </a:solidFill>
                <a:latin typeface="Georgia" pitchFamily="18" charset="0"/>
              </a:rPr>
              <a:t>П</a:t>
            </a:r>
            <a:r>
              <a:rPr lang="uk-UA" sz="5400" b="1" i="1" dirty="0" smtClean="0">
                <a:solidFill>
                  <a:srgbClr val="C00000"/>
                </a:solidFill>
                <a:latin typeface="Georgia" pitchFamily="18" charset="0"/>
              </a:rPr>
              <a:t>рочитай слова</a:t>
            </a:r>
            <a:endParaRPr lang="uk-UA" sz="54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913978"/>
            <a:ext cx="3870721" cy="464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88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250</Words>
  <Application>Microsoft Office PowerPoint</Application>
  <PresentationFormat>Экран (4:3)</PresentationFormat>
  <Paragraphs>45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</dc:creator>
  <cp:lastModifiedBy>Валентина</cp:lastModifiedBy>
  <cp:revision>18</cp:revision>
  <dcterms:created xsi:type="dcterms:W3CDTF">2015-11-14T21:34:40Z</dcterms:created>
  <dcterms:modified xsi:type="dcterms:W3CDTF">2017-02-08T09:05:58Z</dcterms:modified>
</cp:coreProperties>
</file>