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9525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5395296" y="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FD9419-E422-45D8-A442-AF70176BD0F8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5395296" y="6513910"/>
            <a:ext cx="41275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934ED-6581-478A-A60C-C7A2706B9B72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914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174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237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102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202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617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480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235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452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3415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702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287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1F874-F10F-469E-96A4-C5B1A6539496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09175-A5BE-4358-8E62-D8EAB064891B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6243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foni-dlya-prezentac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500"/>
            <a:ext cx="2771775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2204864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1844824"/>
            <a:ext cx="6336704" cy="10002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Микол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аївська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загальноосвітня школа № 36</a:t>
            </a:r>
          </a:p>
          <a:p>
            <a:pPr algn="ctr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Тема уроку: </a:t>
            </a:r>
          </a:p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«Найпоширеніші випадки чергування голосних і приголосних звуків»</a:t>
            </a:r>
          </a:p>
          <a:p>
            <a:pPr algn="ctr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Розробка: вчителя української мови та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літератури</a:t>
            </a:r>
          </a:p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Баздирєвої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Н.А.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Миколаїв - 2016</a:t>
            </a:r>
          </a:p>
          <a:p>
            <a:pPr algn="ctr"/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35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1412776"/>
            <a:ext cx="636049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Відповідь:</a:t>
            </a:r>
          </a:p>
          <a:p>
            <a:endParaRPr lang="uk-UA" sz="3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гір</a:t>
            </a:r>
            <a:r>
              <a:rPr lang="ru-RU" sz="3600" u="sng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ький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доро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 –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дорі</a:t>
            </a:r>
            <a:r>
              <a:rPr lang="ru-RU" sz="3600" u="sng" dirty="0" err="1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доро</a:t>
            </a:r>
            <a:r>
              <a:rPr lang="ru-RU" sz="3600" u="sng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209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1520668" y="394692"/>
            <a:ext cx="6120680" cy="803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Найпоширеніші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випадки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чергування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голосних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звук</a:t>
            </a:r>
            <a:r>
              <a:rPr lang="uk-UA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ів</a:t>
            </a:r>
            <a:endParaRPr lang="ru-RU" sz="2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випадки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чергування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вам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знайомі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(з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попередньої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вправи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 descr="D:\Публікація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668" y="1268760"/>
            <a:ext cx="6120680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49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66794" y="476671"/>
            <a:ext cx="5632504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Завдання 2.</a:t>
            </a:r>
          </a:p>
          <a:p>
            <a:pPr algn="ctr"/>
            <a:r>
              <a:rPr lang="uk-UA" sz="3200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Виконати вправу 321. </a:t>
            </a:r>
          </a:p>
          <a:p>
            <a:pPr algn="ctr"/>
            <a:r>
              <a:rPr lang="uk-UA" sz="3200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Заповнити у зошиті таблицю</a:t>
            </a:r>
            <a:r>
              <a:rPr lang="uk-UA" dirty="0" smtClean="0"/>
              <a:t>.</a:t>
            </a:r>
          </a:p>
          <a:p>
            <a:endParaRPr lang="ru-RU" dirty="0"/>
          </a:p>
        </p:txBody>
      </p:sp>
      <p:pic>
        <p:nvPicPr>
          <p:cNvPr id="2051" name="Picture 3" descr="D:\111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564904"/>
            <a:ext cx="6395650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1457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D: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871296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04353" y="260648"/>
            <a:ext cx="49824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Найпоширеніші випадки </a:t>
            </a:r>
          </a:p>
          <a:p>
            <a:pPr algn="ctr"/>
            <a:r>
              <a:rPr lang="uk-UA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чергування </a:t>
            </a:r>
          </a:p>
          <a:p>
            <a:pPr algn="ctr"/>
            <a:r>
              <a:rPr lang="uk-UA" sz="320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приголосних</a:t>
            </a:r>
            <a:endParaRPr lang="ru-RU" sz="3200" b="1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60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5" y="1080656"/>
            <a:ext cx="590465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Запам'ятайте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винятки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ru-RU" sz="4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dirty="0" smtClean="0"/>
              <a:t>Рушник</a:t>
            </a:r>
            <a:r>
              <a:rPr lang="ru-RU" sz="4000" dirty="0"/>
              <a:t>, </a:t>
            </a:r>
            <a:r>
              <a:rPr lang="ru-RU" sz="4000" dirty="0" err="1"/>
              <a:t>рушниця</a:t>
            </a:r>
            <a:r>
              <a:rPr lang="ru-RU" sz="4000" dirty="0"/>
              <a:t>, </a:t>
            </a:r>
            <a:r>
              <a:rPr lang="ru-RU" sz="4000" dirty="0" err="1"/>
              <a:t>соняшник</a:t>
            </a:r>
            <a:r>
              <a:rPr lang="ru-RU" sz="4000" dirty="0"/>
              <a:t>, </a:t>
            </a:r>
            <a:r>
              <a:rPr lang="ru-RU" sz="4000" dirty="0" err="1"/>
              <a:t>сердешний</a:t>
            </a:r>
            <a:r>
              <a:rPr lang="ru-RU" sz="4000" dirty="0"/>
              <a:t> (у </a:t>
            </a:r>
            <a:r>
              <a:rPr lang="ru-RU" sz="4000" dirty="0" err="1"/>
              <a:t>значенні</a:t>
            </a:r>
            <a:r>
              <a:rPr lang="ru-RU" sz="4000" dirty="0"/>
              <a:t> «</a:t>
            </a:r>
            <a:r>
              <a:rPr lang="ru-RU" sz="4000" dirty="0" err="1"/>
              <a:t>бідолашний</a:t>
            </a:r>
            <a:r>
              <a:rPr lang="ru-RU" sz="4000" dirty="0"/>
              <a:t>»), </a:t>
            </a:r>
            <a:r>
              <a:rPr lang="ru-RU" sz="4000" dirty="0" err="1"/>
              <a:t>дворушний</a:t>
            </a:r>
            <a:r>
              <a:rPr lang="ru-RU" sz="4000" dirty="0"/>
              <a:t>, </a:t>
            </a:r>
            <a:r>
              <a:rPr lang="ru-RU" sz="4000" dirty="0" err="1"/>
              <a:t>мірошник</a:t>
            </a:r>
            <a:r>
              <a:rPr lang="ru-RU" sz="4000" dirty="0"/>
              <a:t>, </a:t>
            </a:r>
            <a:r>
              <a:rPr lang="ru-RU" sz="4000" dirty="0" err="1"/>
              <a:t>торішній</a:t>
            </a:r>
            <a:r>
              <a:rPr lang="ru-RU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2905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260648"/>
            <a:ext cx="4680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Завдання 3.</a:t>
            </a:r>
          </a:p>
          <a:p>
            <a:pPr algn="ctr"/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Виконати вправу 358.</a:t>
            </a:r>
          </a:p>
          <a:p>
            <a:pPr algn="ctr"/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Доберіть слова з чергування </a:t>
            </a:r>
            <a:r>
              <a:rPr lang="uk-UA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приголосних.Скласти</a:t>
            </a:r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із ними 2 речення, </a:t>
            </a:r>
            <a:r>
              <a:rPr lang="uk-UA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підкрестили</a:t>
            </a:r>
            <a:r>
              <a:rPr lang="uk-UA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головні члени.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2852936"/>
            <a:ext cx="55446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Берег, гладити, їздити, казати, кликати, птах, сидіти, скакати, увага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833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116" y="645050"/>
            <a:ext cx="518457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10794" y="60275"/>
            <a:ext cx="36813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76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188640"/>
            <a:ext cx="66967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 3. </a:t>
            </a:r>
          </a:p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озподільний диктант</a:t>
            </a:r>
          </a:p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Запишіть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дві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колонки</a:t>
            </a:r>
          </a:p>
          <a:p>
            <a:pPr marL="342900" indent="-342900" algn="ctr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слова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відбувається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чергування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голосних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слова, у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відбувається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чергування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приголосних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1835696" y="3068960"/>
            <a:ext cx="59766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Пекти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випікати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кожух –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кожусі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Котити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катати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берег –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узбережжя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Нести–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носити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клонити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кланятись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свекруха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свекрушин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мести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замітати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брести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бродити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гонити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ганяти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деру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задирати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воля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вільний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Жінка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жінчин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нога – 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нозі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русі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29157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6" y="260647"/>
            <a:ext cx="341138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 4</a:t>
            </a:r>
          </a:p>
          <a:p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?”.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2420888"/>
            <a:ext cx="54726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До </a:t>
            </a:r>
            <a:r>
              <a:rPr lang="ru-RU" sz="3200" dirty="0" err="1"/>
              <a:t>слів</a:t>
            </a:r>
            <a:r>
              <a:rPr lang="ru-RU" sz="3200" dirty="0"/>
              <a:t> </a:t>
            </a:r>
            <a:r>
              <a:rPr lang="ru-RU" sz="3200" dirty="0" err="1"/>
              <a:t>ріг</a:t>
            </a:r>
            <a:r>
              <a:rPr lang="ru-RU" sz="3200" dirty="0"/>
              <a:t>, друг </a:t>
            </a:r>
            <a:r>
              <a:rPr lang="ru-RU" sz="3200" dirty="0" err="1"/>
              <a:t>дібрати</a:t>
            </a:r>
            <a:r>
              <a:rPr lang="ru-RU" sz="3200" dirty="0"/>
              <a:t> </a:t>
            </a:r>
            <a:r>
              <a:rPr lang="ru-RU" sz="3200" dirty="0" err="1"/>
              <a:t>спільнокореневі</a:t>
            </a:r>
            <a:r>
              <a:rPr lang="ru-RU" sz="3200" dirty="0"/>
              <a:t> слова з </a:t>
            </a:r>
            <a:r>
              <a:rPr lang="ru-RU" sz="3200" dirty="0" err="1"/>
              <a:t>іншими</a:t>
            </a:r>
            <a:r>
              <a:rPr lang="ru-RU" sz="3200" dirty="0"/>
              <a:t> </a:t>
            </a:r>
            <a:r>
              <a:rPr lang="ru-RU" sz="3200" dirty="0" err="1"/>
              <a:t>кореневими</a:t>
            </a:r>
            <a:r>
              <a:rPr lang="ru-RU" sz="3200" dirty="0"/>
              <a:t> </a:t>
            </a:r>
            <a:r>
              <a:rPr lang="ru-RU" sz="3200" dirty="0" err="1"/>
              <a:t>приголосними</a:t>
            </a:r>
            <a:r>
              <a:rPr lang="ru-RU" sz="3200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5045514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8960"/>
            <a:ext cx="683795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2555776" y="18864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ІV.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Систематизація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узагальнення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знань,умінь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навичок</a:t>
            </a:r>
            <a:endParaRPr lang="ru-RU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Користуючись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поданою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схемою,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утворіть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слова.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88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640" y="836712"/>
            <a:ext cx="6480720" cy="7755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Мета:</a:t>
            </a:r>
          </a:p>
          <a:p>
            <a:pPr algn="just"/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навчальна</a:t>
            </a:r>
            <a:r>
              <a:rPr lang="uk-UA" sz="2000" b="1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пояснити закономірності чергування голосних [о] — [и], [є] — [І], [є] — [и], [о], [є] з [і] та приголосних звуків у коренях слів; формувати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загальнопізнавальні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вміння знаходити слова із зазначеною орфограмою в текстах; удосконалювати орфографічні й орфоепічні вміння;</a:t>
            </a:r>
          </a:p>
          <a:p>
            <a:pPr algn="just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розвивальна</a:t>
            </a:r>
            <a:r>
              <a:rPr lang="uk-UA" sz="2000" b="1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розвивати навички колективної та самостійної роботи; здатність до логічного мислення, творчу уяву; мовленнєві навички;</a:t>
            </a:r>
          </a:p>
          <a:p>
            <a:pPr algn="just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виховна</a:t>
            </a:r>
            <a:r>
              <a:rPr lang="uk-UA" sz="2000" b="1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виховувати особливе ставлення до рідної домівки, патріотичні почуття.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179075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454580"/>
            <a:ext cx="4087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І.Підсумок уроку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7" y="1556792"/>
            <a:ext cx="61926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1.Бесіда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Для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необхідно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знати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випадки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чергувань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знаєте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чергування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голосних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звуків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Сформулюйте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правила, 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			        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знаєте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чергування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приголосних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звуків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Інтерактивна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вправа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Мікрофон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складним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для мене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98881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1547664" y="404664"/>
            <a:ext cx="6259867" cy="1184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. Домашнє завдання</a:t>
            </a:r>
          </a:p>
          <a:p>
            <a:pPr algn="just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1.Прочитати § 35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§ 39</a:t>
            </a:r>
          </a:p>
          <a:p>
            <a:pPr algn="just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2.Виконати вправу 323 (для всіх)</a:t>
            </a:r>
          </a:p>
          <a:p>
            <a:pPr algn="just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3. Вправа 322 (для учнів із низьким рівнем знань)</a:t>
            </a:r>
          </a:p>
          <a:p>
            <a:pPr algn="just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4. Написати твір-мініатюру (5-6 речень) на тему: «Моя улюблена пора року», вживаючи чергування</a:t>
            </a:r>
          </a:p>
          <a:p>
            <a:pPr algn="ctr"/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04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2286000" y="18593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кутник 4"/>
          <p:cNvSpPr/>
          <p:nvPr/>
        </p:nvSpPr>
        <p:spPr>
          <a:xfrm>
            <a:off x="1547664" y="404664"/>
            <a:ext cx="6192688" cy="10248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just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 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уроку: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засвоєння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нових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знань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Методи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прийоми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бесіда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робота з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підручником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робота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біля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дошки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метод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гри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мікрофон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Обладнання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підручник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талиці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презентація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70679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1691680" y="1268760"/>
            <a:ext cx="590465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Очікувані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 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1.Учні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розпізнають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словах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явища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чергування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приголосних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звуків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2.вимовляють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слова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орфоепічних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норм;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знаходять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виправляють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орфографічні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орфоепічні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помилки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вивчені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правила;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3.складають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засвоєними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новими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словами.</a:t>
            </a:r>
          </a:p>
        </p:txBody>
      </p:sp>
    </p:spTree>
    <p:extLst>
      <p:ext uri="{BB962C8B-B14F-4D97-AF65-F5344CB8AC3E}">
        <p14:creationId xmlns:p14="http://schemas.microsoft.com/office/powerpoint/2010/main" val="32759453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67677" y="2611165"/>
            <a:ext cx="43629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80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Хід уроку</a:t>
            </a:r>
            <a:endParaRPr lang="ru-RU" sz="80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3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374367"/>
            <a:ext cx="51131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І.Організаційний момент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72816"/>
            <a:ext cx="5112568" cy="486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378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262389"/>
            <a:ext cx="6427727" cy="1203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     ІІ. Актуалізація опорних </a:t>
            </a:r>
          </a:p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Знань</a:t>
            </a:r>
          </a:p>
          <a:p>
            <a:pPr algn="just"/>
            <a:endParaRPr lang="uk-UA" sz="2800" dirty="0" smtClean="0"/>
          </a:p>
          <a:p>
            <a:pPr algn="just"/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Бліц-опитування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dirty="0" smtClean="0"/>
              <a:t>1.</a:t>
            </a:r>
            <a:r>
              <a:rPr lang="uk-UA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вивчає фонетика?</a:t>
            </a:r>
          </a:p>
          <a:p>
            <a:pPr algn="just"/>
            <a:r>
              <a:rPr lang="uk-UA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Скільки </a:t>
            </a:r>
            <a:r>
              <a:rPr lang="uk-UA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всього звуків в українській мові? </a:t>
            </a:r>
          </a:p>
          <a:p>
            <a:pPr algn="just"/>
            <a:r>
              <a:rPr lang="uk-UA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Скільки </a:t>
            </a:r>
            <a:r>
              <a:rPr lang="uk-UA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голосних звуків в українській </a:t>
            </a:r>
            <a:r>
              <a:rPr lang="uk-UA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мові? Назвіть їх.</a:t>
            </a:r>
            <a:endParaRPr lang="uk-UA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Скільки </a:t>
            </a:r>
            <a:r>
              <a:rPr lang="uk-UA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приголосних? </a:t>
            </a:r>
            <a:endParaRPr lang="uk-UA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Як ви гадаєте,що таке чергування?</a:t>
            </a:r>
          </a:p>
          <a:p>
            <a:pPr algn="just"/>
            <a:r>
              <a:rPr lang="uk-UA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Які випадки чергування ви </a:t>
            </a:r>
            <a:r>
              <a:rPr lang="uk-UA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ятаєте</a:t>
            </a:r>
            <a:r>
              <a:rPr lang="uk-UA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 молодших класів? </a:t>
            </a:r>
            <a:endParaRPr lang="uk-UA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sz="3600" dirty="0" smtClean="0">
              <a:solidFill>
                <a:srgbClr val="FF0000"/>
              </a:solidFill>
            </a:endParaRPr>
          </a:p>
          <a:p>
            <a:pPr algn="ctr"/>
            <a:endParaRPr lang="uk-UA" sz="3600" dirty="0">
              <a:solidFill>
                <a:srgbClr val="FF0000"/>
              </a:solidFill>
            </a:endParaRPr>
          </a:p>
          <a:p>
            <a:pPr algn="ctr"/>
            <a:endParaRPr lang="uk-UA" sz="3600" dirty="0" smtClean="0">
              <a:solidFill>
                <a:srgbClr val="FF0000"/>
              </a:solidFill>
            </a:endParaRPr>
          </a:p>
          <a:p>
            <a:pPr algn="ctr"/>
            <a:endParaRPr lang="uk-UA" sz="3600" dirty="0">
              <a:solidFill>
                <a:srgbClr val="FF0000"/>
              </a:solidFill>
            </a:endParaRPr>
          </a:p>
          <a:p>
            <a:pPr algn="ctr"/>
            <a:endParaRPr lang="uk-UA" sz="3600" dirty="0" smtClean="0">
              <a:solidFill>
                <a:srgbClr val="FF0000"/>
              </a:solidFill>
            </a:endParaRPr>
          </a:p>
          <a:p>
            <a:pPr algn="ctr"/>
            <a:endParaRPr lang="uk-UA" sz="3600" dirty="0">
              <a:solidFill>
                <a:srgbClr val="FF0000"/>
              </a:solidFill>
            </a:endParaRPr>
          </a:p>
          <a:p>
            <a:pPr algn="ctr"/>
            <a:endParaRPr lang="uk-UA" sz="3600" dirty="0" smtClean="0">
              <a:solidFill>
                <a:srgbClr val="FF0000"/>
              </a:solidFill>
            </a:endParaRPr>
          </a:p>
          <a:p>
            <a:pPr algn="ctr"/>
            <a:endParaRPr lang="uk-UA" sz="3600" dirty="0">
              <a:solidFill>
                <a:srgbClr val="FF0000"/>
              </a:solidFill>
            </a:endParaRPr>
          </a:p>
          <a:p>
            <a:pPr algn="ctr"/>
            <a:endParaRPr lang="uk-UA" sz="3600" dirty="0" smtClean="0">
              <a:solidFill>
                <a:srgbClr val="FF0000"/>
              </a:solidFill>
            </a:endParaRPr>
          </a:p>
          <a:p>
            <a:pPr algn="ctr"/>
            <a:endParaRPr lang="uk-UA" sz="3600" dirty="0">
              <a:solidFill>
                <a:srgbClr val="FF0000"/>
              </a:solidFill>
            </a:endParaRPr>
          </a:p>
          <a:p>
            <a:pPr algn="ctr"/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87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5255" y="332656"/>
            <a:ext cx="65491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Вивчення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нового </a:t>
            </a:r>
          </a:p>
          <a:p>
            <a:pPr algn="ctr"/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матеріалу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837503" y="2564904"/>
            <a:ext cx="55446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самі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того 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помічаємо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розмові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точніше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творенні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змінюванні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замість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одного звука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постійно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з’являється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інший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зміна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звуків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називається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чергуванням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ергування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відбувається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голосних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так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приголосних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звуків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2190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404664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Виписати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окремо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спільнокореневі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слова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одного слова і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визначити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зміни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відбуваються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звуковому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складі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1619672" y="2996952"/>
            <a:ext cx="61206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навколо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мовби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висіли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повітрі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вони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прозорі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легкі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останні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гірського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літа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...Дорога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величезною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спіраллю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опускалася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вниз... При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в’їзді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село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вершників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уже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чекали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юрмлячись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край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доріжки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босоногі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діти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... Козаков пив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ясну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воду з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зелених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криниць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дорозі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черпаючи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пригорщами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659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373</TotalTime>
  <Words>654</Words>
  <Application>Microsoft Office PowerPoint</Application>
  <PresentationFormat>Екран (4:3)</PresentationFormat>
  <Paragraphs>185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21</vt:i4>
      </vt:variant>
    </vt:vector>
  </HeadingPairs>
  <TitlesOfParts>
    <vt:vector size="22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Надин</dc:creator>
  <cp:lastModifiedBy>Надин</cp:lastModifiedBy>
  <cp:revision>27</cp:revision>
  <cp:lastPrinted>2016-07-21T07:46:18Z</cp:lastPrinted>
  <dcterms:created xsi:type="dcterms:W3CDTF">2016-02-01T13:25:50Z</dcterms:created>
  <dcterms:modified xsi:type="dcterms:W3CDTF">2016-07-21T07:46:33Z</dcterms:modified>
</cp:coreProperties>
</file>