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69" r:id="rId3"/>
    <p:sldId id="257" r:id="rId4"/>
    <p:sldId id="258" r:id="rId5"/>
    <p:sldId id="264" r:id="rId6"/>
    <p:sldId id="260" r:id="rId7"/>
    <p:sldId id="261" r:id="rId8"/>
    <p:sldId id="262" r:id="rId9"/>
    <p:sldId id="263" r:id="rId10"/>
    <p:sldId id="271" r:id="rId11"/>
    <p:sldId id="272" r:id="rId12"/>
    <p:sldId id="273" r:id="rId13"/>
    <p:sldId id="274" r:id="rId14"/>
    <p:sldId id="265" r:id="rId15"/>
    <p:sldId id="266" r:id="rId16"/>
    <p:sldId id="267" r:id="rId17"/>
    <p:sldId id="270" r:id="rId18"/>
    <p:sldId id="268" r:id="rId19"/>
    <p:sldId id="275" r:id="rId20"/>
    <p:sldId id="276" r:id="rId21"/>
    <p:sldId id="2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50" y="4892024"/>
            <a:ext cx="7886700" cy="6678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0" y="5743976"/>
            <a:ext cx="7886700" cy="42822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2CFD-45F7-4F1D-ACA8-B61DD0C938E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A387-F84F-4336-9BBE-7CA9AEC9C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514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2CFD-45F7-4F1D-ACA8-B61DD0C938E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A387-F84F-4336-9BBE-7CA9AEC9C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839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2CFD-45F7-4F1D-ACA8-B61DD0C938E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A387-F84F-4336-9BBE-7CA9AEC9C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05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2CFD-45F7-4F1D-ACA8-B61DD0C938E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A387-F84F-4336-9BBE-7CA9AEC9C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211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2CFD-45F7-4F1D-ACA8-B61DD0C938E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A387-F84F-4336-9BBE-7CA9AEC9C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10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2CFD-45F7-4F1D-ACA8-B61DD0C938E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A387-F84F-4336-9BBE-7CA9AEC9C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25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2CFD-45F7-4F1D-ACA8-B61DD0C938E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A387-F84F-4336-9BBE-7CA9AEC9C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32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2CFD-45F7-4F1D-ACA8-B61DD0C938E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A387-F84F-4336-9BBE-7CA9AEC9C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73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2CFD-45F7-4F1D-ACA8-B61DD0C938E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A387-F84F-4336-9BBE-7CA9AEC9C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479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2CFD-45F7-4F1D-ACA8-B61DD0C938E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A387-F84F-4336-9BBE-7CA9AEC9C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514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2CFD-45F7-4F1D-ACA8-B61DD0C938E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A387-F84F-4336-9BBE-7CA9AEC9C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857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2CFD-45F7-4F1D-ACA8-B61DD0C938E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4A387-F84F-4336-9BBE-7CA9AEC9C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09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s://uk.wikipedia.org/wiki/%D0%84%D0%B2%D0%BF%D1%80%D0%B0%D0%BA%D1%81%D1%96%D1%8F_%D0%92%D1%81%D0%B5%D0%B2%D0%BE%D0%BB%D0%BE%D0%B4%D1%96%D0%B2%D0%BD%D0%B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A%D0%B8%D1%97%D0%B2%D1%81%D1%8C%D0%BA%D0%B0_%D0%A0%D1%83%D1%81%D1%8C" TargetMode="External"/><Relationship Id="rId5" Type="http://schemas.openxmlformats.org/officeDocument/2006/relationships/hyperlink" Target="https://uk.wikipedia.org/wiki/%D0%9F%D0%B0%D0%B2%D0%BB%D0%BE_%D0%97%D0%B0%D0%B3%D1%80%D0%B5%D0%B1%D0%B5%D0%BB%D1%8C%D0%BD%D0%B8%D0%B9" TargetMode="External"/><Relationship Id="rId4" Type="http://schemas.openxmlformats.org/officeDocument/2006/relationships/hyperlink" Target="https://uk.wikipedia.org/wiki/%D0%86%D1%81%D1%82%D0%BE%D1%80%D0%B8%D1%87%D0%BD%D0%B8%D0%B9_%D1%80%D0%BE%D0%BC%D0%B0%D0%B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C%D0%B5%D0%B4%D1%96%D0%BD%D0%B0" TargetMode="External"/><Relationship Id="rId3" Type="http://schemas.openxmlformats.org/officeDocument/2006/relationships/hyperlink" Target="https://uk.wikipedia.org/wiki/%D0%9A%D0%B0%D1%80%D0%B0%D0%B2%D0%B0%D0%BD-%D1%81%D0%B0%D1%80%D0%B0%D0%B9" TargetMode="External"/><Relationship Id="rId7" Type="http://schemas.openxmlformats.org/officeDocument/2006/relationships/hyperlink" Target="https://uk.wikipedia.org/wiki/%D0%9C%D0%B5%D0%BA%D0%BA%D0%B0" TargetMode="External"/><Relationship Id="rId2" Type="http://schemas.openxmlformats.org/officeDocument/2006/relationships/hyperlink" Target="https://uk.wikipedia.org/wiki/%D0%9C%D0%B5%D1%87%D0%B5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84%D1%80%D1%83%D1%81%D0%B0%D0%BB%D0%B8%D0%BC" TargetMode="External"/><Relationship Id="rId5" Type="http://schemas.openxmlformats.org/officeDocument/2006/relationships/hyperlink" Target="https://uk.wikipedia.org/wiki/%D0%95%D0%B4%D1%96%D1%80%D0%BD%D0%B5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s://uk.wikipedia.org/wiki/%D0%A1%D1%82%D0%B0%D0%BC%D0%B1%D1%83%D0%BB" TargetMode="External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nbkidskiev/ss-4599144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.depositphotos.com/1275301/1905/v/950/depositphotos_19057937-Stylised-floral-ornament-invitatio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2931459" y="1089212"/>
            <a:ext cx="35231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rgbClr val="C00000"/>
                </a:solidFill>
                <a:latin typeface="Arial Black" pitchFamily="34" charset="0"/>
              </a:rPr>
              <a:t>Видатні жінки України</a:t>
            </a:r>
            <a:endParaRPr lang="ru-RU" sz="5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7586" y="4560183"/>
            <a:ext cx="6168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latin typeface="Arial Black" pitchFamily="34" charset="0"/>
              </a:rPr>
              <a:t>Підготувала учитель </a:t>
            </a:r>
          </a:p>
          <a:p>
            <a:pPr algn="ctr"/>
            <a:r>
              <a:rPr lang="uk-UA" dirty="0" err="1" smtClean="0">
                <a:latin typeface="Arial Black" pitchFamily="34" charset="0"/>
              </a:rPr>
              <a:t>Чкаловської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err="1" smtClean="0">
                <a:latin typeface="Arial Black" pitchFamily="34" charset="0"/>
              </a:rPr>
              <a:t>загальоосвітньої</a:t>
            </a:r>
            <a:r>
              <a:rPr lang="uk-UA" dirty="0" smtClean="0">
                <a:latin typeface="Arial Black" pitchFamily="34" charset="0"/>
              </a:rPr>
              <a:t> школи І – ІІІ ст.</a:t>
            </a:r>
          </a:p>
          <a:p>
            <a:pPr algn="ctr"/>
            <a:r>
              <a:rPr lang="uk-UA" dirty="0" smtClean="0">
                <a:latin typeface="Arial Black" pitchFamily="34" charset="0"/>
              </a:rPr>
              <a:t>Яременко О.В.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9367" y="3590771"/>
            <a:ext cx="359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</a:rPr>
              <a:t>Українознавство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4047565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3 </a:t>
            </a:r>
            <a:r>
              <a:rPr lang="ru-RU" sz="3600" b="1" dirty="0" err="1" smtClean="0">
                <a:solidFill>
                  <a:srgbClr val="C00000"/>
                </a:solidFill>
              </a:rPr>
              <a:t>клас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17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8/89/Eupraxia_of_Kiev.jpg/220px-Eupraxia_of_Ki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54" y="253253"/>
            <a:ext cx="2232210" cy="32295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04565" y="376187"/>
            <a:ext cx="58494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err="1" smtClean="0"/>
              <a:t>Імператриця</a:t>
            </a:r>
            <a:r>
              <a:rPr lang="ru-RU" b="1" dirty="0" smtClean="0"/>
              <a:t> </a:t>
            </a:r>
            <a:r>
              <a:rPr lang="ru-RU" b="1" dirty="0" err="1" smtClean="0"/>
              <a:t>Римської</a:t>
            </a:r>
            <a:r>
              <a:rPr lang="ru-RU" b="1" dirty="0" smtClean="0"/>
              <a:t> </a:t>
            </a:r>
            <a:r>
              <a:rPr lang="ru-RU" b="1" dirty="0" err="1" smtClean="0"/>
              <a:t>імперії</a:t>
            </a:r>
            <a:r>
              <a:rPr lang="ru-RU" b="1" dirty="0" smtClean="0"/>
              <a:t> та бунтарка</a:t>
            </a:r>
            <a:endParaRPr lang="ru-RU" dirty="0" smtClean="0"/>
          </a:p>
          <a:p>
            <a:pPr algn="just" fontAlgn="base"/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жінка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часу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найбагатших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, а </a:t>
            </a:r>
            <a:r>
              <a:rPr lang="ru-RU" dirty="0" err="1" smtClean="0"/>
              <a:t>знатне</a:t>
            </a:r>
            <a:r>
              <a:rPr lang="ru-RU" dirty="0" smtClean="0"/>
              <a:t> </a:t>
            </a:r>
            <a:r>
              <a:rPr lang="ru-RU" dirty="0" err="1" smtClean="0"/>
              <a:t>руське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забезпечило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сильні</a:t>
            </a:r>
            <a:r>
              <a:rPr lang="ru-RU" dirty="0" smtClean="0"/>
              <a:t> </a:t>
            </a: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. </a:t>
            </a:r>
            <a:r>
              <a:rPr lang="ru-RU" dirty="0" err="1" smtClean="0"/>
              <a:t>Євпраксія</a:t>
            </a:r>
            <a:r>
              <a:rPr lang="ru-RU" dirty="0" smtClean="0"/>
              <a:t>–</a:t>
            </a:r>
            <a:r>
              <a:rPr lang="ru-RU" dirty="0" err="1" smtClean="0"/>
              <a:t>Адельгейда</a:t>
            </a:r>
            <a:r>
              <a:rPr lang="ru-RU" dirty="0" smtClean="0"/>
              <a:t> </a:t>
            </a:r>
            <a:r>
              <a:rPr lang="ru-RU" dirty="0" err="1" smtClean="0"/>
              <a:t>Всеволодівна</a:t>
            </a:r>
            <a:r>
              <a:rPr lang="ru-RU" dirty="0" smtClean="0"/>
              <a:t>, дочка великого князя </a:t>
            </a:r>
            <a:r>
              <a:rPr lang="ru-RU" dirty="0" err="1" smtClean="0"/>
              <a:t>київського</a:t>
            </a:r>
            <a:r>
              <a:rPr lang="ru-RU" dirty="0" smtClean="0"/>
              <a:t> Всеволода Ярославича, стала дружиною </a:t>
            </a:r>
            <a:r>
              <a:rPr lang="ru-RU" dirty="0" err="1" smtClean="0"/>
              <a:t>імператора</a:t>
            </a:r>
            <a:r>
              <a:rPr lang="ru-RU" dirty="0" smtClean="0"/>
              <a:t> </a:t>
            </a:r>
            <a:r>
              <a:rPr lang="ru-RU" dirty="0" err="1" smtClean="0"/>
              <a:t>Священної</a:t>
            </a:r>
            <a:r>
              <a:rPr lang="ru-RU" dirty="0" smtClean="0"/>
              <a:t> </a:t>
            </a:r>
            <a:r>
              <a:rPr lang="ru-RU" dirty="0" err="1" smtClean="0"/>
              <a:t>Римської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 </a:t>
            </a:r>
            <a:r>
              <a:rPr lang="ru-RU" dirty="0" err="1" smtClean="0"/>
              <a:t>Генріха</a:t>
            </a:r>
            <a:r>
              <a:rPr lang="ru-RU" dirty="0" smtClean="0"/>
              <a:t> І</a:t>
            </a:r>
            <a:r>
              <a:rPr lang="en-US" dirty="0" smtClean="0"/>
              <a:t>V.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склалося</a:t>
            </a:r>
            <a:r>
              <a:rPr lang="ru-RU" dirty="0" smtClean="0"/>
              <a:t> </a:t>
            </a:r>
            <a:r>
              <a:rPr lang="ru-RU" dirty="0" err="1" smtClean="0"/>
              <a:t>нещасливо</a:t>
            </a:r>
            <a:r>
              <a:rPr lang="ru-RU" dirty="0" smtClean="0"/>
              <a:t>: </a:t>
            </a:r>
            <a:r>
              <a:rPr lang="ru-RU" dirty="0" err="1" smtClean="0"/>
              <a:t>Генріх</a:t>
            </a:r>
            <a:r>
              <a:rPr lang="ru-RU" dirty="0" smtClean="0"/>
              <a:t> </a:t>
            </a:r>
            <a:r>
              <a:rPr lang="en-US" dirty="0" smtClean="0"/>
              <a:t>IV </a:t>
            </a:r>
            <a:r>
              <a:rPr lang="ru-RU" dirty="0" err="1" smtClean="0"/>
              <a:t>виявився</a:t>
            </a:r>
            <a:r>
              <a:rPr lang="ru-RU" dirty="0" smtClean="0"/>
              <a:t> </a:t>
            </a:r>
            <a:r>
              <a:rPr lang="ru-RU" dirty="0" err="1" smtClean="0"/>
              <a:t>лютим</a:t>
            </a:r>
            <a:r>
              <a:rPr lang="ru-RU" dirty="0" smtClean="0"/>
              <a:t> </a:t>
            </a:r>
            <a:r>
              <a:rPr lang="ru-RU" dirty="0" err="1" smtClean="0"/>
              <a:t>чоловіком</a:t>
            </a:r>
            <a:r>
              <a:rPr lang="ru-RU" dirty="0" smtClean="0"/>
              <a:t> — </a:t>
            </a:r>
            <a:r>
              <a:rPr lang="ru-RU" dirty="0" err="1" smtClean="0"/>
              <a:t>знущався</a:t>
            </a:r>
            <a:r>
              <a:rPr lang="ru-RU" dirty="0" smtClean="0"/>
              <a:t> над дружиною, </a:t>
            </a:r>
            <a:r>
              <a:rPr lang="ru-RU" dirty="0" err="1" smtClean="0"/>
              <a:t>ув’язнив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у </a:t>
            </a:r>
            <a:r>
              <a:rPr lang="ru-RU" dirty="0" err="1" smtClean="0"/>
              <a:t>Вероні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імператор</a:t>
            </a:r>
            <a:r>
              <a:rPr lang="ru-RU" dirty="0" smtClean="0"/>
              <a:t> належав до </a:t>
            </a:r>
            <a:r>
              <a:rPr lang="ru-RU" dirty="0" err="1" smtClean="0"/>
              <a:t>секти</a:t>
            </a:r>
            <a:r>
              <a:rPr lang="ru-RU" dirty="0" smtClean="0"/>
              <a:t> </a:t>
            </a:r>
            <a:r>
              <a:rPr lang="ru-RU" dirty="0" err="1" smtClean="0"/>
              <a:t>сатанистів</a:t>
            </a:r>
            <a:r>
              <a:rPr lang="ru-RU" dirty="0" smtClean="0"/>
              <a:t>, а </a:t>
            </a:r>
            <a:r>
              <a:rPr lang="ru-RU" dirty="0" err="1" smtClean="0"/>
              <a:t>вихована</a:t>
            </a:r>
            <a:r>
              <a:rPr lang="ru-RU" dirty="0" smtClean="0"/>
              <a:t> у </a:t>
            </a:r>
            <a:r>
              <a:rPr lang="ru-RU" dirty="0" err="1" smtClean="0"/>
              <a:t>побожній</a:t>
            </a:r>
            <a:r>
              <a:rPr lang="ru-RU" dirty="0" smtClean="0"/>
              <a:t> </a:t>
            </a:r>
            <a:r>
              <a:rPr lang="ru-RU" dirty="0" err="1" smtClean="0"/>
              <a:t>родині</a:t>
            </a:r>
            <a:r>
              <a:rPr lang="ru-RU" dirty="0" smtClean="0"/>
              <a:t> </a:t>
            </a:r>
            <a:r>
              <a:rPr lang="ru-RU" dirty="0" err="1" smtClean="0"/>
              <a:t>Євпраксія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стерпіти</a:t>
            </a:r>
            <a:r>
              <a:rPr lang="ru-RU" dirty="0" smtClean="0"/>
              <a:t> не могла. «</a:t>
            </a:r>
            <a:r>
              <a:rPr lang="ru-RU" dirty="0" err="1" smtClean="0"/>
              <a:t>Євпраксія</a:t>
            </a:r>
            <a:r>
              <a:rPr lang="ru-RU" dirty="0" smtClean="0"/>
              <a:t> </a:t>
            </a:r>
            <a:r>
              <a:rPr lang="ru-RU" dirty="0" err="1" smtClean="0"/>
              <a:t>звернулася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скаргою</a:t>
            </a:r>
            <a:r>
              <a:rPr lang="ru-RU" dirty="0" smtClean="0"/>
              <a:t> до </a:t>
            </a:r>
            <a:r>
              <a:rPr lang="ru-RU" dirty="0" err="1" smtClean="0"/>
              <a:t>Папи</a:t>
            </a:r>
            <a:r>
              <a:rPr lang="ru-RU" dirty="0" smtClean="0"/>
              <a:t> </a:t>
            </a:r>
            <a:r>
              <a:rPr lang="ru-RU" dirty="0" err="1" smtClean="0"/>
              <a:t>Римського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справжнім</a:t>
            </a:r>
            <a:r>
              <a:rPr lang="ru-RU" dirty="0" smtClean="0"/>
              <a:t> прецедентом: </a:t>
            </a:r>
            <a:r>
              <a:rPr lang="ru-RU" dirty="0" err="1" smtClean="0"/>
              <a:t>слабка</a:t>
            </a:r>
            <a:r>
              <a:rPr lang="ru-RU" dirty="0" smtClean="0"/>
              <a:t> </a:t>
            </a:r>
            <a:r>
              <a:rPr lang="ru-RU" dirty="0" err="1" smtClean="0"/>
              <a:t>жінка</a:t>
            </a:r>
            <a:r>
              <a:rPr lang="ru-RU" dirty="0" smtClean="0"/>
              <a:t> у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</a:t>
            </a:r>
            <a:r>
              <a:rPr lang="ru-RU" dirty="0" err="1" smtClean="0"/>
              <a:t>виступила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чоловіка</a:t>
            </a:r>
            <a:r>
              <a:rPr lang="ru-RU" dirty="0" smtClean="0"/>
              <a:t>–</a:t>
            </a:r>
            <a:r>
              <a:rPr lang="ru-RU" dirty="0" err="1" smtClean="0"/>
              <a:t>імператора</a:t>
            </a:r>
            <a:r>
              <a:rPr lang="ru-RU" dirty="0" smtClean="0"/>
              <a:t>!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розлучили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Генріхом</a:t>
            </a:r>
            <a:r>
              <a:rPr lang="ru-RU" dirty="0" smtClean="0"/>
              <a:t> І</a:t>
            </a:r>
            <a:r>
              <a:rPr lang="en-US" dirty="0" smtClean="0"/>
              <a:t>V,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Євпраксія</a:t>
            </a:r>
            <a:r>
              <a:rPr lang="ru-RU" dirty="0" smtClean="0"/>
              <a:t> </a:t>
            </a:r>
            <a:r>
              <a:rPr lang="ru-RU" dirty="0" err="1" smtClean="0"/>
              <a:t>повернулася</a:t>
            </a:r>
            <a:r>
              <a:rPr lang="ru-RU" dirty="0" smtClean="0"/>
              <a:t> на Русь, де в одному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монастирів</a:t>
            </a:r>
            <a:r>
              <a:rPr lang="ru-RU" dirty="0" smtClean="0"/>
              <a:t> </a:t>
            </a:r>
            <a:r>
              <a:rPr lang="ru-RU" dirty="0" err="1" smtClean="0"/>
              <a:t>закінчила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земний</a:t>
            </a:r>
            <a:r>
              <a:rPr lang="ru-RU" dirty="0" smtClean="0"/>
              <a:t> шлях».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469342"/>
            <a:ext cx="2662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Євпраксія –</a:t>
            </a:r>
          </a:p>
          <a:p>
            <a:pPr algn="ctr"/>
            <a:r>
              <a:rPr lang="uk-UA" dirty="0" smtClean="0"/>
              <a:t> імператриця германська</a:t>
            </a:r>
            <a:endParaRPr lang="ru-RU" dirty="0"/>
          </a:p>
        </p:txBody>
      </p:sp>
      <p:pic>
        <p:nvPicPr>
          <p:cNvPr id="7" name="Picture 2" descr="http://bookbox.com.ua/uploads/posts/2015-03/1427395019_23-03-2015-171130-kop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30729">
            <a:off x="725704" y="4279383"/>
            <a:ext cx="1785394" cy="23643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119718" y="511080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/>
              <a:t>«</a:t>
            </a:r>
            <a:r>
              <a:rPr lang="ru-RU" b="1" dirty="0" err="1" smtClean="0"/>
              <a:t>Євпраксія</a:t>
            </a:r>
            <a:r>
              <a:rPr lang="ru-RU" b="1" dirty="0" smtClean="0"/>
              <a:t>»</a:t>
            </a:r>
            <a:r>
              <a:rPr lang="ru-RU" dirty="0" smtClean="0"/>
              <a:t> — </a:t>
            </a:r>
            <a:r>
              <a:rPr lang="ru-RU" dirty="0" err="1" smtClean="0">
                <a:hlinkClick r:id="rId4" tooltip="Історичний роман"/>
              </a:rPr>
              <a:t>історичний</a:t>
            </a:r>
            <a:r>
              <a:rPr lang="ru-RU" dirty="0" smtClean="0">
                <a:hlinkClick r:id="rId4" tooltip="Історичний роман"/>
              </a:rPr>
              <a:t> роман</a:t>
            </a:r>
            <a:r>
              <a:rPr lang="ru-RU" dirty="0" smtClean="0"/>
              <a:t> </a:t>
            </a:r>
            <a:r>
              <a:rPr lang="ru-RU" dirty="0" smtClean="0">
                <a:hlinkClick r:id="rId5" tooltip="Павло Загребельний"/>
              </a:rPr>
              <a:t>Павла </a:t>
            </a:r>
            <a:r>
              <a:rPr lang="ru-RU" dirty="0" err="1" smtClean="0">
                <a:hlinkClick r:id="rId5" tooltip="Павло Загребельний"/>
              </a:rPr>
              <a:t>Загребельного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6" tooltip="Київська Русь"/>
              </a:rPr>
              <a:t>Київської</a:t>
            </a:r>
            <a:r>
              <a:rPr lang="ru-RU" u="sng" dirty="0" smtClean="0">
                <a:hlinkClick r:id="rId6" tooltip="Київська Русь"/>
              </a:rPr>
              <a:t> </a:t>
            </a:r>
            <a:r>
              <a:rPr lang="ru-RU" u="sng" dirty="0" err="1" smtClean="0">
                <a:hlinkClick r:id="rId6" tooltip="Київська Русь"/>
              </a:rPr>
              <a:t>Русі</a:t>
            </a:r>
            <a:r>
              <a:rPr lang="ru-RU" dirty="0" smtClean="0"/>
              <a:t>, про </a:t>
            </a:r>
            <a:r>
              <a:rPr lang="ru-RU" dirty="0" err="1" smtClean="0"/>
              <a:t>трагічну</a:t>
            </a:r>
            <a:r>
              <a:rPr lang="ru-RU" dirty="0" smtClean="0"/>
              <a:t> долю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княжни</a:t>
            </a:r>
            <a:r>
              <a:rPr lang="ru-RU" dirty="0" smtClean="0"/>
              <a:t> </a:t>
            </a:r>
            <a:r>
              <a:rPr lang="ru-RU" dirty="0" err="1" smtClean="0">
                <a:hlinkClick r:id="rId7" tooltip="Євпраксія Всеволодівна"/>
              </a:rPr>
              <a:t>Євпраксії</a:t>
            </a:r>
            <a:r>
              <a:rPr lang="ru-RU" dirty="0" smtClean="0">
                <a:hlinkClick r:id="rId7" tooltip="Євпраксія Всеволодівна"/>
              </a:rPr>
              <a:t> </a:t>
            </a:r>
            <a:r>
              <a:rPr lang="ru-RU" dirty="0" err="1" smtClean="0">
                <a:hlinkClick r:id="rId7" tooltip="Євпраксія Всеволодівна"/>
              </a:rPr>
              <a:t>Всеволодівни</a:t>
            </a:r>
            <a:r>
              <a:rPr lang="ru-RU" dirty="0" smtClean="0"/>
              <a:t>, яка </a:t>
            </a:r>
            <a:r>
              <a:rPr lang="ru-RU" dirty="0" err="1" smtClean="0"/>
              <a:t>зуміла</a:t>
            </a:r>
            <a:r>
              <a:rPr lang="ru-RU" dirty="0" smtClean="0"/>
              <a:t> </a:t>
            </a:r>
            <a:r>
              <a:rPr lang="ru-RU" dirty="0" err="1" smtClean="0"/>
              <a:t>позбавити</a:t>
            </a:r>
            <a:r>
              <a:rPr lang="ru-RU" dirty="0" smtClean="0"/>
              <a:t> престолу </a:t>
            </a:r>
            <a:r>
              <a:rPr lang="ru-RU" dirty="0" err="1" smtClean="0"/>
              <a:t>могутнього</a:t>
            </a:r>
            <a:r>
              <a:rPr lang="ru-RU" dirty="0" smtClean="0"/>
              <a:t> </a:t>
            </a:r>
            <a:r>
              <a:rPr lang="ru-RU" dirty="0" err="1" smtClean="0"/>
              <a:t>німецького</a:t>
            </a:r>
            <a:r>
              <a:rPr lang="ru-RU" dirty="0" smtClean="0"/>
              <a:t> </a:t>
            </a:r>
            <a:r>
              <a:rPr lang="ru-RU" dirty="0" err="1" smtClean="0"/>
              <a:t>імператора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309281" y="521473"/>
            <a:ext cx="5351930" cy="5078313"/>
          </a:xfrm>
          <a:prstGeom prst="rect">
            <a:avLst/>
          </a:prstGeom>
          <a:solidFill>
            <a:srgbClr val="F8F5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Arial Narrow" pitchFamily="34" charset="0"/>
                <a:cs typeface="Arial" pitchFamily="34" charset="0"/>
              </a:rPr>
              <a:t>Царівна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 Narrow" pitchFamily="34" charset="0"/>
                <a:cs typeface="Arial" pitchFamily="34" charset="0"/>
              </a:rPr>
              <a:t>–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Arial Narrow" pitchFamily="34" charset="0"/>
                <a:cs typeface="Arial" pitchFamily="34" charset="0"/>
              </a:rPr>
              <a:t>цілителька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Євпраксії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Мстиславівні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онуці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Володимира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Мономаха,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дочці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великого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київського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князя Мстислава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Володимировича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судилося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стати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першою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 </a:t>
            </a:r>
            <a:r>
              <a:rPr lang="ru-RU" dirty="0" err="1" smtClean="0">
                <a:latin typeface="Arial Narrow" pitchFamily="34" charset="0"/>
                <a:cs typeface="Arial" pitchFamily="34" charset="0"/>
              </a:rPr>
              <a:t>ж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інкою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лікарем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історії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України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Русі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. Вона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молодих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років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вивчала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народну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медицину,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лікувала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хворих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її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ще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через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називали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Добродія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грецькою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Євпраксія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). Вона стала автором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наукового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трактату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Мазі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»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Алімма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) 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першої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відомої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Європі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медичної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праці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руського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авторства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тепер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вона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зберігається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флорентійській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бібліотеці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Лоренцо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Медічі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) про здоровий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спосіб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життя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. В основу трактату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покладено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дані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тогочасних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наукових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рукописів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власних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спостережень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Прикметно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цім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трактаті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немає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рекомендацій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пов’язаних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із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поширеними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медичній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практиці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ХІІ ст.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марновірствами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забобонами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.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однією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версій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Євпраксія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вийшла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заміж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за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візантійського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царевича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Олексія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Комнена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сина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імператора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Іоанна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II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Комнена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дістала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нове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ім’я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Зоя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50" name="Picture 2" descr="*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8411" y="376517"/>
            <a:ext cx="2783541" cy="4020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оксолана - порт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6365" y="999537"/>
            <a:ext cx="3025588" cy="43254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5153" y="170505"/>
            <a:ext cx="554018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 </a:t>
            </a:r>
            <a:r>
              <a:rPr lang="ru-RU" sz="2000" dirty="0" err="1" smtClean="0">
                <a:solidFill>
                  <a:srgbClr val="C00000"/>
                </a:solidFill>
                <a:latin typeface="Arial Black" pitchFamily="34" charset="0"/>
              </a:rPr>
              <a:t>Роксолана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( </a:t>
            </a:r>
            <a:r>
              <a:rPr lang="ru-RU" sz="2000" dirty="0" err="1" smtClean="0">
                <a:latin typeface="Arial Narrow" pitchFamily="34" charset="0"/>
              </a:rPr>
              <a:t>Лісовська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Анастасія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Гаврилівна</a:t>
            </a:r>
            <a:r>
              <a:rPr lang="ru-RU" sz="2000" dirty="0" smtClean="0">
                <a:latin typeface="Arial Narrow" pitchFamily="34" charset="0"/>
              </a:rPr>
              <a:t> ; 1505 – 1561 </a:t>
            </a:r>
            <a:r>
              <a:rPr lang="ru-RU" sz="2000" dirty="0" err="1" smtClean="0">
                <a:latin typeface="Arial Narrow" pitchFamily="34" charset="0"/>
              </a:rPr>
              <a:t>рр</a:t>
            </a:r>
            <a:r>
              <a:rPr lang="ru-RU" sz="2000" dirty="0" smtClean="0">
                <a:latin typeface="Arial Narrow" pitchFamily="34" charset="0"/>
              </a:rPr>
              <a:t>.) – дружина </a:t>
            </a:r>
            <a:r>
              <a:rPr lang="ru-RU" sz="2000" dirty="0" err="1" smtClean="0">
                <a:latin typeface="Arial Narrow" pitchFamily="34" charset="0"/>
              </a:rPr>
              <a:t>турецького</a:t>
            </a:r>
            <a:r>
              <a:rPr lang="ru-RU" sz="2000" dirty="0" smtClean="0">
                <a:latin typeface="Arial Narrow" pitchFamily="34" charset="0"/>
              </a:rPr>
              <a:t> султана Сулеймана І, дочка </a:t>
            </a:r>
            <a:r>
              <a:rPr lang="ru-RU" sz="2000" dirty="0" err="1" smtClean="0">
                <a:latin typeface="Arial Narrow" pitchFamily="34" charset="0"/>
              </a:rPr>
              <a:t>священика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з</a:t>
            </a:r>
            <a:r>
              <a:rPr lang="ru-RU" sz="2000" dirty="0" smtClean="0">
                <a:latin typeface="Arial Narrow" pitchFamily="34" charset="0"/>
              </a:rPr>
              <a:t> м. Рогатина                  ( </a:t>
            </a:r>
            <a:r>
              <a:rPr lang="ru-RU" sz="2000" dirty="0" err="1" smtClean="0">
                <a:latin typeface="Arial Narrow" pitchFamily="34" charset="0"/>
              </a:rPr>
              <a:t>Галичина</a:t>
            </a:r>
            <a:r>
              <a:rPr lang="ru-RU" sz="2000" dirty="0" smtClean="0">
                <a:latin typeface="Arial Narrow" pitchFamily="34" charset="0"/>
              </a:rPr>
              <a:t> ). 1520 р. полонена </a:t>
            </a:r>
            <a:r>
              <a:rPr lang="ru-RU" sz="2000" dirty="0" err="1" smtClean="0">
                <a:latin typeface="Arial Narrow" pitchFamily="34" charset="0"/>
              </a:rPr>
              <a:t>кримськими</a:t>
            </a:r>
            <a:r>
              <a:rPr lang="ru-RU" sz="2000" dirty="0" smtClean="0">
                <a:latin typeface="Arial Narrow" pitchFamily="34" charset="0"/>
              </a:rPr>
              <a:t> татарами, </a:t>
            </a:r>
            <a:r>
              <a:rPr lang="ru-RU" sz="2000" dirty="0" err="1" smtClean="0">
                <a:latin typeface="Arial Narrow" pitchFamily="34" charset="0"/>
              </a:rPr>
              <a:t>потрапила</a:t>
            </a:r>
            <a:r>
              <a:rPr lang="ru-RU" sz="2000" dirty="0" smtClean="0">
                <a:latin typeface="Arial Narrow" pitchFamily="34" charset="0"/>
              </a:rPr>
              <a:t> до </a:t>
            </a:r>
            <a:r>
              <a:rPr lang="ru-RU" sz="2000" dirty="0" err="1" smtClean="0">
                <a:latin typeface="Arial Narrow" pitchFamily="34" charset="0"/>
              </a:rPr>
              <a:t>султанського</a:t>
            </a:r>
            <a:r>
              <a:rPr lang="ru-RU" sz="2000" dirty="0" smtClean="0">
                <a:latin typeface="Arial Narrow" pitchFamily="34" charset="0"/>
              </a:rPr>
              <a:t> гарему. Як Сулейманова дружина, мала великий </a:t>
            </a:r>
            <a:r>
              <a:rPr lang="ru-RU" sz="2000" dirty="0" err="1" smtClean="0">
                <a:latin typeface="Arial Narrow" pitchFamily="34" charset="0"/>
              </a:rPr>
              <a:t>вплив</a:t>
            </a:r>
            <a:r>
              <a:rPr lang="ru-RU" sz="2000" dirty="0" smtClean="0">
                <a:latin typeface="Arial Narrow" pitchFamily="34" charset="0"/>
              </a:rPr>
              <a:t> на </a:t>
            </a:r>
            <a:r>
              <a:rPr lang="ru-RU" sz="2000" dirty="0" err="1" smtClean="0">
                <a:latin typeface="Arial Narrow" pitchFamily="34" charset="0"/>
              </a:rPr>
              <a:t>чоловіка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й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турецьку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політику</a:t>
            </a:r>
            <a:r>
              <a:rPr lang="ru-RU" sz="2000" dirty="0" smtClean="0">
                <a:latin typeface="Arial Narrow" pitchFamily="34" charset="0"/>
              </a:rPr>
              <a:t>. </a:t>
            </a:r>
            <a:r>
              <a:rPr lang="ru-RU" sz="2000" dirty="0" err="1" smtClean="0">
                <a:latin typeface="Arial Narrow" pitchFamily="34" charset="0"/>
              </a:rPr>
              <a:t>Подбала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посадити</a:t>
            </a:r>
            <a:r>
              <a:rPr lang="ru-RU" sz="2000" dirty="0" smtClean="0">
                <a:latin typeface="Arial Narrow" pitchFamily="34" charset="0"/>
              </a:rPr>
              <a:t> на </a:t>
            </a:r>
            <a:r>
              <a:rPr lang="ru-RU" sz="2000" dirty="0" err="1" smtClean="0">
                <a:latin typeface="Arial Narrow" pitchFamily="34" charset="0"/>
              </a:rPr>
              <a:t>турецький</a:t>
            </a:r>
            <a:r>
              <a:rPr lang="ru-RU" sz="2000" dirty="0" smtClean="0">
                <a:latin typeface="Arial Narrow" pitchFamily="34" charset="0"/>
              </a:rPr>
              <a:t> престол </a:t>
            </a:r>
            <a:r>
              <a:rPr lang="ru-RU" sz="2000" dirty="0" err="1" smtClean="0">
                <a:latin typeface="Arial Narrow" pitchFamily="34" charset="0"/>
              </a:rPr>
              <a:t>свого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сина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Селіма</a:t>
            </a:r>
            <a:r>
              <a:rPr lang="ru-RU" sz="2000" dirty="0" smtClean="0">
                <a:latin typeface="Arial Narrow" pitchFamily="34" charset="0"/>
              </a:rPr>
              <a:t> ІІ, </a:t>
            </a:r>
            <a:r>
              <a:rPr lang="ru-RU" sz="2000" dirty="0" err="1" smtClean="0">
                <a:latin typeface="Arial Narrow" pitchFamily="34" charset="0"/>
              </a:rPr>
              <a:t>відіграючи</a:t>
            </a:r>
            <a:r>
              <a:rPr lang="ru-RU" sz="2000" dirty="0" smtClean="0">
                <a:latin typeface="Arial Narrow" pitchFamily="34" charset="0"/>
              </a:rPr>
              <a:t> при </a:t>
            </a:r>
            <a:r>
              <a:rPr lang="ru-RU" sz="2000" dirty="0" err="1" smtClean="0">
                <a:latin typeface="Arial Narrow" pitchFamily="34" charset="0"/>
              </a:rPr>
              <a:t>ньому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велику</a:t>
            </a:r>
            <a:r>
              <a:rPr lang="ru-RU" sz="2000" dirty="0" smtClean="0">
                <a:latin typeface="Arial Narrow" pitchFamily="34" charset="0"/>
              </a:rPr>
              <a:t> роль як султанка - </a:t>
            </a:r>
            <a:r>
              <a:rPr lang="ru-RU" sz="2000" dirty="0" err="1" smtClean="0">
                <a:latin typeface="Arial Narrow" pitchFamily="34" charset="0"/>
              </a:rPr>
              <a:t>мати</a:t>
            </a:r>
            <a:r>
              <a:rPr lang="ru-RU" sz="2000" dirty="0" smtClean="0">
                <a:latin typeface="Arial Narrow" pitchFamily="34" charset="0"/>
              </a:rPr>
              <a:t>. </a:t>
            </a:r>
          </a:p>
          <a:p>
            <a:r>
              <a:rPr lang="ru-RU" sz="2000" dirty="0" err="1" smtClean="0">
                <a:latin typeface="Arial Narrow" pitchFamily="34" charset="0"/>
              </a:rPr>
              <a:t>Роксолана</a:t>
            </a:r>
            <a:r>
              <a:rPr lang="ru-RU" sz="2000" dirty="0" smtClean="0">
                <a:latin typeface="Arial Narrow" pitchFamily="34" charset="0"/>
              </a:rPr>
              <a:t> мала </a:t>
            </a:r>
            <a:r>
              <a:rPr lang="ru-RU" sz="2000" dirty="0" err="1" smtClean="0">
                <a:latin typeface="Arial Narrow" pitchFamily="34" charset="0"/>
              </a:rPr>
              <a:t>великі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здібності</a:t>
            </a:r>
            <a:r>
              <a:rPr lang="ru-RU" sz="2000" dirty="0" smtClean="0">
                <a:latin typeface="Arial Narrow" pitchFamily="34" charset="0"/>
              </a:rPr>
              <a:t>  </a:t>
            </a:r>
            <a:r>
              <a:rPr lang="ru-RU" sz="2000" dirty="0" err="1" smtClean="0">
                <a:latin typeface="Arial Narrow" pitchFamily="34" charset="0"/>
              </a:rPr>
              <a:t>писати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вірші</a:t>
            </a:r>
            <a:r>
              <a:rPr lang="ru-RU" sz="2000" dirty="0" smtClean="0">
                <a:latin typeface="Arial Narrow" pitchFamily="34" charset="0"/>
              </a:rPr>
              <a:t>, знала </a:t>
            </a:r>
            <a:r>
              <a:rPr lang="ru-RU" sz="2000" dirty="0" err="1" smtClean="0">
                <a:latin typeface="Arial Narrow" pitchFamily="34" charset="0"/>
              </a:rPr>
              <a:t>французьку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мову</a:t>
            </a:r>
            <a:r>
              <a:rPr lang="ru-RU" sz="2000" dirty="0" smtClean="0"/>
              <a:t>. </a:t>
            </a:r>
            <a:r>
              <a:rPr lang="ru-RU" sz="2000" dirty="0" smtClean="0">
                <a:latin typeface="Arial Narrow" pitchFamily="34" charset="0"/>
              </a:rPr>
              <a:t/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000" dirty="0" smtClean="0">
                <a:latin typeface="Arial Narrow" pitchFamily="34" charset="0"/>
              </a:rPr>
              <a:t> </a:t>
            </a:r>
            <a:r>
              <a:rPr lang="ru-RU" sz="2000" dirty="0" err="1" smtClean="0">
                <a:latin typeface="Arial Narrow" pitchFamily="34" charset="0"/>
              </a:rPr>
              <a:t>Історики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стверджують</a:t>
            </a:r>
            <a:r>
              <a:rPr lang="ru-RU" sz="2000" dirty="0" smtClean="0">
                <a:latin typeface="Arial Narrow" pitchFamily="34" charset="0"/>
              </a:rPr>
              <a:t>, </a:t>
            </a:r>
            <a:r>
              <a:rPr lang="ru-RU" sz="2000" dirty="0" err="1" smtClean="0">
                <a:latin typeface="Arial Narrow" pitchFamily="34" charset="0"/>
              </a:rPr>
              <a:t>що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Роксолана</a:t>
            </a:r>
            <a:r>
              <a:rPr lang="ru-RU" sz="2000" dirty="0" smtClean="0">
                <a:latin typeface="Arial Narrow" pitchFamily="34" charset="0"/>
              </a:rPr>
              <a:t> далеко не </a:t>
            </a:r>
            <a:r>
              <a:rPr lang="ru-RU" sz="2000" dirty="0" err="1" smtClean="0">
                <a:latin typeface="Arial Narrow" pitchFamily="34" charset="0"/>
              </a:rPr>
              <a:t>обмежувалася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впливом</a:t>
            </a:r>
            <a:r>
              <a:rPr lang="ru-RU" sz="2000" dirty="0" smtClean="0">
                <a:latin typeface="Arial Narrow" pitchFamily="34" charset="0"/>
              </a:rPr>
              <a:t> на </a:t>
            </a:r>
            <a:r>
              <a:rPr lang="ru-RU" sz="2000" dirty="0" err="1" smtClean="0">
                <a:latin typeface="Arial Narrow" pitchFamily="34" charset="0"/>
              </a:rPr>
              <a:t>свого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могутнього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чоловіка</a:t>
            </a:r>
            <a:r>
              <a:rPr lang="ru-RU" sz="2000" dirty="0" smtClean="0">
                <a:latin typeface="Arial Narrow" pitchFamily="34" charset="0"/>
              </a:rPr>
              <a:t> – султана. Є </a:t>
            </a:r>
            <a:r>
              <a:rPr lang="ru-RU" sz="2000" dirty="0" err="1" smtClean="0">
                <a:latin typeface="Arial Narrow" pitchFamily="34" charset="0"/>
              </a:rPr>
              <a:t>зафіксовані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факти</a:t>
            </a:r>
            <a:r>
              <a:rPr lang="ru-RU" sz="2000" dirty="0" smtClean="0">
                <a:latin typeface="Arial Narrow" pitchFamily="34" charset="0"/>
              </a:rPr>
              <a:t> про те, </a:t>
            </a:r>
            <a:r>
              <a:rPr lang="ru-RU" sz="2000" dirty="0" err="1" smtClean="0">
                <a:latin typeface="Arial Narrow" pitchFamily="34" charset="0"/>
              </a:rPr>
              <a:t>що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Роксолана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листувалася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з</a:t>
            </a:r>
            <a:r>
              <a:rPr lang="ru-RU" sz="2000" dirty="0" smtClean="0">
                <a:latin typeface="Arial Narrow" pitchFamily="34" charset="0"/>
              </a:rPr>
              <a:t> правителями </a:t>
            </a:r>
            <a:r>
              <a:rPr lang="ru-RU" sz="2000" dirty="0" err="1" smtClean="0">
                <a:latin typeface="Arial Narrow" pitchFamily="34" charset="0"/>
              </a:rPr>
              <a:t>сусідніх</a:t>
            </a:r>
            <a:r>
              <a:rPr lang="ru-RU" sz="2000" dirty="0" smtClean="0">
                <a:latin typeface="Arial Narrow" pitchFamily="34" charset="0"/>
              </a:rPr>
              <a:t> держав ( </a:t>
            </a:r>
            <a:r>
              <a:rPr lang="ru-RU" sz="2000" dirty="0" err="1" smtClean="0">
                <a:latin typeface="Arial Narrow" pitchFamily="34" charset="0"/>
              </a:rPr>
              <a:t>Польщі</a:t>
            </a:r>
            <a:r>
              <a:rPr lang="ru-RU" sz="2000" dirty="0" smtClean="0">
                <a:latin typeface="Arial Narrow" pitchFamily="34" charset="0"/>
              </a:rPr>
              <a:t>, </a:t>
            </a:r>
            <a:r>
              <a:rPr lang="ru-RU" sz="2000" dirty="0" err="1" smtClean="0">
                <a:latin typeface="Arial Narrow" pitchFamily="34" charset="0"/>
              </a:rPr>
              <a:t>Венеції</a:t>
            </a:r>
            <a:r>
              <a:rPr lang="ru-RU" sz="2000" dirty="0" smtClean="0">
                <a:latin typeface="Arial Narrow" pitchFamily="34" charset="0"/>
              </a:rPr>
              <a:t>, </a:t>
            </a:r>
            <a:r>
              <a:rPr lang="ru-RU" sz="2000" dirty="0" err="1" smtClean="0">
                <a:latin typeface="Arial Narrow" pitchFamily="34" charset="0"/>
              </a:rPr>
              <a:t>Персії</a:t>
            </a:r>
            <a:r>
              <a:rPr lang="ru-RU" sz="2000" dirty="0" smtClean="0">
                <a:latin typeface="Arial Narrow" pitchFamily="34" charset="0"/>
              </a:rPr>
              <a:t> ). У </a:t>
            </a:r>
            <a:r>
              <a:rPr lang="ru-RU" sz="2000" dirty="0" err="1" smtClean="0">
                <a:latin typeface="Arial Narrow" pitchFamily="34" charset="0"/>
              </a:rPr>
              <a:t>такий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спосіб</a:t>
            </a:r>
            <a:r>
              <a:rPr lang="ru-RU" sz="2000" dirty="0" smtClean="0">
                <a:latin typeface="Arial Narrow" pitchFamily="34" charset="0"/>
              </a:rPr>
              <a:t> вона </a:t>
            </a:r>
            <a:r>
              <a:rPr lang="ru-RU" sz="2000" dirty="0" err="1" smtClean="0">
                <a:latin typeface="Arial Narrow" pitchFamily="34" charset="0"/>
              </a:rPr>
              <a:t>спромоглася</a:t>
            </a:r>
            <a:r>
              <a:rPr lang="ru-RU" sz="2000" dirty="0" smtClean="0">
                <a:latin typeface="Arial Narrow" pitchFamily="34" charset="0"/>
              </a:rPr>
              <a:t>, як </a:t>
            </a:r>
            <a:r>
              <a:rPr lang="ru-RU" sz="2000" dirty="0" err="1" smtClean="0">
                <a:latin typeface="Arial Narrow" pitchFamily="34" charset="0"/>
              </a:rPr>
              <a:t>жінка</a:t>
            </a:r>
            <a:r>
              <a:rPr lang="ru-RU" sz="2000" dirty="0" smtClean="0">
                <a:latin typeface="Arial Narrow" pitchFamily="34" charset="0"/>
              </a:rPr>
              <a:t>, не </a:t>
            </a:r>
            <a:r>
              <a:rPr lang="ru-RU" sz="2000" dirty="0" err="1" smtClean="0">
                <a:latin typeface="Arial Narrow" pitchFamily="34" charset="0"/>
              </a:rPr>
              <a:t>тільки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свого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визнання</a:t>
            </a:r>
            <a:r>
              <a:rPr lang="ru-RU" sz="2000" dirty="0" smtClean="0">
                <a:latin typeface="Arial Narrow" pitchFamily="34" charset="0"/>
              </a:rPr>
              <a:t>, як </a:t>
            </a:r>
            <a:r>
              <a:rPr lang="ru-RU" sz="2000" dirty="0" err="1" smtClean="0">
                <a:latin typeface="Arial Narrow" pitchFamily="34" charset="0"/>
              </a:rPr>
              <a:t>персони</a:t>
            </a:r>
            <a:r>
              <a:rPr lang="ru-RU" sz="2000" dirty="0" smtClean="0">
                <a:latin typeface="Arial Narrow" pitchFamily="34" charset="0"/>
              </a:rPr>
              <a:t>, яка </a:t>
            </a:r>
            <a:r>
              <a:rPr lang="ru-RU" sz="2000" dirty="0" err="1" smtClean="0">
                <a:latin typeface="Arial Narrow" pitchFamily="34" charset="0"/>
              </a:rPr>
              <a:t>вимагає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поваги</a:t>
            </a:r>
            <a:r>
              <a:rPr lang="ru-RU" sz="2000" dirty="0" smtClean="0">
                <a:latin typeface="Arial Narrow" pitchFamily="34" charset="0"/>
              </a:rPr>
              <a:t> до </a:t>
            </a:r>
            <a:r>
              <a:rPr lang="ru-RU" sz="2000" dirty="0" err="1" smtClean="0">
                <a:latin typeface="Arial Narrow" pitchFamily="34" charset="0"/>
              </a:rPr>
              <a:t>свого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чола</a:t>
            </a:r>
            <a:r>
              <a:rPr lang="ru-RU" sz="2000" dirty="0" smtClean="0">
                <a:latin typeface="Arial Narrow" pitchFamily="34" charset="0"/>
              </a:rPr>
              <a:t>, </a:t>
            </a:r>
            <a:r>
              <a:rPr lang="ru-RU" sz="2000" dirty="0" err="1" smtClean="0">
                <a:latin typeface="Arial Narrow" pitchFamily="34" charset="0"/>
              </a:rPr>
              <a:t>але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й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до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жіночої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статі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взагалі</a:t>
            </a:r>
            <a:r>
              <a:rPr lang="ru-RU" sz="2000" dirty="0" smtClean="0">
                <a:latin typeface="Arial Narrow" pitchFamily="34" charset="0"/>
              </a:rPr>
              <a:t>, </a:t>
            </a:r>
            <a:r>
              <a:rPr lang="ru-RU" sz="2000" dirty="0" err="1" smtClean="0">
                <a:latin typeface="Arial Narrow" pitchFamily="34" charset="0"/>
              </a:rPr>
              <a:t>що</a:t>
            </a:r>
            <a:r>
              <a:rPr lang="ru-RU" sz="2000" dirty="0" smtClean="0">
                <a:latin typeface="Arial Narrow" pitchFamily="34" charset="0"/>
              </a:rPr>
              <a:t> для </a:t>
            </a:r>
            <a:r>
              <a:rPr lang="ru-RU" sz="2000" dirty="0" err="1" smtClean="0">
                <a:latin typeface="Arial Narrow" pitchFamily="34" charset="0"/>
              </a:rPr>
              <a:t>мусульманських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країн</a:t>
            </a:r>
            <a:r>
              <a:rPr lang="ru-RU" sz="2000" dirty="0" smtClean="0">
                <a:latin typeface="Arial Narrow" pitchFamily="34" charset="0"/>
              </a:rPr>
              <a:t> – факт </a:t>
            </a:r>
            <a:r>
              <a:rPr lang="ru-RU" sz="2000" dirty="0" err="1" smtClean="0">
                <a:latin typeface="Arial Narrow" pitchFamily="34" charset="0"/>
              </a:rPr>
              <a:t>неймовірний</a:t>
            </a:r>
            <a:r>
              <a:rPr lang="ru-RU" sz="2000" dirty="0" smtClean="0">
                <a:latin typeface="Arial Narrow" pitchFamily="34" charset="0"/>
              </a:rPr>
              <a:t>. </a:t>
            </a:r>
            <a:r>
              <a:rPr lang="ru-RU" sz="2000" dirty="0" smtClean="0"/>
              <a:t>. </a:t>
            </a:r>
            <a:r>
              <a:rPr lang="ru-RU" sz="2000" dirty="0" err="1" smtClean="0">
                <a:latin typeface="Arial Narrow" pitchFamily="34" charset="0"/>
              </a:rPr>
              <a:t>Такої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честі</a:t>
            </a:r>
            <a:r>
              <a:rPr lang="ru-RU" sz="2000" dirty="0" smtClean="0">
                <a:latin typeface="Arial Narrow" pitchFamily="34" charset="0"/>
              </a:rPr>
              <a:t> не знала </a:t>
            </a:r>
            <a:r>
              <a:rPr lang="ru-RU" sz="2000" dirty="0" err="1" smtClean="0">
                <a:latin typeface="Arial Narrow" pitchFamily="34" charset="0"/>
              </a:rPr>
              <a:t>жодна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жінка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Туреччини</a:t>
            </a:r>
            <a:r>
              <a:rPr lang="ru-RU" sz="2000" dirty="0" smtClean="0">
                <a:latin typeface="Arial Narrow" pitchFamily="34" charset="0"/>
              </a:rPr>
              <a:t>!</a:t>
            </a:r>
            <a:endParaRPr lang="ru-RU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2047" y="19860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 </a:t>
            </a:r>
            <a:r>
              <a:rPr lang="ru-RU" dirty="0" err="1" smtClean="0"/>
              <a:t>Своїм</a:t>
            </a:r>
            <a:r>
              <a:rPr lang="ru-RU" dirty="0" smtClean="0"/>
              <a:t> коштом </a:t>
            </a:r>
            <a:r>
              <a:rPr lang="ru-RU" dirty="0" err="1" smtClean="0"/>
              <a:t>будувала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Мечеть"/>
              </a:rPr>
              <a:t>мечеті</a:t>
            </a:r>
            <a:r>
              <a:rPr lang="ru-RU" dirty="0" smtClean="0"/>
              <a:t>, </a:t>
            </a:r>
            <a:r>
              <a:rPr lang="ru-RU" dirty="0" err="1" smtClean="0"/>
              <a:t>школи</a:t>
            </a:r>
            <a:r>
              <a:rPr lang="ru-RU" dirty="0" smtClean="0"/>
              <a:t>, </a:t>
            </a:r>
            <a:r>
              <a:rPr lang="ru-RU" dirty="0" err="1" smtClean="0">
                <a:hlinkClick r:id="rId3" tooltip="Караван-сарай"/>
              </a:rPr>
              <a:t>караван-сараї</a:t>
            </a:r>
            <a:r>
              <a:rPr lang="ru-RU" dirty="0" smtClean="0"/>
              <a:t> та </a:t>
            </a:r>
            <a:r>
              <a:rPr lang="ru-RU" dirty="0" err="1" smtClean="0"/>
              <a:t>кухні</a:t>
            </a:r>
            <a:r>
              <a:rPr lang="ru-RU" dirty="0" smtClean="0"/>
              <a:t> у </a:t>
            </a:r>
            <a:r>
              <a:rPr lang="ru-RU" dirty="0" err="1" smtClean="0">
                <a:hlinkClick r:id="rId4" tooltip="Стамбул"/>
              </a:rPr>
              <a:t>Стамбулі</a:t>
            </a:r>
            <a:r>
              <a:rPr lang="ru-RU" dirty="0" smtClean="0"/>
              <a:t>, </a:t>
            </a:r>
            <a:r>
              <a:rPr lang="ru-RU" dirty="0" err="1" smtClean="0">
                <a:hlinkClick r:id="rId5" tooltip="Едірне"/>
              </a:rPr>
              <a:t>Едірне</a:t>
            </a:r>
            <a:r>
              <a:rPr lang="ru-RU" dirty="0" smtClean="0"/>
              <a:t>, </a:t>
            </a:r>
            <a:r>
              <a:rPr lang="ru-RU" u="sng" dirty="0" err="1" smtClean="0">
                <a:hlinkClick r:id="rId6" tooltip="Єрусалим"/>
              </a:rPr>
              <a:t>Єрусалимі</a:t>
            </a:r>
            <a:r>
              <a:rPr lang="ru-RU" dirty="0" smtClean="0"/>
              <a:t>, </a:t>
            </a:r>
            <a:r>
              <a:rPr lang="ru-RU" dirty="0" err="1" smtClean="0">
                <a:hlinkClick r:id="rId7" tooltip="Мекка"/>
              </a:rPr>
              <a:t>Мецці</a:t>
            </a:r>
            <a:r>
              <a:rPr lang="ru-RU" dirty="0" smtClean="0"/>
              <a:t> </a:t>
            </a:r>
            <a:r>
              <a:rPr lang="ru-RU" dirty="0" err="1" smtClean="0"/>
              <a:t>й</a:t>
            </a:r>
            <a:r>
              <a:rPr lang="ru-RU" dirty="0" smtClean="0"/>
              <a:t> </a:t>
            </a:r>
            <a:r>
              <a:rPr lang="ru-RU" dirty="0" err="1" smtClean="0">
                <a:hlinkClick r:id="rId8" tooltip="Медіна"/>
              </a:rPr>
              <a:t>Медіні</a:t>
            </a:r>
            <a:r>
              <a:rPr lang="ru-RU" dirty="0" err="1" smtClean="0"/>
              <a:t>.Найбільше</a:t>
            </a:r>
            <a:r>
              <a:rPr lang="ru-RU" dirty="0" smtClean="0"/>
              <a:t> грошей </a:t>
            </a:r>
            <a:r>
              <a:rPr lang="ru-RU" dirty="0" err="1" smtClean="0"/>
              <a:t>ужила</a:t>
            </a:r>
            <a:r>
              <a:rPr lang="ru-RU" dirty="0" smtClean="0"/>
              <a:t>  для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нещасливих</a:t>
            </a:r>
            <a:r>
              <a:rPr lang="ru-RU" dirty="0" smtClean="0"/>
              <a:t> людей. </a:t>
            </a:r>
            <a:r>
              <a:rPr lang="ru-RU" dirty="0" err="1" smtClean="0"/>
              <a:t>Імарет</a:t>
            </a:r>
            <a:r>
              <a:rPr lang="ru-RU" dirty="0" smtClean="0"/>
              <a:t> – кухня для убогих. </a:t>
            </a:r>
            <a:r>
              <a:rPr lang="ru-RU" dirty="0" err="1" smtClean="0"/>
              <a:t>Дарешшіфа</a:t>
            </a:r>
            <a:r>
              <a:rPr lang="ru-RU" dirty="0" smtClean="0"/>
              <a:t> – </a:t>
            </a:r>
            <a:r>
              <a:rPr lang="ru-RU" dirty="0" err="1" smtClean="0"/>
              <a:t>лічильниця</a:t>
            </a:r>
            <a:r>
              <a:rPr lang="ru-RU" dirty="0" smtClean="0"/>
              <a:t>. Гамам – </a:t>
            </a:r>
            <a:r>
              <a:rPr lang="ru-RU" dirty="0" err="1" smtClean="0"/>
              <a:t>купелевий</a:t>
            </a:r>
            <a:r>
              <a:rPr lang="ru-RU" dirty="0" smtClean="0"/>
              <a:t> </a:t>
            </a:r>
            <a:r>
              <a:rPr lang="ru-RU" dirty="0" err="1" smtClean="0"/>
              <a:t>дім</a:t>
            </a:r>
            <a:r>
              <a:rPr lang="ru-RU" dirty="0" smtClean="0"/>
              <a:t> .</a:t>
            </a:r>
            <a:r>
              <a:rPr lang="ru-RU" dirty="0" err="1" smtClean="0"/>
              <a:t>Макбети</a:t>
            </a:r>
            <a:r>
              <a:rPr lang="ru-RU" dirty="0" smtClean="0"/>
              <a:t> – </a:t>
            </a:r>
            <a:r>
              <a:rPr lang="ru-RU" dirty="0" err="1" smtClean="0"/>
              <a:t>школи</a:t>
            </a:r>
            <a:r>
              <a:rPr lang="ru-RU" dirty="0" smtClean="0"/>
              <a:t> для </a:t>
            </a:r>
            <a:r>
              <a:rPr lang="ru-RU" dirty="0" err="1" smtClean="0"/>
              <a:t>хлопців</a:t>
            </a:r>
            <a:r>
              <a:rPr lang="ru-RU" dirty="0" smtClean="0"/>
              <a:t> .</a:t>
            </a:r>
            <a:r>
              <a:rPr lang="ru-RU" dirty="0" err="1" smtClean="0"/>
              <a:t>Кітабхане</a:t>
            </a:r>
            <a:r>
              <a:rPr lang="ru-RU" dirty="0" smtClean="0"/>
              <a:t> - </a:t>
            </a:r>
            <a:r>
              <a:rPr lang="ru-RU" dirty="0" err="1" smtClean="0"/>
              <a:t>бібліотека</a:t>
            </a:r>
            <a:r>
              <a:rPr lang="ru-RU" dirty="0" smtClean="0"/>
              <a:t> .</a:t>
            </a:r>
            <a:r>
              <a:rPr lang="ru-RU" dirty="0" err="1" smtClean="0"/>
              <a:t>Тімархане</a:t>
            </a:r>
            <a:r>
              <a:rPr lang="ru-RU" dirty="0" smtClean="0"/>
              <a:t> – </a:t>
            </a:r>
            <a:r>
              <a:rPr lang="ru-RU" dirty="0" err="1" smtClean="0"/>
              <a:t>дім</a:t>
            </a:r>
            <a:r>
              <a:rPr lang="ru-RU" dirty="0" smtClean="0"/>
              <a:t> для </a:t>
            </a:r>
            <a:r>
              <a:rPr lang="ru-RU" dirty="0" err="1" smtClean="0"/>
              <a:t>божевільних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30534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Роксолана</a:t>
            </a:r>
            <a:r>
              <a:rPr lang="ru-RU" dirty="0" smtClean="0"/>
              <a:t>, </a:t>
            </a:r>
            <a:r>
              <a:rPr lang="ru-RU" dirty="0" err="1" smtClean="0"/>
              <a:t>Хурем</a:t>
            </a:r>
            <a:r>
              <a:rPr lang="ru-RU" dirty="0" smtClean="0"/>
              <a:t>, </a:t>
            </a:r>
            <a:r>
              <a:rPr lang="ru-RU" dirty="0" err="1" smtClean="0"/>
              <a:t>Хасекі</a:t>
            </a:r>
            <a:r>
              <a:rPr lang="ru-RU" dirty="0" smtClean="0"/>
              <a:t> –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цими</a:t>
            </a:r>
            <a:r>
              <a:rPr lang="ru-RU" dirty="0" smtClean="0"/>
              <a:t> </a:t>
            </a:r>
            <a:r>
              <a:rPr lang="ru-RU" dirty="0" err="1" smtClean="0"/>
              <a:t>іменами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знає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.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славетній</a:t>
            </a:r>
            <a:r>
              <a:rPr lang="ru-RU" dirty="0" smtClean="0"/>
              <a:t> </a:t>
            </a:r>
            <a:r>
              <a:rPr lang="ru-RU" dirty="0" err="1" smtClean="0"/>
              <a:t>султанші</a:t>
            </a:r>
            <a:r>
              <a:rPr lang="ru-RU" dirty="0" smtClean="0"/>
              <a:t> </a:t>
            </a:r>
            <a:r>
              <a:rPr lang="ru-RU" dirty="0" err="1" smtClean="0"/>
              <a:t>присвятив</a:t>
            </a:r>
            <a:r>
              <a:rPr lang="ru-RU" dirty="0" smtClean="0"/>
              <a:t> один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найкращих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видатний</a:t>
            </a:r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Павло</a:t>
            </a:r>
            <a:r>
              <a:rPr lang="ru-RU" dirty="0" smtClean="0"/>
              <a:t> </a:t>
            </a:r>
            <a:r>
              <a:rPr lang="ru-RU" dirty="0" err="1" smtClean="0"/>
              <a:t>Загребельний</a:t>
            </a:r>
            <a:r>
              <a:rPr lang="ru-RU" dirty="0" smtClean="0"/>
              <a:t>, назвавши </a:t>
            </a:r>
            <a:r>
              <a:rPr lang="ru-RU" dirty="0" err="1" smtClean="0"/>
              <a:t>його</a:t>
            </a:r>
            <a:r>
              <a:rPr lang="ru-RU" dirty="0" smtClean="0"/>
              <a:t> «</a:t>
            </a:r>
            <a:r>
              <a:rPr lang="ru-RU" dirty="0" err="1" smtClean="0"/>
              <a:t>Роксолана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32770" name="Picture 2" descr="http://turkeyforfriends.com/_fr/69/2556924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81282" y="524622"/>
            <a:ext cx="4062506" cy="5133975"/>
          </a:xfrm>
          <a:prstGeom prst="rect">
            <a:avLst/>
          </a:prstGeom>
          <a:noFill/>
        </p:spPr>
      </p:pic>
      <p:pic>
        <p:nvPicPr>
          <p:cNvPr id="32772" name="Picture 4" descr="http://bukvoid.com.ua/img/ROKSOLAN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788066">
            <a:off x="1577833" y="4719124"/>
            <a:ext cx="1468683" cy="1994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vitppt.com.ua/images/39/38711/770/img2.jpg"/>
          <p:cNvPicPr>
            <a:picLocks noChangeAspect="1" noChangeArrowheads="1"/>
          </p:cNvPicPr>
          <p:nvPr/>
        </p:nvPicPr>
        <p:blipFill>
          <a:blip r:embed="rId2" cstate="print"/>
          <a:srcRect l="23102" r="20611"/>
          <a:stretch>
            <a:fillRect/>
          </a:stretch>
        </p:blipFill>
        <p:spPr bwMode="auto">
          <a:xfrm>
            <a:off x="228600" y="361856"/>
            <a:ext cx="4128247" cy="54959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96837" y="564776"/>
            <a:ext cx="466705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 smtClean="0"/>
              <a:t>Є прадавні скарби, що намертво лежать у землі, а є живі скарби, які передаються від покоління до покоління, огортаючи  глибинними чарами людську душу. До таких належать народні пісні. Імена їхніх творців розгубила історія й вже навряд чи й знайдемо багатьох з них. І тільки інколи, крізь тумани часу, окреслиться схожа на легенду постать творця пісні. До таких і належить легендарна постать народної піснярки Марусі Чурай.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6859" y="310261"/>
            <a:ext cx="412824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За легендами та </a:t>
            </a:r>
            <a:r>
              <a:rPr lang="ru-RU" sz="2000" dirty="0" err="1" smtClean="0"/>
              <a:t>переказами</a:t>
            </a:r>
            <a:r>
              <a:rPr lang="ru-RU" sz="2000" dirty="0" smtClean="0"/>
              <a:t>, Маруся — </a:t>
            </a:r>
            <a:r>
              <a:rPr lang="ru-RU" sz="2000" dirty="0" err="1" smtClean="0"/>
              <a:t>дитина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Гордія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Горпини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Чураїв</a:t>
            </a:r>
            <a:r>
              <a:rPr lang="ru-RU" sz="2000" dirty="0" smtClean="0"/>
              <a:t>. </a:t>
            </a:r>
            <a:r>
              <a:rPr lang="ru-RU" sz="2000" dirty="0" err="1" smtClean="0"/>
              <a:t>Гордій</a:t>
            </a:r>
            <a:r>
              <a:rPr lang="ru-RU" sz="2000" dirty="0" smtClean="0"/>
              <a:t> </a:t>
            </a:r>
            <a:r>
              <a:rPr lang="ru-RU" sz="2000" dirty="0" err="1" smtClean="0"/>
              <a:t>Чурай</a:t>
            </a:r>
            <a:r>
              <a:rPr lang="ru-RU" sz="2000" dirty="0" smtClean="0"/>
              <a:t> — </a:t>
            </a:r>
            <a:r>
              <a:rPr lang="ru-RU" sz="2000" dirty="0" err="1" smtClean="0"/>
              <a:t>сміливий</a:t>
            </a:r>
            <a:r>
              <a:rPr lang="ru-RU" sz="2000" dirty="0" smtClean="0"/>
              <a:t>, </a:t>
            </a:r>
            <a:r>
              <a:rPr lang="ru-RU" sz="2000" dirty="0" err="1" smtClean="0"/>
              <a:t>мужній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козак</a:t>
            </a:r>
            <a:r>
              <a:rPr lang="ru-RU" sz="2000" dirty="0" smtClean="0"/>
              <a:t>,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стратили</a:t>
            </a:r>
            <a:r>
              <a:rPr lang="ru-RU" sz="2000" dirty="0" smtClean="0"/>
              <a:t> у </a:t>
            </a:r>
            <a:r>
              <a:rPr lang="ru-RU" sz="2000" dirty="0" err="1" smtClean="0"/>
              <a:t>Варшаві</a:t>
            </a:r>
            <a:r>
              <a:rPr lang="ru-RU" sz="2000" dirty="0" smtClean="0"/>
              <a:t> поляки, коли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потрапив</a:t>
            </a:r>
            <a:r>
              <a:rPr lang="ru-RU" sz="2000" dirty="0" smtClean="0"/>
              <a:t> до них у полон. </a:t>
            </a:r>
            <a:r>
              <a:rPr lang="ru-RU" sz="2000" dirty="0" err="1" smtClean="0"/>
              <a:t>Мати</a:t>
            </a:r>
            <a:r>
              <a:rPr lang="ru-RU" sz="2000" dirty="0" smtClean="0"/>
              <a:t> жила </a:t>
            </a:r>
            <a:r>
              <a:rPr lang="ru-RU" sz="2000" dirty="0" err="1" smtClean="0"/>
              <a:t>з</a:t>
            </a:r>
            <a:r>
              <a:rPr lang="ru-RU" sz="2000" dirty="0" smtClean="0"/>
              <a:t> дочкою у </a:t>
            </a:r>
            <a:r>
              <a:rPr lang="ru-RU" sz="2000" dirty="0" err="1" smtClean="0"/>
              <a:t>Полтаві</a:t>
            </a:r>
            <a:r>
              <a:rPr lang="ru-RU" sz="2000" dirty="0" smtClean="0"/>
              <a:t>. </a:t>
            </a:r>
            <a:r>
              <a:rPr lang="ru-RU" sz="2000" dirty="0" err="1" smtClean="0"/>
              <a:t>Дівчина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гарною </a:t>
            </a:r>
            <a:r>
              <a:rPr lang="ru-RU" sz="2000" dirty="0" err="1" smtClean="0"/>
              <a:t>і</a:t>
            </a:r>
            <a:r>
              <a:rPr lang="ru-RU" sz="2000" dirty="0" smtClean="0"/>
              <a:t> мала талант до </a:t>
            </a:r>
            <a:r>
              <a:rPr lang="ru-RU" sz="2000" dirty="0" err="1" smtClean="0"/>
              <a:t>поезії</a:t>
            </a:r>
            <a:r>
              <a:rPr lang="ru-RU" sz="2000" dirty="0" smtClean="0"/>
              <a:t>, </a:t>
            </a:r>
            <a:r>
              <a:rPr lang="ru-RU" sz="2000" dirty="0" err="1" smtClean="0"/>
              <a:t>складала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пісні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Полтавський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козацький</a:t>
            </a:r>
            <a:r>
              <a:rPr lang="ru-RU" sz="2000" dirty="0" smtClean="0"/>
              <a:t> полк, про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бойові</a:t>
            </a:r>
            <a:r>
              <a:rPr lang="ru-RU" sz="2000" dirty="0" smtClean="0"/>
              <a:t> походи, про </a:t>
            </a:r>
            <a:r>
              <a:rPr lang="ru-RU" sz="2000" dirty="0" err="1" smtClean="0"/>
              <a:t>почуття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коханих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чекали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козаків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битв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походів</a:t>
            </a:r>
            <a:r>
              <a:rPr lang="ru-RU" sz="2000" dirty="0" smtClean="0"/>
              <a:t>. </a:t>
            </a:r>
            <a:r>
              <a:rPr lang="ru-RU" sz="2000" dirty="0" err="1" smtClean="0"/>
              <a:t>Кажуть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Маруся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напрочуд</a:t>
            </a:r>
            <a:r>
              <a:rPr lang="ru-RU" sz="2000" dirty="0" smtClean="0"/>
              <a:t> красивою </a:t>
            </a:r>
            <a:r>
              <a:rPr lang="ru-RU" sz="2000" dirty="0" err="1" smtClean="0"/>
              <a:t>дівчиною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мала </a:t>
            </a:r>
            <a:r>
              <a:rPr lang="ru-RU" sz="2000" dirty="0" err="1" smtClean="0"/>
              <a:t>чудовий</a:t>
            </a:r>
            <a:r>
              <a:rPr lang="ru-RU" sz="2000" dirty="0" smtClean="0"/>
              <a:t> голос, </a:t>
            </a:r>
            <a:r>
              <a:rPr lang="ru-RU" sz="2000" dirty="0" err="1" smtClean="0"/>
              <a:t>що</a:t>
            </a:r>
            <a:r>
              <a:rPr lang="ru-RU" sz="2000" dirty="0" smtClean="0"/>
              <a:t> слава про </a:t>
            </a:r>
            <a:r>
              <a:rPr lang="ru-RU" sz="2000" dirty="0" err="1" smtClean="0"/>
              <a:t>неї</a:t>
            </a:r>
            <a:r>
              <a:rPr lang="ru-RU" sz="2000" dirty="0" smtClean="0"/>
              <a:t> </a:t>
            </a:r>
            <a:r>
              <a:rPr lang="ru-RU" sz="2000" dirty="0" err="1" smtClean="0"/>
              <a:t>йшла</a:t>
            </a:r>
            <a:r>
              <a:rPr lang="ru-RU" sz="2000" dirty="0" smtClean="0"/>
              <a:t> по </a:t>
            </a:r>
            <a:r>
              <a:rPr lang="ru-RU" sz="2000" dirty="0" err="1" smtClean="0"/>
              <a:t>всій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. Тому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склали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неї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перекази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дійшли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до нас.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marusya-chura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5069" y="188260"/>
            <a:ext cx="3850341" cy="6138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2012" y="3321422"/>
            <a:ext cx="7856444" cy="2142845"/>
          </a:xfrm>
        </p:spPr>
        <p:txBody>
          <a:bodyPr/>
          <a:lstStyle/>
          <a:p>
            <a:r>
              <a:rPr lang="ru-RU" dirty="0" smtClean="0"/>
              <a:t>І </a:t>
            </a:r>
            <a:r>
              <a:rPr lang="ru-RU" dirty="0" err="1" smtClean="0"/>
              <a:t>сьогодні</a:t>
            </a:r>
            <a:r>
              <a:rPr lang="ru-RU" dirty="0" smtClean="0"/>
              <a:t> звучать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 "Засвистали </a:t>
            </a:r>
            <a:r>
              <a:rPr lang="ru-RU" dirty="0" err="1" smtClean="0"/>
              <a:t>козаченьки</a:t>
            </a:r>
            <a:r>
              <a:rPr lang="ru-RU" dirty="0" smtClean="0"/>
              <a:t>", "</a:t>
            </a:r>
            <a:r>
              <a:rPr lang="ru-RU" dirty="0" err="1" smtClean="0"/>
              <a:t>Віють</a:t>
            </a:r>
            <a:r>
              <a:rPr lang="ru-RU" dirty="0" smtClean="0"/>
              <a:t> </a:t>
            </a:r>
            <a:r>
              <a:rPr lang="ru-RU" dirty="0" err="1" smtClean="0"/>
              <a:t>вітри</a:t>
            </a:r>
            <a:r>
              <a:rPr lang="ru-RU" dirty="0" smtClean="0"/>
              <a:t>, </a:t>
            </a:r>
            <a:r>
              <a:rPr lang="ru-RU" dirty="0" err="1" smtClean="0"/>
              <a:t>віють</a:t>
            </a:r>
            <a:r>
              <a:rPr lang="ru-RU" dirty="0" smtClean="0"/>
              <a:t> </a:t>
            </a:r>
            <a:r>
              <a:rPr lang="ru-RU" dirty="0" err="1" smtClean="0"/>
              <a:t>буйні</a:t>
            </a:r>
            <a:r>
              <a:rPr lang="ru-RU" dirty="0" smtClean="0"/>
              <a:t>", "</a:t>
            </a:r>
            <a:r>
              <a:rPr lang="ru-RU" dirty="0" err="1" smtClean="0"/>
              <a:t>Ішов</a:t>
            </a:r>
            <a:r>
              <a:rPr lang="ru-RU" dirty="0" smtClean="0"/>
              <a:t> </a:t>
            </a:r>
            <a:r>
              <a:rPr lang="ru-RU" dirty="0" err="1" smtClean="0"/>
              <a:t>милий</a:t>
            </a:r>
            <a:r>
              <a:rPr lang="ru-RU" dirty="0" smtClean="0"/>
              <a:t> </a:t>
            </a:r>
            <a:r>
              <a:rPr lang="ru-RU" dirty="0" err="1" smtClean="0"/>
              <a:t>горонькою</a:t>
            </a:r>
            <a:r>
              <a:rPr lang="ru-RU" dirty="0" smtClean="0"/>
              <a:t>", "</a:t>
            </a:r>
            <a:r>
              <a:rPr lang="ru-RU" dirty="0" err="1" smtClean="0"/>
              <a:t>Грицю</a:t>
            </a:r>
            <a:r>
              <a:rPr lang="ru-RU" dirty="0" smtClean="0"/>
              <a:t>, </a:t>
            </a:r>
            <a:r>
              <a:rPr lang="ru-RU" dirty="0" err="1" smtClean="0"/>
              <a:t>Грицю</a:t>
            </a:r>
            <a:r>
              <a:rPr lang="ru-RU" dirty="0" smtClean="0"/>
              <a:t>, до </a:t>
            </a:r>
            <a:r>
              <a:rPr lang="ru-RU" dirty="0" err="1" smtClean="0"/>
              <a:t>роботи</a:t>
            </a:r>
            <a:r>
              <a:rPr lang="ru-RU" dirty="0" smtClean="0"/>
              <a:t>" та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народними</a:t>
            </a:r>
            <a:r>
              <a:rPr lang="ru-RU" dirty="0" smtClean="0"/>
              <a:t>, 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найвищою</a:t>
            </a:r>
            <a:r>
              <a:rPr lang="ru-RU" dirty="0" smtClean="0"/>
              <a:t> </a:t>
            </a:r>
            <a:r>
              <a:rPr lang="ru-RU" dirty="0" err="1" smtClean="0"/>
              <a:t>оцінкою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поетеси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піснярки</a:t>
            </a:r>
            <a:r>
              <a:rPr lang="ru-RU" dirty="0" smtClean="0"/>
              <a:t> </a:t>
            </a:r>
            <a:r>
              <a:rPr lang="ru-RU" dirty="0" err="1" smtClean="0"/>
              <a:t>Марусі</a:t>
            </a:r>
            <a:r>
              <a:rPr lang="ru-RU" dirty="0" smtClean="0"/>
              <a:t> </a:t>
            </a:r>
            <a:r>
              <a:rPr lang="ru-RU" dirty="0" err="1" smtClean="0"/>
              <a:t>Чурай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4941" y="241664"/>
            <a:ext cx="61318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Про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Марусі</a:t>
            </a:r>
            <a:r>
              <a:rPr lang="ru-RU" sz="2000" dirty="0" smtClean="0"/>
              <a:t> </a:t>
            </a:r>
            <a:r>
              <a:rPr lang="ru-RU" sz="2000" dirty="0" err="1" smtClean="0"/>
              <a:t>Чурай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розповідають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твори наших </a:t>
            </a:r>
            <a:r>
              <a:rPr lang="ru-RU" sz="2000" dirty="0" err="1" smtClean="0"/>
              <a:t>письменників</a:t>
            </a:r>
            <a:r>
              <a:rPr lang="ru-RU" sz="2000" dirty="0" smtClean="0"/>
              <a:t>.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них </a:t>
            </a:r>
            <a:r>
              <a:rPr lang="ru-RU" sz="2000" dirty="0" err="1" smtClean="0"/>
              <a:t>історичний</a:t>
            </a:r>
            <a:r>
              <a:rPr lang="ru-RU" sz="2000" dirty="0" smtClean="0"/>
              <a:t> роман у </a:t>
            </a:r>
            <a:r>
              <a:rPr lang="ru-RU" sz="2000" dirty="0" err="1" smtClean="0"/>
              <a:t>віршах</a:t>
            </a:r>
            <a:r>
              <a:rPr lang="ru-RU" sz="2000" dirty="0" smtClean="0"/>
              <a:t> </a:t>
            </a:r>
            <a:r>
              <a:rPr lang="ru-RU" sz="2000" dirty="0" err="1" smtClean="0"/>
              <a:t>Ліни</a:t>
            </a:r>
            <a:r>
              <a:rPr lang="ru-RU" sz="2000" dirty="0" smtClean="0"/>
              <a:t> Костенко «Маруся </a:t>
            </a:r>
            <a:r>
              <a:rPr lang="ru-RU" sz="2000" dirty="0" err="1" smtClean="0"/>
              <a:t>Чурай</a:t>
            </a:r>
            <a:r>
              <a:rPr lang="ru-RU" sz="2000" dirty="0" smtClean="0"/>
              <a:t>».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 </a:t>
            </a:r>
            <a:r>
              <a:rPr lang="ru-RU" sz="2000" dirty="0" err="1" smtClean="0"/>
              <a:t>поезією</a:t>
            </a:r>
            <a:r>
              <a:rPr lang="ru-RU" sz="2000" dirty="0" smtClean="0"/>
              <a:t>, яка ось уже три </a:t>
            </a:r>
            <a:r>
              <a:rPr lang="ru-RU" sz="2000" dirty="0" err="1" smtClean="0"/>
              <a:t>віки</a:t>
            </a:r>
            <a:r>
              <a:rPr lang="ru-RU" sz="2000" dirty="0" smtClean="0"/>
              <a:t> ходить по </a:t>
            </a:r>
            <a:r>
              <a:rPr lang="ru-RU" sz="2000" dirty="0" err="1" smtClean="0"/>
              <a:t>нашій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,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ознайомитися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книги «</a:t>
            </a:r>
            <a:r>
              <a:rPr lang="ru-RU" sz="2000" dirty="0" err="1" smtClean="0"/>
              <a:t>Дівчина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легенди</a:t>
            </a:r>
            <a:r>
              <a:rPr lang="ru-RU" sz="2000" dirty="0" smtClean="0"/>
              <a:t> — Маруся </a:t>
            </a:r>
            <a:r>
              <a:rPr lang="ru-RU" sz="2000" dirty="0" err="1" smtClean="0"/>
              <a:t>Чурай</a:t>
            </a:r>
            <a:r>
              <a:rPr lang="ru-RU" sz="2000" dirty="0" smtClean="0"/>
              <a:t>», яку видано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1974 року.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єдиний</a:t>
            </a:r>
            <a:r>
              <a:rPr lang="ru-RU" sz="2000" dirty="0" smtClean="0"/>
              <a:t> дар </a:t>
            </a:r>
            <a:r>
              <a:rPr lang="ru-RU" sz="2000" dirty="0" err="1" smtClean="0"/>
              <a:t>українського</a:t>
            </a:r>
            <a:r>
              <a:rPr lang="ru-RU" sz="2000" dirty="0" smtClean="0"/>
              <a:t> народу </a:t>
            </a:r>
            <a:r>
              <a:rPr lang="ru-RU" sz="2000" dirty="0" err="1" smtClean="0"/>
              <a:t>своїй</a:t>
            </a:r>
            <a:r>
              <a:rPr lang="ru-RU" sz="2000" dirty="0" smtClean="0"/>
              <a:t> </a:t>
            </a:r>
            <a:r>
              <a:rPr lang="ru-RU" sz="2000" dirty="0" err="1" smtClean="0"/>
              <a:t>безсмертній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піснярці</a:t>
            </a:r>
            <a:r>
              <a:rPr lang="ru-RU" sz="2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ttp://school.xvatit.com/images/1/17/%D0%9B5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13" y="336177"/>
            <a:ext cx="2328956" cy="26490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6177" y="2944906"/>
            <a:ext cx="21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Художник Ю. Чумак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vitppt.com.ua/images/39/38711/770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74223">
            <a:off x="359434" y="751820"/>
            <a:ext cx="3986119" cy="3241956"/>
          </a:xfrm>
          <a:prstGeom prst="rect">
            <a:avLst/>
          </a:prstGeom>
          <a:noFill/>
        </p:spPr>
      </p:pic>
      <p:pic>
        <p:nvPicPr>
          <p:cNvPr id="6" name="Рисунок 5" descr="Віють_вітри,_віють_буйні_(листівка-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2423" y="4272056"/>
            <a:ext cx="3556000" cy="2374900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020671"/>
            <a:ext cx="4397187" cy="2564466"/>
          </a:xfrm>
          <a:prstGeom prst="rect">
            <a:avLst/>
          </a:prstGeom>
        </p:spPr>
      </p:pic>
      <p:pic>
        <p:nvPicPr>
          <p:cNvPr id="27654" name="Picture 6" descr="https://xn--v1a.xn--j1amh/uploads/users/43179/o_8e360b1cce7bb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8824" y="188259"/>
            <a:ext cx="3121772" cy="4061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-23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459" y="443754"/>
            <a:ext cx="7853082" cy="5957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10436" y="937964"/>
            <a:ext cx="602428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Пабло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Пікассо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озвався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так: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нас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художниця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такого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змусили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заговорити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увесь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 Катерина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Василівна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Білокур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народилася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1900-го року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бідній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селянській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дитинстві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малюванням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займалася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дізналася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дівчиною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книжок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спроби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малювати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робила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вуглиною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шматку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домашнього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полотна.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  У 20-х роках вона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намагалася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вступити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художнього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технікуму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мала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семирічки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прийшлося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опановувати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техніку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живопису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самотужки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сорок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художниця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побувала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Москві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побачила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музеї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твори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видатних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митців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50-ті роки 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плідний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Катерини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Білокур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батька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плечах лежало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догляд за старою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матір’ю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  1954-го року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картини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виставлено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Парижі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вона стала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всесвітньо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відомою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художницею.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  Але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аж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ніяк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зменшило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осуд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нерозуміння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односельців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родичів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вважали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малювання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безглуздим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вбачали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заняттях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спробу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ухилитися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кроком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відкривала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себе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таємниці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живопису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маючи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фарби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готувала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сама,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маючи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художньої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навчалася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Картинки по запросу катерина білоку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катерина білоку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88" y="232054"/>
            <a:ext cx="2286001" cy="3304521"/>
          </a:xfrm>
          <a:prstGeom prst="rect">
            <a:avLst/>
          </a:prstGeom>
          <a:noFill/>
        </p:spPr>
      </p:pic>
      <p:pic>
        <p:nvPicPr>
          <p:cNvPr id="1032" name="Picture 8" descr="https://upload.wikimedia.org/wikipedia/commons/thumb/8/81/%D0%9F%D0%B0%D0%BC%27%D1%8F%D1%82%D0%BD%D0%B8%D0%BA_%D0%9A%D0%B0%D1%82%D0%B5%D1%80%D0%B8%D0%BD%D1%96_%D0%91%D1%96%D0%BB%D0%BE%D0%BA%D1%83%D1%80_1_%D0%AF%D0%B3%D0%BE%D1%82%D0%B8%D0%BD.JPG/220px-%D0%9F%D0%B0%D0%BC%27%D1%8F%D1%82%D0%BD%D0%B8%D0%BA_%D0%9A%D0%B0%D1%82%D0%B5%D1%80%D0%B8%D0%BD%D1%96_%D0%91%D1%96%D0%BB%D0%BE%D0%BA%D1%83%D1%80_1_%D0%AF%D0%B3%D0%BE%D1%82%D0%B8%D0%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834" y="3547969"/>
            <a:ext cx="2095500" cy="31432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56847" y="228599"/>
            <a:ext cx="2856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Катерина Б</a:t>
            </a:r>
            <a:r>
              <a:rPr lang="uk-UA" sz="2800" dirty="0" smtClean="0">
                <a:solidFill>
                  <a:srgbClr val="FF0000"/>
                </a:solidFill>
              </a:rPr>
              <a:t>і</a:t>
            </a:r>
            <a:r>
              <a:rPr lang="ru-RU" sz="2800" dirty="0" err="1" smtClean="0">
                <a:solidFill>
                  <a:srgbClr val="FF0000"/>
                </a:solidFill>
              </a:rPr>
              <a:t>локур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5424" y="427201"/>
            <a:ext cx="711349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err="1" smtClean="0"/>
              <a:t>Українські</a:t>
            </a:r>
            <a:r>
              <a:rPr lang="ru-RU" sz="2200" dirty="0" smtClean="0"/>
              <a:t> </a:t>
            </a:r>
            <a:r>
              <a:rPr lang="ru-RU" sz="2200" dirty="0" err="1" smtClean="0"/>
              <a:t>жінки</a:t>
            </a:r>
            <a:r>
              <a:rPr lang="ru-RU" sz="2200" dirty="0" smtClean="0"/>
              <a:t> – </a:t>
            </a:r>
            <a:r>
              <a:rPr lang="ru-RU" sz="2200" dirty="0" err="1" smtClean="0"/>
              <a:t>одні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наймудріших</a:t>
            </a:r>
            <a:r>
              <a:rPr lang="ru-RU" sz="2200" dirty="0" smtClean="0"/>
              <a:t> та </a:t>
            </a:r>
            <a:r>
              <a:rPr lang="ru-RU" sz="2200" dirty="0" err="1" smtClean="0"/>
              <a:t>найосвіченіших</a:t>
            </a:r>
            <a:r>
              <a:rPr lang="ru-RU" sz="2200" dirty="0" smtClean="0"/>
              <a:t> у </a:t>
            </a:r>
            <a:r>
              <a:rPr lang="ru-RU" sz="2200" dirty="0" err="1" smtClean="0"/>
              <a:t>світі</a:t>
            </a:r>
            <a:r>
              <a:rPr lang="ru-RU" sz="2200" dirty="0" smtClean="0"/>
              <a:t>. Вони </a:t>
            </a:r>
            <a:r>
              <a:rPr lang="ru-RU" sz="2200" dirty="0" err="1" smtClean="0"/>
              <a:t>гідно</a:t>
            </a:r>
            <a:r>
              <a:rPr lang="ru-RU" sz="2200" dirty="0" smtClean="0"/>
              <a:t> </a:t>
            </a:r>
            <a:r>
              <a:rPr lang="ru-RU" sz="2200" dirty="0" err="1" smtClean="0"/>
              <a:t>представляють</a:t>
            </a:r>
            <a:r>
              <a:rPr lang="ru-RU" sz="2200" dirty="0" smtClean="0"/>
              <a:t> свою державу (</a:t>
            </a:r>
            <a:r>
              <a:rPr lang="ru-RU" sz="2200" dirty="0" err="1" smtClean="0"/>
              <a:t>навіть</a:t>
            </a:r>
            <a:r>
              <a:rPr lang="ru-RU" sz="2200" dirty="0" smtClean="0"/>
              <a:t> не </a:t>
            </a:r>
            <a:r>
              <a:rPr lang="ru-RU" sz="2200" dirty="0" err="1" smtClean="0"/>
              <a:t>рідну</a:t>
            </a:r>
            <a:r>
              <a:rPr lang="ru-RU" sz="2200" dirty="0" smtClean="0"/>
              <a:t>) на </a:t>
            </a:r>
            <a:r>
              <a:rPr lang="ru-RU" sz="2200" dirty="0" err="1" smtClean="0"/>
              <a:t>міжнародній</a:t>
            </a:r>
            <a:r>
              <a:rPr lang="ru-RU" sz="2200" dirty="0" smtClean="0"/>
              <a:t> </a:t>
            </a:r>
            <a:r>
              <a:rPr lang="ru-RU" sz="2200" dirty="0" err="1" smtClean="0"/>
              <a:t>політичній</a:t>
            </a:r>
            <a:r>
              <a:rPr lang="ru-RU" sz="2200" dirty="0" smtClean="0"/>
              <a:t> </a:t>
            </a:r>
            <a:r>
              <a:rPr lang="ru-RU" sz="2200" dirty="0" err="1" smtClean="0"/>
              <a:t>арені</a:t>
            </a:r>
            <a:r>
              <a:rPr lang="ru-RU" sz="2200" dirty="0" smtClean="0"/>
              <a:t>. Та </a:t>
            </a:r>
            <a:r>
              <a:rPr lang="ru-RU" sz="2200" dirty="0" err="1" smtClean="0"/>
              <a:t>інколи</a:t>
            </a:r>
            <a:r>
              <a:rPr lang="ru-RU" sz="2200" dirty="0" smtClean="0"/>
              <a:t> </a:t>
            </a:r>
            <a:r>
              <a:rPr lang="ru-RU" sz="2200" dirty="0" err="1" smtClean="0"/>
              <a:t>відіграють</a:t>
            </a:r>
            <a:r>
              <a:rPr lang="ru-RU" sz="2200" dirty="0" smtClean="0"/>
              <a:t> не </a:t>
            </a:r>
            <a:r>
              <a:rPr lang="ru-RU" sz="2200" dirty="0" err="1" smtClean="0"/>
              <a:t>останню</a:t>
            </a:r>
            <a:r>
              <a:rPr lang="ru-RU" sz="2200" dirty="0" smtClean="0"/>
              <a:t> роль у </a:t>
            </a:r>
            <a:r>
              <a:rPr lang="ru-RU" sz="2200" dirty="0" err="1" smtClean="0"/>
              <a:t>світовій</a:t>
            </a:r>
            <a:r>
              <a:rPr lang="ru-RU" sz="2200" dirty="0" smtClean="0"/>
              <a:t> </a:t>
            </a:r>
            <a:r>
              <a:rPr lang="ru-RU" sz="2200" dirty="0" err="1" smtClean="0"/>
              <a:t>історії</a:t>
            </a:r>
            <a:r>
              <a:rPr lang="ru-RU" sz="2200" dirty="0" smtClean="0"/>
              <a:t>.</a:t>
            </a:r>
          </a:p>
          <a:p>
            <a:pPr algn="just"/>
            <a:r>
              <a:rPr lang="ru-RU" sz="2200" dirty="0" smtClean="0"/>
              <a:t>З </a:t>
            </a:r>
            <a:r>
              <a:rPr lang="uk-UA" sz="2200" dirty="0" smtClean="0"/>
              <a:t>часів трипільської культури жінки української землі стають берегинями роду, незаперечними авторитетами і майстринями у створенні матеріальних і духовних набутків суспільства. </a:t>
            </a:r>
            <a:r>
              <a:rPr lang="ru-RU" sz="2200" dirty="0" smtClean="0"/>
              <a:t>Про </a:t>
            </a:r>
            <a:r>
              <a:rPr lang="ru-RU" sz="2200" dirty="0" err="1" smtClean="0"/>
              <a:t>українську</a:t>
            </a:r>
            <a:r>
              <a:rPr lang="ru-RU" sz="2200" dirty="0" smtClean="0"/>
              <a:t> </a:t>
            </a:r>
            <a:r>
              <a:rPr lang="ru-RU" sz="2200" dirty="0" err="1" smtClean="0"/>
              <a:t>жінку</a:t>
            </a:r>
            <a:r>
              <a:rPr lang="ru-RU" sz="2200" dirty="0" smtClean="0"/>
              <a:t> сказано </a:t>
            </a:r>
            <a:r>
              <a:rPr lang="ru-RU" sz="2200" dirty="0" err="1" smtClean="0"/>
              <a:t>і</a:t>
            </a:r>
            <a:r>
              <a:rPr lang="ru-RU" sz="2200" dirty="0" smtClean="0"/>
              <a:t> написано немало. Вона </a:t>
            </a:r>
            <a:r>
              <a:rPr lang="ru-RU" sz="2200" dirty="0" err="1" smtClean="0"/>
              <a:t>надихала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поетів</a:t>
            </a:r>
            <a:r>
              <a:rPr lang="ru-RU" sz="2200" dirty="0" smtClean="0"/>
              <a:t>,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художників</a:t>
            </a:r>
            <a:r>
              <a:rPr lang="ru-RU" sz="2200" dirty="0" smtClean="0"/>
              <a:t>,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композиторів</a:t>
            </a:r>
            <a:r>
              <a:rPr lang="ru-RU" sz="2200" dirty="0" smtClean="0"/>
              <a:t> - </a:t>
            </a:r>
            <a:r>
              <a:rPr lang="ru-RU" sz="2200" dirty="0" err="1" smtClean="0"/>
              <a:t>є</a:t>
            </a:r>
            <a:r>
              <a:rPr lang="ru-RU" sz="2200" dirty="0" smtClean="0"/>
              <a:t> Музою, </a:t>
            </a:r>
            <a:r>
              <a:rPr lang="ru-RU" sz="2200" dirty="0" err="1" smtClean="0"/>
              <a:t>Коханою</a:t>
            </a:r>
            <a:r>
              <a:rPr lang="ru-RU" sz="2200" dirty="0" smtClean="0"/>
              <a:t>, </a:t>
            </a:r>
            <a:r>
              <a:rPr lang="ru-RU" sz="2200" dirty="0" err="1" smtClean="0"/>
              <a:t>Матір’ю</a:t>
            </a:r>
            <a:r>
              <a:rPr lang="ru-RU" sz="2200" dirty="0" smtClean="0"/>
              <a:t>, великою </a:t>
            </a:r>
            <a:r>
              <a:rPr lang="ru-RU" sz="2200" dirty="0" err="1" smtClean="0"/>
              <a:t>трудівницею</a:t>
            </a:r>
            <a:r>
              <a:rPr lang="ru-RU" sz="2200" dirty="0" smtClean="0"/>
              <a:t>. </a:t>
            </a:r>
            <a:r>
              <a:rPr lang="ru-RU" sz="2200" dirty="0" err="1" smtClean="0"/>
              <a:t>Завжди</a:t>
            </a:r>
            <a:r>
              <a:rPr lang="ru-RU" sz="2200" dirty="0" smtClean="0"/>
              <a:t> </a:t>
            </a:r>
            <a:r>
              <a:rPr lang="ru-RU" sz="2200" dirty="0" err="1" smtClean="0"/>
              <a:t>оберігала</a:t>
            </a:r>
            <a:r>
              <a:rPr lang="ru-RU" sz="2200" dirty="0" smtClean="0"/>
              <a:t> </a:t>
            </a:r>
            <a:r>
              <a:rPr lang="ru-RU" sz="2200" dirty="0" err="1" smtClean="0"/>
              <a:t>свій</a:t>
            </a:r>
            <a:r>
              <a:rPr lang="ru-RU" sz="2200" dirty="0" smtClean="0"/>
              <a:t> </a:t>
            </a:r>
            <a:r>
              <a:rPr lang="ru-RU" sz="2200" dirty="0" err="1" smtClean="0"/>
              <a:t>рід</a:t>
            </a:r>
            <a:r>
              <a:rPr lang="ru-RU" sz="2200" dirty="0" smtClean="0"/>
              <a:t> </a:t>
            </a:r>
            <a:r>
              <a:rPr lang="ru-RU" sz="2200" dirty="0" err="1" smtClean="0"/>
              <a:t>український</a:t>
            </a:r>
            <a:r>
              <a:rPr lang="ru-RU" sz="2200" dirty="0" smtClean="0"/>
              <a:t>. І не раз </a:t>
            </a:r>
            <a:r>
              <a:rPr lang="ru-RU" sz="2200" dirty="0" err="1" smtClean="0"/>
              <a:t>їй</a:t>
            </a:r>
            <a:r>
              <a:rPr lang="ru-RU" sz="2200" dirty="0" smtClean="0"/>
              <a:t> </a:t>
            </a:r>
            <a:r>
              <a:rPr lang="ru-RU" sz="2200" dirty="0" err="1" smtClean="0"/>
              <a:t>доводилося</a:t>
            </a:r>
            <a:r>
              <a:rPr lang="ru-RU" sz="2200" dirty="0" smtClean="0"/>
              <a:t> </a:t>
            </a:r>
            <a:r>
              <a:rPr lang="ru-RU" sz="2200" dirty="0" err="1" smtClean="0"/>
              <a:t>ставати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войовницею</a:t>
            </a:r>
            <a:r>
              <a:rPr lang="ru-RU" sz="2200" dirty="0" smtClean="0"/>
              <a:t> на </a:t>
            </a:r>
            <a:r>
              <a:rPr lang="ru-RU" sz="2200" dirty="0" err="1" smtClean="0"/>
              <a:t>полі</a:t>
            </a:r>
            <a:r>
              <a:rPr lang="ru-RU" sz="2200" dirty="0" smtClean="0"/>
              <a:t> </a:t>
            </a:r>
            <a:r>
              <a:rPr lang="ru-RU" sz="2200" dirty="0" err="1" smtClean="0"/>
              <a:t>битви</a:t>
            </a:r>
            <a:r>
              <a:rPr lang="ru-RU" sz="2200" dirty="0" smtClean="0"/>
              <a:t> за </a:t>
            </a:r>
            <a:r>
              <a:rPr lang="ru-RU" sz="2200" dirty="0" err="1" smtClean="0"/>
              <a:t>гідність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українського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імені</a:t>
            </a:r>
            <a:r>
              <a:rPr lang="ru-RU" sz="2200" dirty="0" smtClean="0"/>
              <a:t>, </a:t>
            </a:r>
            <a:r>
              <a:rPr lang="ru-RU" sz="2200" dirty="0" err="1" smtClean="0"/>
              <a:t>за</a:t>
            </a:r>
            <a:r>
              <a:rPr lang="ru-RU" sz="2200" dirty="0" smtClean="0"/>
              <a:t> </a:t>
            </a:r>
            <a:r>
              <a:rPr lang="ru-RU" sz="2200" dirty="0" err="1" smtClean="0"/>
              <a:t>майбутнє</a:t>
            </a:r>
            <a:r>
              <a:rPr lang="ru-RU" sz="2200" dirty="0" smtClean="0"/>
              <a:t> </a:t>
            </a:r>
            <a:r>
              <a:rPr lang="ru-RU" sz="2200" dirty="0" err="1" smtClean="0"/>
              <a:t>України</a:t>
            </a:r>
            <a:r>
              <a:rPr lang="ru-RU" sz="2200" dirty="0" smtClean="0"/>
              <a:t>. </a:t>
            </a:r>
            <a:r>
              <a:rPr lang="ru-RU" sz="2200" dirty="0" err="1" smtClean="0"/>
              <a:t>Україна</a:t>
            </a:r>
            <a:r>
              <a:rPr lang="ru-RU" sz="2200" dirty="0" smtClean="0"/>
              <a:t>… </a:t>
            </a:r>
            <a:r>
              <a:rPr lang="ru-RU" sz="2200" dirty="0" err="1" smtClean="0"/>
              <a:t>Жінка</a:t>
            </a:r>
            <a:r>
              <a:rPr lang="ru-RU" sz="2200" dirty="0" smtClean="0"/>
              <a:t>... </a:t>
            </a:r>
            <a:r>
              <a:rPr lang="ru-RU" sz="2200" dirty="0" err="1" smtClean="0"/>
              <a:t>Мати</a:t>
            </a:r>
            <a:r>
              <a:rPr lang="ru-RU" sz="2200" dirty="0" smtClean="0"/>
              <a:t>... Як </a:t>
            </a:r>
            <a:r>
              <a:rPr lang="ru-RU" sz="2200" dirty="0" err="1" smtClean="0"/>
              <a:t>багато</a:t>
            </a:r>
            <a:r>
              <a:rPr lang="ru-RU" sz="2200" dirty="0" smtClean="0"/>
              <a:t> </a:t>
            </a:r>
            <a:r>
              <a:rPr lang="ru-RU" sz="2200" dirty="0" err="1" smtClean="0"/>
              <a:t>значать</a:t>
            </a:r>
            <a:r>
              <a:rPr lang="ru-RU" sz="2200" dirty="0" smtClean="0"/>
              <a:t> </a:t>
            </a:r>
            <a:r>
              <a:rPr lang="ru-RU" sz="2200" dirty="0" err="1" smtClean="0"/>
              <a:t>ці</a:t>
            </a:r>
            <a:r>
              <a:rPr lang="ru-RU" sz="2200" dirty="0" smtClean="0"/>
              <a:t> слова для кожного </a:t>
            </a:r>
            <a:r>
              <a:rPr lang="ru-RU" sz="2200" dirty="0" err="1" smtClean="0"/>
              <a:t>з</a:t>
            </a:r>
            <a:r>
              <a:rPr lang="ru-RU" sz="2200" dirty="0" smtClean="0"/>
              <a:t> нас. Як </a:t>
            </a:r>
            <a:r>
              <a:rPr lang="ru-RU" sz="2200" dirty="0" err="1" smtClean="0"/>
              <a:t>глибоко</a:t>
            </a:r>
            <a:r>
              <a:rPr lang="ru-RU" sz="2200" dirty="0" smtClean="0"/>
              <a:t> </a:t>
            </a:r>
            <a:r>
              <a:rPr lang="ru-RU" sz="2200" dirty="0" err="1" smtClean="0"/>
              <a:t>западають</a:t>
            </a:r>
            <a:r>
              <a:rPr lang="ru-RU" sz="2200" dirty="0" smtClean="0"/>
              <a:t> у душу. Як гордо ми </a:t>
            </a:r>
            <a:r>
              <a:rPr lang="ru-RU" sz="2200" dirty="0" err="1" smtClean="0"/>
              <a:t>промовляємо</a:t>
            </a:r>
            <a:r>
              <a:rPr lang="ru-RU" sz="2200" dirty="0" smtClean="0"/>
              <a:t> </a:t>
            </a:r>
            <a:r>
              <a:rPr lang="ru-RU" sz="2200" dirty="0" err="1" smtClean="0"/>
              <a:t>їх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dovidka.biz.ua/wp-content/uploads/2016/05/bilokur-kart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400" y="523221"/>
            <a:ext cx="7334250" cy="54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Використана література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762315" cy="1482351"/>
          </a:xfrm>
        </p:spPr>
        <p:txBody>
          <a:bodyPr/>
          <a:lstStyle/>
          <a:p>
            <a:r>
              <a:rPr lang="ru-RU" b="1" dirty="0" smtClean="0"/>
              <a:t>Уроки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українознавства</a:t>
            </a:r>
            <a:endParaRPr lang="ru-RU" b="1" dirty="0" smtClean="0"/>
          </a:p>
          <a:p>
            <a:r>
              <a:rPr lang="uk-UA" dirty="0" smtClean="0"/>
              <a:t>В.</a:t>
            </a:r>
            <a:r>
              <a:rPr lang="ru-RU" dirty="0" smtClean="0"/>
              <a:t>Скляренко: "</a:t>
            </a:r>
            <a:r>
              <a:rPr lang="ru-RU" dirty="0" err="1" smtClean="0"/>
              <a:t>Україна</a:t>
            </a:r>
            <a:r>
              <a:rPr lang="ru-RU" dirty="0" smtClean="0"/>
              <a:t>. </a:t>
            </a:r>
            <a:r>
              <a:rPr lang="ru-RU" dirty="0" err="1" smtClean="0"/>
              <a:t>Дитяча</a:t>
            </a:r>
            <a:r>
              <a:rPr lang="ru-RU" dirty="0" smtClean="0"/>
              <a:t> </a:t>
            </a:r>
            <a:r>
              <a:rPr lang="ru-RU" dirty="0" err="1" smtClean="0"/>
              <a:t>енциклопедія</a:t>
            </a:r>
            <a:r>
              <a:rPr lang="ru-RU" dirty="0" smtClean="0"/>
              <a:t>", </a:t>
            </a:r>
            <a:r>
              <a:rPr lang="ru-RU" dirty="0" err="1" smtClean="0"/>
              <a:t>Харків</a:t>
            </a:r>
            <a:r>
              <a:rPr lang="ru-RU" dirty="0" smtClean="0"/>
              <a:t>: </a:t>
            </a:r>
            <a:r>
              <a:rPr lang="ru-RU" dirty="0" err="1" smtClean="0"/>
              <a:t>Фоліо</a:t>
            </a:r>
            <a:r>
              <a:rPr lang="ru-RU" dirty="0" smtClean="0"/>
              <a:t>, 2003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8565" y="2769659"/>
            <a:ext cx="7436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http://www.sendflowers.ua/vidatni_zhinki_anna_yaroslavna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45460" y="3227295"/>
            <a:ext cx="518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А.А. Матрос. Видатні жінки України </a:t>
            </a:r>
            <a:r>
              <a:rPr lang="en-US" sz="2000" dirty="0" smtClean="0"/>
              <a:t>X – XVI</a:t>
            </a:r>
            <a:r>
              <a:rPr lang="uk-UA" sz="2000" dirty="0" smtClean="0"/>
              <a:t> ст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1672" y="3643718"/>
            <a:ext cx="7140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http://www.slideshare.net/nbkidskiev/ss-45991444</a:t>
            </a:r>
            <a:r>
              <a:rPr lang="uk-UA" dirty="0" smtClean="0"/>
              <a:t> слайд 23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2694" y="4060576"/>
            <a:ext cx="6952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http://www.discoverukraine.com.ua/vidatni-ukra%D1%97nski-zhinki/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0953" y="4437094"/>
            <a:ext cx="6427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http://www.astra-lit.com/Articles/articles_8.htm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41293" y="4827059"/>
            <a:ext cx="6736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http://dovidka.biz.ua/katerina-bilokur-biografiya-skorocheno/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[olha.gif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1975" y="282388"/>
            <a:ext cx="3133725" cy="42957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93377" y="150165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загибелі</a:t>
            </a:r>
            <a:r>
              <a:rPr lang="ru-RU" dirty="0" smtClean="0"/>
              <a:t> </a:t>
            </a:r>
            <a:r>
              <a:rPr lang="ru-RU" dirty="0" err="1" smtClean="0"/>
              <a:t>Ігоря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</a:t>
            </a:r>
            <a:r>
              <a:rPr lang="ru-RU" dirty="0" err="1" smtClean="0"/>
              <a:t>перейшла</a:t>
            </a:r>
            <a:r>
              <a:rPr lang="ru-RU" dirty="0" smtClean="0"/>
              <a:t> до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дружини</a:t>
            </a:r>
            <a:r>
              <a:rPr lang="ru-RU" dirty="0" smtClean="0"/>
              <a:t>, </a:t>
            </a:r>
            <a:r>
              <a:rPr lang="ru-RU" dirty="0" err="1" smtClean="0"/>
              <a:t>княгині</a:t>
            </a:r>
            <a:r>
              <a:rPr lang="ru-RU" dirty="0" smtClean="0"/>
              <a:t> Ольги. Вона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енергійною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мудрою </a:t>
            </a:r>
            <a:r>
              <a:rPr lang="ru-RU" dirty="0" err="1" smtClean="0"/>
              <a:t>правителькою</a:t>
            </a:r>
            <a:r>
              <a:rPr lang="ru-RU" dirty="0" smtClean="0"/>
              <a:t>. </a:t>
            </a:r>
            <a:r>
              <a:rPr lang="ru-RU" dirty="0" err="1" smtClean="0"/>
              <a:t>Розуміючи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упорядкування</a:t>
            </a:r>
            <a:r>
              <a:rPr lang="ru-RU" dirty="0" smtClean="0"/>
              <a:t> </a:t>
            </a:r>
            <a:r>
              <a:rPr lang="ru-RU" dirty="0" err="1" smtClean="0"/>
              <a:t>збору</a:t>
            </a:r>
            <a:r>
              <a:rPr lang="ru-RU" dirty="0" smtClean="0"/>
              <a:t> </a:t>
            </a:r>
            <a:r>
              <a:rPr lang="ru-RU" dirty="0" err="1" smtClean="0"/>
              <a:t>данини</a:t>
            </a:r>
            <a:r>
              <a:rPr lang="ru-RU" dirty="0" smtClean="0"/>
              <a:t>, через яку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загинув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, Ольга </a:t>
            </a:r>
            <a:r>
              <a:rPr lang="ru-RU" dirty="0" err="1" smtClean="0"/>
              <a:t>запровадила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в </a:t>
            </a:r>
            <a:r>
              <a:rPr lang="ru-RU" dirty="0" err="1" smtClean="0"/>
              <a:t>Київській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 "</a:t>
            </a:r>
            <a:r>
              <a:rPr lang="ru-RU" dirty="0" err="1" smtClean="0"/>
              <a:t>реформи</a:t>
            </a:r>
            <a:r>
              <a:rPr lang="ru-RU" dirty="0" smtClean="0"/>
              <a:t>". Вона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встановила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, час та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збору</a:t>
            </a:r>
            <a:r>
              <a:rPr lang="ru-RU" dirty="0" smtClean="0"/>
              <a:t> </a:t>
            </a:r>
            <a:r>
              <a:rPr lang="ru-RU" dirty="0" err="1" smtClean="0"/>
              <a:t>данини</a:t>
            </a:r>
            <a:r>
              <a:rPr lang="ru-RU" dirty="0" smtClean="0"/>
              <a:t>,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передавала </a:t>
            </a:r>
            <a:r>
              <a:rPr lang="ru-RU" dirty="0" err="1" smtClean="0"/>
              <a:t>Хозарському</a:t>
            </a:r>
            <a:r>
              <a:rPr lang="ru-RU" dirty="0" smtClean="0"/>
              <a:t> каганату, </a:t>
            </a:r>
            <a:r>
              <a:rPr lang="ru-RU" dirty="0" err="1" smtClean="0"/>
              <a:t>закріпила</a:t>
            </a:r>
            <a:r>
              <a:rPr lang="ru-RU" dirty="0" smtClean="0"/>
              <a:t> за </a:t>
            </a:r>
            <a:r>
              <a:rPr lang="ru-RU" dirty="0" err="1" smtClean="0"/>
              <a:t>певними</a:t>
            </a:r>
            <a:r>
              <a:rPr lang="ru-RU" dirty="0" smtClean="0"/>
              <a:t> </a:t>
            </a:r>
            <a:r>
              <a:rPr lang="ru-RU" dirty="0" err="1" smtClean="0"/>
              <a:t>соціальними</a:t>
            </a:r>
            <a:r>
              <a:rPr lang="ru-RU" dirty="0" smtClean="0"/>
              <a:t> </a:t>
            </a:r>
            <a:r>
              <a:rPr lang="ru-RU" dirty="0" err="1" smtClean="0"/>
              <a:t>групами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бобрових</a:t>
            </a:r>
            <a:r>
              <a:rPr lang="ru-RU" dirty="0" smtClean="0"/>
              <a:t> </a:t>
            </a:r>
            <a:r>
              <a:rPr lang="ru-RU" dirty="0" err="1" smtClean="0"/>
              <a:t>гонів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започаткувала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в </a:t>
            </a:r>
            <a:r>
              <a:rPr lang="ru-RU" dirty="0" err="1" smtClean="0"/>
              <a:t>державі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нагадувала</a:t>
            </a:r>
            <a:r>
              <a:rPr lang="ru-RU" dirty="0" smtClean="0"/>
              <a:t> </a:t>
            </a:r>
            <a:r>
              <a:rPr lang="ru-RU" dirty="0" err="1" smtClean="0"/>
              <a:t>сучасний</a:t>
            </a:r>
            <a:r>
              <a:rPr lang="ru-RU" dirty="0" smtClean="0"/>
              <a:t> бюджет.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88459" y="618564"/>
            <a:ext cx="2313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КНЯГИНЯ ОЛЬГА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2553" y="1089212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945 – 964рр.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9612" y="37210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Вважається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Княгиня Ольга </a:t>
            </a:r>
            <a:r>
              <a:rPr lang="ru-RU" dirty="0" err="1" smtClean="0"/>
              <a:t>першою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східних</a:t>
            </a:r>
            <a:r>
              <a:rPr lang="ru-RU" dirty="0" smtClean="0"/>
              <a:t> </a:t>
            </a:r>
            <a:r>
              <a:rPr lang="ru-RU" dirty="0" err="1" smtClean="0"/>
              <a:t>слов'янських</a:t>
            </a:r>
            <a:r>
              <a:rPr lang="ru-RU" dirty="0" smtClean="0"/>
              <a:t> </a:t>
            </a:r>
            <a:r>
              <a:rPr lang="ru-RU" dirty="0" err="1" smtClean="0"/>
              <a:t>володарів</a:t>
            </a:r>
            <a:r>
              <a:rPr lang="ru-RU" dirty="0" smtClean="0"/>
              <a:t> </a:t>
            </a:r>
            <a:r>
              <a:rPr lang="ru-RU" dirty="0" err="1" smtClean="0"/>
              <a:t>прийняла</a:t>
            </a:r>
            <a:r>
              <a:rPr lang="ru-RU" dirty="0" smtClean="0"/>
              <a:t> </a:t>
            </a:r>
            <a:r>
              <a:rPr lang="ru-RU" dirty="0" err="1" smtClean="0"/>
              <a:t>християнство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зустрічі</a:t>
            </a:r>
            <a:r>
              <a:rPr lang="ru-RU" dirty="0" smtClean="0"/>
              <a:t> в 957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візантійсьм</a:t>
            </a:r>
            <a:r>
              <a:rPr lang="ru-RU" dirty="0" smtClean="0"/>
              <a:t> </a:t>
            </a:r>
            <a:r>
              <a:rPr lang="ru-RU" dirty="0" err="1" smtClean="0"/>
              <a:t>імператором</a:t>
            </a:r>
            <a:r>
              <a:rPr lang="ru-RU" dirty="0" smtClean="0"/>
              <a:t> </a:t>
            </a:r>
            <a:r>
              <a:rPr lang="ru-RU" dirty="0" err="1" smtClean="0"/>
              <a:t>Костянтином</a:t>
            </a:r>
            <a:r>
              <a:rPr lang="ru-RU" dirty="0" smtClean="0"/>
              <a:t> </a:t>
            </a:r>
            <a:r>
              <a:rPr lang="en-US" dirty="0" smtClean="0"/>
              <a:t>VII </a:t>
            </a:r>
            <a:r>
              <a:rPr lang="ru-RU" dirty="0" smtClean="0"/>
              <a:t>вона </a:t>
            </a:r>
            <a:r>
              <a:rPr lang="ru-RU" dirty="0" err="1" smtClean="0"/>
              <a:t>обговорювала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християнєтва</a:t>
            </a:r>
            <a:r>
              <a:rPr lang="ru-RU" dirty="0" smtClean="0"/>
              <a:t> на </a:t>
            </a:r>
            <a:r>
              <a:rPr lang="ru-RU" dirty="0" err="1" smtClean="0"/>
              <a:t>Русі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торговельно-економічних</a:t>
            </a:r>
            <a:r>
              <a:rPr lang="ru-RU" dirty="0" smtClean="0"/>
              <a:t> </a:t>
            </a:r>
            <a:r>
              <a:rPr lang="ru-RU" dirty="0" err="1" smtClean="0"/>
              <a:t>зв'язків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державами. У </a:t>
            </a:r>
            <a:r>
              <a:rPr lang="ru-RU" dirty="0" err="1" smtClean="0"/>
              <a:t>зовнішніх</a:t>
            </a:r>
            <a:r>
              <a:rPr lang="ru-RU" dirty="0" smtClean="0"/>
              <a:t> </a:t>
            </a:r>
            <a:r>
              <a:rPr lang="ru-RU" dirty="0" err="1" smtClean="0"/>
              <a:t>відносинах</a:t>
            </a:r>
            <a:r>
              <a:rPr lang="ru-RU" dirty="0" smtClean="0"/>
              <a:t> княгиня </a:t>
            </a:r>
            <a:r>
              <a:rPr lang="ru-RU" dirty="0" err="1" smtClean="0"/>
              <a:t>віддавала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 </a:t>
            </a:r>
            <a:r>
              <a:rPr lang="ru-RU" dirty="0" err="1" smtClean="0"/>
              <a:t>дипломатії</a:t>
            </a:r>
            <a:r>
              <a:rPr lang="ru-RU" dirty="0" smtClean="0"/>
              <a:t> перед </a:t>
            </a:r>
            <a:r>
              <a:rPr lang="ru-RU" dirty="0" err="1" smtClean="0"/>
              <a:t>війною</a:t>
            </a:r>
            <a:r>
              <a:rPr lang="ru-RU" dirty="0" smtClean="0"/>
              <a:t>. </a:t>
            </a:r>
            <a:r>
              <a:rPr lang="ru-RU" dirty="0" err="1" smtClean="0"/>
              <a:t>Мабуть</a:t>
            </a:r>
            <a:r>
              <a:rPr lang="ru-RU" dirty="0" smtClean="0"/>
              <a:t>, тому за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правління</a:t>
            </a:r>
            <a:r>
              <a:rPr lang="ru-RU" dirty="0" smtClean="0"/>
              <a:t> </a:t>
            </a:r>
            <a:r>
              <a:rPr lang="ru-RU" dirty="0" err="1" smtClean="0"/>
              <a:t>Київська</a:t>
            </a:r>
            <a:r>
              <a:rPr lang="ru-RU" dirty="0" smtClean="0"/>
              <a:t> Русь </a:t>
            </a:r>
            <a:r>
              <a:rPr lang="ru-RU" dirty="0" err="1" smtClean="0"/>
              <a:t>майже</a:t>
            </a:r>
            <a:r>
              <a:rPr lang="ru-RU" dirty="0" smtClean="0"/>
              <a:t> не вела </a:t>
            </a:r>
            <a:r>
              <a:rPr lang="ru-RU" dirty="0" err="1" smtClean="0"/>
              <a:t>воєн</a:t>
            </a:r>
            <a:r>
              <a:rPr lang="ru-RU" dirty="0" smtClean="0"/>
              <a:t> - княгиня </a:t>
            </a:r>
            <a:r>
              <a:rPr lang="ru-RU" dirty="0" err="1" smtClean="0"/>
              <a:t>здебільшого</a:t>
            </a:r>
            <a:r>
              <a:rPr lang="ru-RU" dirty="0" smtClean="0"/>
              <a:t> </a:t>
            </a:r>
            <a:r>
              <a:rPr lang="ru-RU" dirty="0" err="1" smtClean="0"/>
              <a:t>приділяла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підтриманню</a:t>
            </a:r>
            <a:r>
              <a:rPr lang="ru-RU" dirty="0" smtClean="0"/>
              <a:t> ладу у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державі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2050" name="Picture 2" descr="http://images.myshared.ru/111237/slide_6.jpg"/>
          <p:cNvPicPr>
            <a:picLocks noChangeAspect="1" noChangeArrowheads="1"/>
          </p:cNvPicPr>
          <p:nvPr/>
        </p:nvPicPr>
        <p:blipFill>
          <a:blip r:embed="rId2" cstate="print"/>
          <a:srcRect l="2294" t="17346" r="71941" b="43807"/>
          <a:stretch>
            <a:fillRect/>
          </a:stretch>
        </p:blipFill>
        <p:spPr bwMode="auto">
          <a:xfrm>
            <a:off x="5647765" y="4303058"/>
            <a:ext cx="1963270" cy="2205318"/>
          </a:xfrm>
          <a:prstGeom prst="rect">
            <a:avLst/>
          </a:prstGeom>
          <a:noFill/>
        </p:spPr>
      </p:pic>
      <p:pic>
        <p:nvPicPr>
          <p:cNvPr id="2052" name="Picture 4" descr="https://upload.wikimedia.org/wikipedia/commons/f/f2/Kirillov_knyaginya_ol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279" y="578224"/>
            <a:ext cx="3247686" cy="4921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0741" y="1035424"/>
            <a:ext cx="5392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Разом із християнством Ольга принесла в Київ і більш високу культуру. Так, перша </a:t>
            </a:r>
            <a:r>
              <a:rPr lang="uk-UA" sz="2400" dirty="0" err="1" smtClean="0"/>
              <a:t>кам</a:t>
            </a:r>
            <a:r>
              <a:rPr lang="en-US" sz="2400" dirty="0" smtClean="0"/>
              <a:t>’</a:t>
            </a:r>
            <a:r>
              <a:rPr lang="uk-UA" sz="2400" dirty="0" err="1" smtClean="0"/>
              <a:t>яна</a:t>
            </a:r>
            <a:r>
              <a:rPr lang="uk-UA" sz="2400" dirty="0" smtClean="0"/>
              <a:t> будівля на Русі – її палац. Церковні книги, без яких не було б на Русі розвинутої писемності, теж стали надходити до Києва після хрещення Ольги.</a:t>
            </a:r>
          </a:p>
          <a:p>
            <a:pPr algn="just"/>
            <a:r>
              <a:rPr lang="uk-UA" sz="2400" dirty="0" smtClean="0"/>
              <a:t>При Ользі Київська Русь стала відомою і шанованою в найвіддаленіших країнах Європи, усього цивілізованого  світу.</a:t>
            </a:r>
            <a:endParaRPr lang="ru-RU" sz="2400" dirty="0"/>
          </a:p>
        </p:txBody>
      </p:sp>
      <p:pic>
        <p:nvPicPr>
          <p:cNvPr id="21506" name="Picture 2" descr="http://cerkva.if.ua/img/__4_400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10" y="1021976"/>
            <a:ext cx="26098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940" y="1193614"/>
            <a:ext cx="4494679" cy="4351338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 smtClean="0"/>
              <a:t>Рік</a:t>
            </a:r>
            <a:r>
              <a:rPr lang="ru-RU" sz="1800" dirty="0" smtClean="0"/>
              <a:t> </a:t>
            </a:r>
            <a:r>
              <a:rPr lang="ru-RU" sz="1800" dirty="0" err="1" smtClean="0"/>
              <a:t>народження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князівни</a:t>
            </a:r>
            <a:r>
              <a:rPr lang="ru-RU" sz="1800" dirty="0" smtClean="0"/>
              <a:t> </a:t>
            </a:r>
            <a:r>
              <a:rPr lang="ru-RU" sz="1800" dirty="0" err="1" smtClean="0"/>
              <a:t>досі</a:t>
            </a:r>
            <a:r>
              <a:rPr lang="ru-RU" sz="1800" dirty="0" smtClean="0"/>
              <a:t> </a:t>
            </a:r>
            <a:r>
              <a:rPr lang="ru-RU" sz="1800" dirty="0" err="1" smtClean="0"/>
              <a:t>невідомий</a:t>
            </a:r>
            <a:r>
              <a:rPr lang="ru-RU" sz="1800" dirty="0" smtClean="0"/>
              <a:t>. </a:t>
            </a:r>
            <a:r>
              <a:rPr lang="ru-RU" sz="1800" dirty="0" err="1" smtClean="0"/>
              <a:t>Одні</a:t>
            </a:r>
            <a:r>
              <a:rPr lang="ru-RU" sz="1800" dirty="0" smtClean="0"/>
              <a:t> </a:t>
            </a:r>
            <a:r>
              <a:rPr lang="ru-RU" sz="1800" dirty="0" err="1" smtClean="0"/>
              <a:t>історики</a:t>
            </a:r>
            <a:r>
              <a:rPr lang="ru-RU" sz="1800" dirty="0" smtClean="0"/>
              <a:t> </a:t>
            </a:r>
            <a:r>
              <a:rPr lang="ru-RU" sz="1800" dirty="0" err="1" smtClean="0"/>
              <a:t>вказують</a:t>
            </a:r>
            <a:r>
              <a:rPr lang="ru-RU" sz="1800" dirty="0" smtClean="0"/>
              <a:t> на 1024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smtClean="0"/>
              <a:t>1025 роки, </a:t>
            </a:r>
            <a:r>
              <a:rPr lang="ru-RU" sz="1800" dirty="0" smtClean="0"/>
              <a:t>в той час як </a:t>
            </a:r>
            <a:r>
              <a:rPr lang="ru-RU" sz="1800" dirty="0" err="1" smtClean="0"/>
              <a:t>інші</a:t>
            </a:r>
            <a:r>
              <a:rPr lang="ru-RU" sz="1800" dirty="0" smtClean="0"/>
              <a:t> </a:t>
            </a:r>
            <a:r>
              <a:rPr lang="ru-RU" sz="1800" dirty="0" err="1" smtClean="0"/>
              <a:t>засвідчують</a:t>
            </a:r>
            <a:r>
              <a:rPr lang="ru-RU" sz="1800" dirty="0" smtClean="0"/>
              <a:t> про 1032. Вона росла при </a:t>
            </a:r>
            <a:r>
              <a:rPr lang="ru-RU" sz="1800" dirty="0" err="1" smtClean="0"/>
              <a:t>дворі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навчалася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всім</a:t>
            </a:r>
            <a:r>
              <a:rPr lang="ru-RU" sz="1800" dirty="0" smtClean="0"/>
              <a:t> грамотам,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на той час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необхідні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монаршої</a:t>
            </a:r>
            <a:r>
              <a:rPr lang="ru-RU" sz="1800" dirty="0" smtClean="0"/>
              <a:t> особи. </a:t>
            </a:r>
            <a:r>
              <a:rPr lang="ru-RU" sz="1800" dirty="0" err="1" smtClean="0"/>
              <a:t>Їй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викладали</a:t>
            </a:r>
            <a:r>
              <a:rPr lang="ru-RU" sz="1800" dirty="0" smtClean="0"/>
              <a:t> </a:t>
            </a:r>
            <a:r>
              <a:rPr lang="ru-RU" sz="1800" dirty="0" err="1" smtClean="0"/>
              <a:t>етикет</a:t>
            </a:r>
            <a:r>
              <a:rPr lang="ru-RU" sz="1800" dirty="0" smtClean="0"/>
              <a:t>, </a:t>
            </a:r>
            <a:r>
              <a:rPr lang="ru-RU" sz="1800" dirty="0" err="1" smtClean="0"/>
              <a:t>іноземні</a:t>
            </a:r>
            <a:r>
              <a:rPr lang="ru-RU" sz="1800" dirty="0" smtClean="0"/>
              <a:t> </a:t>
            </a:r>
            <a:r>
              <a:rPr lang="ru-RU" sz="1800" dirty="0" err="1" smtClean="0"/>
              <a:t>мови</a:t>
            </a:r>
            <a:r>
              <a:rPr lang="ru-RU" sz="1800" dirty="0" smtClean="0"/>
              <a:t>, математику, </a:t>
            </a:r>
            <a:r>
              <a:rPr lang="ru-RU" sz="1800" dirty="0" err="1" smtClean="0"/>
              <a:t>музику</a:t>
            </a:r>
            <a:r>
              <a:rPr lang="ru-RU" sz="1800" dirty="0" smtClean="0"/>
              <a:t>, </a:t>
            </a:r>
            <a:r>
              <a:rPr lang="ru-RU" sz="1800" dirty="0" err="1" smtClean="0"/>
              <a:t>співи</a:t>
            </a:r>
            <a:r>
              <a:rPr lang="ru-RU" sz="1800" dirty="0" smtClean="0"/>
              <a:t>, </a:t>
            </a:r>
            <a:r>
              <a:rPr lang="ru-RU" sz="1800" dirty="0" err="1" smtClean="0"/>
              <a:t>малювання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історію</a:t>
            </a:r>
            <a:r>
              <a:rPr lang="ru-RU" sz="1800" dirty="0" smtClean="0"/>
              <a:t>. </a:t>
            </a:r>
            <a:r>
              <a:rPr lang="ru-RU" sz="1800" dirty="0" err="1" smtClean="0"/>
              <a:t>Київська</a:t>
            </a:r>
            <a:r>
              <a:rPr lang="ru-RU" sz="1800" dirty="0" smtClean="0"/>
              <a:t> Русь за </a:t>
            </a:r>
            <a:r>
              <a:rPr lang="ru-RU" sz="1800" dirty="0" err="1" smtClean="0"/>
              <a:t>часів</a:t>
            </a:r>
            <a:r>
              <a:rPr lang="ru-RU" sz="1800" dirty="0" smtClean="0"/>
              <a:t> Ярослава Мудрого – </a:t>
            </a:r>
            <a:r>
              <a:rPr lang="ru-RU" sz="1800" dirty="0" err="1" smtClean="0"/>
              <a:t>провідний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просвітницький</a:t>
            </a:r>
            <a:r>
              <a:rPr lang="ru-RU" sz="1800" dirty="0" smtClean="0"/>
              <a:t> центр у </a:t>
            </a:r>
            <a:r>
              <a:rPr lang="ru-RU" sz="1800" dirty="0" err="1" smtClean="0"/>
              <a:t>Європі</a:t>
            </a:r>
            <a:r>
              <a:rPr lang="ru-RU" sz="1800" dirty="0" smtClean="0"/>
              <a:t>, </a:t>
            </a:r>
            <a:r>
              <a:rPr lang="ru-RU" sz="1800" dirty="0" err="1" smtClean="0"/>
              <a:t>адже</a:t>
            </a:r>
            <a:r>
              <a:rPr lang="ru-RU" sz="1800" dirty="0" smtClean="0"/>
              <a:t> князь </a:t>
            </a:r>
            <a:r>
              <a:rPr lang="ru-RU" sz="1800" dirty="0" err="1" smtClean="0"/>
              <a:t>приділяв</a:t>
            </a:r>
            <a:r>
              <a:rPr lang="ru-RU" sz="1800" dirty="0" smtClean="0"/>
              <a:t> </a:t>
            </a:r>
            <a:r>
              <a:rPr lang="ru-RU" sz="1800" dirty="0" err="1" smtClean="0"/>
              <a:t>надзвичайно</a:t>
            </a:r>
            <a:r>
              <a:rPr lang="ru-RU" sz="1800" dirty="0" smtClean="0"/>
              <a:t> </a:t>
            </a:r>
            <a:r>
              <a:rPr lang="ru-RU" sz="1800" dirty="0" err="1" smtClean="0"/>
              <a:t>багато</a:t>
            </a:r>
            <a:r>
              <a:rPr lang="ru-RU" sz="1800" dirty="0" smtClean="0"/>
              <a:t> </a:t>
            </a:r>
            <a:r>
              <a:rPr lang="ru-RU" sz="1800" dirty="0" err="1" smtClean="0"/>
              <a:t>уваги</a:t>
            </a:r>
            <a:r>
              <a:rPr lang="ru-RU" sz="1800" dirty="0" smtClean="0"/>
              <a:t> </a:t>
            </a:r>
            <a:r>
              <a:rPr lang="ru-RU" sz="1800" dirty="0" err="1" smtClean="0"/>
              <a:t>освіті</a:t>
            </a:r>
            <a:r>
              <a:rPr lang="ru-RU" sz="1800" dirty="0" smtClean="0"/>
              <a:t> </a:t>
            </a:r>
            <a:r>
              <a:rPr lang="ru-RU" sz="1800" dirty="0" err="1" smtClean="0"/>
              <a:t>своїх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підданих</a:t>
            </a:r>
            <a:r>
              <a:rPr lang="ru-RU" sz="1800" dirty="0" smtClean="0"/>
              <a:t>. У </a:t>
            </a:r>
            <a:r>
              <a:rPr lang="ru-RU" sz="1800" dirty="0" err="1" smtClean="0"/>
              <a:t>цей</a:t>
            </a:r>
            <a:r>
              <a:rPr lang="ru-RU" sz="1800" dirty="0" smtClean="0"/>
              <a:t> час </a:t>
            </a:r>
            <a:r>
              <a:rPr lang="ru-RU" sz="1800" dirty="0" err="1" smtClean="0"/>
              <a:t>відкриваються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школи</a:t>
            </a:r>
            <a:r>
              <a:rPr lang="ru-RU" sz="1800" dirty="0" smtClean="0"/>
              <a:t> та </a:t>
            </a:r>
            <a:r>
              <a:rPr lang="ru-RU" sz="1800" dirty="0" err="1" smtClean="0"/>
              <a:t>бібліотеки</a:t>
            </a:r>
            <a:r>
              <a:rPr lang="ru-RU" sz="1800" dirty="0" smtClean="0"/>
              <a:t>, </a:t>
            </a:r>
            <a:r>
              <a:rPr lang="ru-RU" sz="1800" dirty="0" err="1" smtClean="0"/>
              <a:t>починається</a:t>
            </a:r>
            <a:r>
              <a:rPr lang="ru-RU" sz="1800" dirty="0" smtClean="0"/>
              <a:t> активна робота </a:t>
            </a:r>
            <a:r>
              <a:rPr lang="ru-RU" sz="1800" dirty="0" err="1" smtClean="0"/>
              <a:t>з</a:t>
            </a:r>
            <a:r>
              <a:rPr lang="ru-RU" sz="1800" dirty="0" smtClean="0"/>
              <a:t> перекладу та </a:t>
            </a:r>
            <a:r>
              <a:rPr lang="ru-RU" sz="1800" dirty="0" err="1" smtClean="0"/>
              <a:t>перепису</a:t>
            </a:r>
            <a:r>
              <a:rPr lang="ru-RU" sz="1800" dirty="0" smtClean="0"/>
              <a:t> </a:t>
            </a:r>
            <a:r>
              <a:rPr lang="ru-RU" sz="1800" dirty="0" err="1" smtClean="0"/>
              <a:t>книжок</a:t>
            </a:r>
            <a:r>
              <a:rPr lang="ru-RU" sz="1800" dirty="0" smtClean="0"/>
              <a:t>. Тому </a:t>
            </a:r>
            <a:r>
              <a:rPr lang="ru-RU" sz="1800" dirty="0" err="1" smtClean="0"/>
              <a:t>маленька</a:t>
            </a:r>
            <a:r>
              <a:rPr lang="ru-RU" sz="1800" dirty="0" smtClean="0"/>
              <a:t> Анна </a:t>
            </a:r>
            <a:r>
              <a:rPr lang="ru-RU" sz="1800" dirty="0" err="1" smtClean="0"/>
              <a:t>зростала</a:t>
            </a:r>
            <a:r>
              <a:rPr lang="ru-RU" sz="1800" dirty="0" smtClean="0"/>
              <a:t> у </a:t>
            </a:r>
            <a:r>
              <a:rPr lang="ru-RU" sz="1800" dirty="0" err="1" smtClean="0"/>
              <a:t>атмосфері</a:t>
            </a:r>
            <a:r>
              <a:rPr lang="ru-RU" sz="1800" dirty="0" smtClean="0"/>
              <a:t> </a:t>
            </a:r>
            <a:r>
              <a:rPr lang="ru-RU" sz="1800" dirty="0" err="1" smtClean="0"/>
              <a:t>академічних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знань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680882" y="242047"/>
            <a:ext cx="6456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Анна Ярославна – королева Франції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484" name="Picture 4" descr="http://irpin.today/wp-content/uploads/2015/05/irinavolod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7470" y="1327989"/>
            <a:ext cx="2681754" cy="3593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153" y="24841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У 1044 до </a:t>
            </a:r>
            <a:r>
              <a:rPr lang="ru-RU" dirty="0" err="1" smtClean="0"/>
              <a:t>Києва</a:t>
            </a:r>
            <a:r>
              <a:rPr lang="ru-RU" dirty="0" smtClean="0"/>
              <a:t> </a:t>
            </a:r>
            <a:r>
              <a:rPr lang="ru-RU" dirty="0" err="1" smtClean="0"/>
              <a:t>прибуло</a:t>
            </a:r>
            <a:r>
              <a:rPr lang="ru-RU" dirty="0" smtClean="0"/>
              <a:t> перше посольство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Французького</a:t>
            </a:r>
            <a:r>
              <a:rPr lang="ru-RU" dirty="0" smtClean="0"/>
              <a:t> короля. Ярослав </a:t>
            </a:r>
            <a:r>
              <a:rPr lang="ru-RU" dirty="0" err="1" smtClean="0"/>
              <a:t>відмовив</a:t>
            </a:r>
            <a:r>
              <a:rPr lang="ru-RU" dirty="0" smtClean="0"/>
              <a:t> у </a:t>
            </a:r>
            <a:r>
              <a:rPr lang="ru-RU" dirty="0" err="1" smtClean="0"/>
              <a:t>шлюбі</a:t>
            </a:r>
            <a:r>
              <a:rPr lang="ru-RU" dirty="0" smtClean="0"/>
              <a:t>. 1048 року до </a:t>
            </a:r>
            <a:r>
              <a:rPr lang="ru-RU" dirty="0" err="1" smtClean="0"/>
              <a:t>Києва</a:t>
            </a:r>
            <a:r>
              <a:rPr lang="ru-RU" dirty="0" smtClean="0"/>
              <a:t> </a:t>
            </a:r>
            <a:r>
              <a:rPr lang="ru-RU" dirty="0" err="1" smtClean="0"/>
              <a:t>вдруге</a:t>
            </a:r>
            <a:r>
              <a:rPr lang="ru-RU" dirty="0" smtClean="0"/>
              <a:t> </a:t>
            </a:r>
            <a:r>
              <a:rPr lang="ru-RU" dirty="0" err="1" smtClean="0"/>
              <a:t>завітали</a:t>
            </a:r>
            <a:r>
              <a:rPr lang="ru-RU" dirty="0" smtClean="0"/>
              <a:t> </a:t>
            </a:r>
            <a:r>
              <a:rPr lang="ru-RU" dirty="0" err="1" smtClean="0"/>
              <a:t>посли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французького</a:t>
            </a:r>
            <a:r>
              <a:rPr lang="ru-RU" dirty="0" smtClean="0"/>
              <a:t> короля </a:t>
            </a:r>
            <a:r>
              <a:rPr lang="ru-RU" dirty="0" err="1" smtClean="0"/>
              <a:t>Генріха</a:t>
            </a:r>
            <a:r>
              <a:rPr lang="ru-RU" dirty="0" smtClean="0"/>
              <a:t> </a:t>
            </a:r>
            <a:r>
              <a:rPr lang="en-US" dirty="0" smtClean="0"/>
              <a:t>I,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захотів</a:t>
            </a:r>
            <a:r>
              <a:rPr lang="ru-RU" dirty="0" smtClean="0"/>
              <a:t> </a:t>
            </a:r>
            <a:r>
              <a:rPr lang="ru-RU" dirty="0" err="1" smtClean="0"/>
              <a:t>посватати</a:t>
            </a:r>
            <a:r>
              <a:rPr lang="ru-RU" dirty="0" smtClean="0"/>
              <a:t> княжну.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літописці</a:t>
            </a:r>
            <a:r>
              <a:rPr lang="ru-RU" dirty="0" smtClean="0"/>
              <a:t> </a:t>
            </a:r>
            <a:r>
              <a:rPr lang="ru-RU" dirty="0" err="1" smtClean="0"/>
              <a:t>запевняють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король, </a:t>
            </a:r>
            <a:r>
              <a:rPr lang="ru-RU" dirty="0" err="1" smtClean="0"/>
              <a:t>який</a:t>
            </a:r>
            <a:r>
              <a:rPr lang="ru-RU" dirty="0" smtClean="0"/>
              <a:t> на той час </a:t>
            </a:r>
            <a:r>
              <a:rPr lang="ru-RU" dirty="0" err="1" smtClean="0"/>
              <a:t>вже</a:t>
            </a:r>
            <a:r>
              <a:rPr lang="ru-RU" dirty="0" smtClean="0"/>
              <a:t> давно </a:t>
            </a:r>
            <a:r>
              <a:rPr lang="ru-RU" dirty="0" err="1" smtClean="0"/>
              <a:t>овдовів</a:t>
            </a:r>
            <a:r>
              <a:rPr lang="ru-RU" dirty="0" smtClean="0"/>
              <a:t>, </a:t>
            </a:r>
            <a:r>
              <a:rPr lang="ru-RU" dirty="0" err="1" smtClean="0"/>
              <a:t>почув</a:t>
            </a:r>
            <a:r>
              <a:rPr lang="ru-RU" dirty="0" smtClean="0"/>
              <a:t> про </a:t>
            </a:r>
            <a:r>
              <a:rPr lang="ru-RU" dirty="0" err="1" smtClean="0"/>
              <a:t>незвичайну</a:t>
            </a:r>
            <a:r>
              <a:rPr lang="ru-RU" dirty="0" smtClean="0"/>
              <a:t> красу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Анни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просив </a:t>
            </a:r>
            <a:r>
              <a:rPr lang="ru-RU" dirty="0" err="1" smtClean="0"/>
              <a:t>її</a:t>
            </a:r>
            <a:r>
              <a:rPr lang="ru-RU" dirty="0" smtClean="0"/>
              <a:t> руки. Друга ж точка </a:t>
            </a:r>
            <a:r>
              <a:rPr lang="ru-RU" dirty="0" err="1" smtClean="0"/>
              <a:t>зору</a:t>
            </a:r>
            <a:r>
              <a:rPr lang="ru-RU" dirty="0" smtClean="0"/>
              <a:t>, яка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вірогідна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собою </a:t>
            </a:r>
            <a:r>
              <a:rPr lang="ru-RU" dirty="0" err="1" smtClean="0"/>
              <a:t>політичний</a:t>
            </a:r>
            <a:r>
              <a:rPr lang="ru-RU" dirty="0" smtClean="0"/>
              <a:t> фундамент. </a:t>
            </a:r>
            <a:r>
              <a:rPr lang="ru-RU" dirty="0" err="1" smtClean="0"/>
              <a:t>Генріх</a:t>
            </a:r>
            <a:r>
              <a:rPr lang="ru-RU" dirty="0" smtClean="0"/>
              <a:t> </a:t>
            </a:r>
            <a:r>
              <a:rPr lang="ru-RU" dirty="0" err="1" smtClean="0"/>
              <a:t>вирішив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військового</a:t>
            </a:r>
            <a:r>
              <a:rPr lang="ru-RU" dirty="0" smtClean="0"/>
              <a:t> та </a:t>
            </a:r>
            <a:r>
              <a:rPr lang="ru-RU" dirty="0" err="1" smtClean="0"/>
              <a:t>матеріального</a:t>
            </a:r>
            <a:r>
              <a:rPr lang="ru-RU" dirty="0" smtClean="0"/>
              <a:t> стану </a:t>
            </a:r>
            <a:r>
              <a:rPr lang="ru-RU" dirty="0" err="1" smtClean="0"/>
              <a:t>Русі</a:t>
            </a:r>
            <a:r>
              <a:rPr lang="ru-RU" dirty="0" smtClean="0"/>
              <a:t> </a:t>
            </a:r>
            <a:r>
              <a:rPr lang="ru-RU" dirty="0" err="1" smtClean="0"/>
              <a:t>налагодити</a:t>
            </a:r>
            <a:r>
              <a:rPr lang="ru-RU" dirty="0" smtClean="0"/>
              <a:t>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 у </a:t>
            </a:r>
            <a:r>
              <a:rPr lang="ru-RU" dirty="0" err="1" smtClean="0"/>
              <a:t>Франції</a:t>
            </a:r>
            <a:r>
              <a:rPr lang="ru-RU" dirty="0" smtClean="0"/>
              <a:t>. В </a:t>
            </a:r>
            <a:r>
              <a:rPr lang="ru-RU" dirty="0" err="1" smtClean="0"/>
              <a:t>принципі</a:t>
            </a:r>
            <a:r>
              <a:rPr lang="ru-RU" dirty="0" smtClean="0"/>
              <a:t>, Ярославу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вигідно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Франція</a:t>
            </a:r>
            <a:r>
              <a:rPr lang="ru-RU" dirty="0" smtClean="0"/>
              <a:t> </a:t>
            </a:r>
            <a:r>
              <a:rPr lang="ru-RU" dirty="0" err="1" smtClean="0"/>
              <a:t>допомагала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у </a:t>
            </a:r>
            <a:r>
              <a:rPr lang="ru-RU" dirty="0" err="1" smtClean="0"/>
              <a:t>боротьбі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Візантійського</a:t>
            </a:r>
            <a:r>
              <a:rPr lang="ru-RU" dirty="0" smtClean="0"/>
              <a:t> та </a:t>
            </a:r>
            <a:r>
              <a:rPr lang="ru-RU" dirty="0" err="1" smtClean="0"/>
              <a:t>Германського</a:t>
            </a:r>
            <a:r>
              <a:rPr lang="ru-RU" dirty="0" smtClean="0"/>
              <a:t> </a:t>
            </a:r>
            <a:r>
              <a:rPr lang="ru-RU" dirty="0" err="1" smtClean="0"/>
              <a:t>імперського</a:t>
            </a:r>
            <a:r>
              <a:rPr lang="ru-RU" dirty="0" smtClean="0"/>
              <a:t> </a:t>
            </a:r>
            <a:r>
              <a:rPr lang="ru-RU" dirty="0" err="1" smtClean="0"/>
              <a:t>загарбництва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 descr="http://pro-ukraine.com/wp-content/uploads/2015/07/49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0153" y="174814"/>
            <a:ext cx="2475394" cy="3059189"/>
          </a:xfrm>
          <a:prstGeom prst="rect">
            <a:avLst/>
          </a:prstGeom>
          <a:noFill/>
        </p:spPr>
      </p:pic>
      <p:pic>
        <p:nvPicPr>
          <p:cNvPr id="19460" name="Picture 4" descr="https://encrypted-tbn0.gstatic.com/images?q=tbn:ANd9GcRFvjHPNt2rbnySFviFOW6-JK0gcoJZM62DYiQsKAD8yTUwEEr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0494" y="3348318"/>
            <a:ext cx="2366682" cy="313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56846" y="576585"/>
            <a:ext cx="45854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Анни</a:t>
            </a:r>
            <a:r>
              <a:rPr lang="ru-RU" dirty="0" smtClean="0"/>
              <a:t> на </a:t>
            </a:r>
            <a:r>
              <a:rPr lang="ru-RU" dirty="0" err="1" smtClean="0"/>
              <a:t>Францію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надзвичайний</a:t>
            </a:r>
            <a:r>
              <a:rPr lang="ru-RU" dirty="0" smtClean="0"/>
              <a:t>. </a:t>
            </a:r>
            <a:r>
              <a:rPr lang="ru-RU" dirty="0" err="1" smtClean="0"/>
              <a:t>Прості</a:t>
            </a:r>
            <a:r>
              <a:rPr lang="ru-RU" dirty="0" smtClean="0"/>
              <a:t> </a:t>
            </a:r>
            <a:r>
              <a:rPr lang="ru-RU" dirty="0" err="1" smtClean="0"/>
              <a:t>піддані</a:t>
            </a:r>
            <a:r>
              <a:rPr lang="ru-RU" dirty="0" smtClean="0"/>
              <a:t> </a:t>
            </a:r>
            <a:r>
              <a:rPr lang="ru-RU" dirty="0" err="1" smtClean="0"/>
              <a:t>пишалися</a:t>
            </a:r>
            <a:r>
              <a:rPr lang="ru-RU" dirty="0" smtClean="0"/>
              <a:t> нею та </a:t>
            </a:r>
            <a:r>
              <a:rPr lang="ru-RU" dirty="0" err="1" smtClean="0"/>
              <a:t>поклонялися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мудрості</a:t>
            </a:r>
            <a:r>
              <a:rPr lang="ru-RU" dirty="0" smtClean="0"/>
              <a:t>, а </a:t>
            </a:r>
            <a:r>
              <a:rPr lang="ru-RU" dirty="0" err="1" smtClean="0"/>
              <a:t>придворні</a:t>
            </a:r>
            <a:r>
              <a:rPr lang="ru-RU" dirty="0" smtClean="0"/>
              <a:t>,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всебічному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та </a:t>
            </a:r>
            <a:r>
              <a:rPr lang="ru-RU" dirty="0" err="1" smtClean="0"/>
              <a:t>освіченості</a:t>
            </a:r>
            <a:r>
              <a:rPr lang="ru-RU" dirty="0" smtClean="0"/>
              <a:t>, почали </a:t>
            </a:r>
            <a:r>
              <a:rPr lang="ru-RU" dirty="0" err="1" smtClean="0"/>
              <a:t>навчатись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знала сама Королева. Анна принесла до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світло</a:t>
            </a:r>
            <a:r>
              <a:rPr lang="ru-RU" dirty="0" smtClean="0"/>
              <a:t> та </a:t>
            </a:r>
            <a:r>
              <a:rPr lang="ru-RU" dirty="0" err="1" smtClean="0"/>
              <a:t>мудрість</a:t>
            </a:r>
            <a:r>
              <a:rPr lang="ru-RU" dirty="0" smtClean="0"/>
              <a:t>. Нею </a:t>
            </a:r>
            <a:r>
              <a:rPr lang="ru-RU" dirty="0" err="1" smtClean="0"/>
              <a:t>захоплювався</a:t>
            </a:r>
            <a:r>
              <a:rPr lang="ru-RU" dirty="0" smtClean="0"/>
              <a:t> Папа </a:t>
            </a:r>
            <a:r>
              <a:rPr lang="ru-RU" dirty="0" err="1" smtClean="0"/>
              <a:t>Микола</a:t>
            </a:r>
            <a:r>
              <a:rPr lang="ru-RU" dirty="0" smtClean="0"/>
              <a:t> </a:t>
            </a:r>
            <a:r>
              <a:rPr lang="en-US" dirty="0" smtClean="0"/>
              <a:t>II,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просив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розумну</a:t>
            </a:r>
            <a:r>
              <a:rPr lang="ru-RU" dirty="0" smtClean="0"/>
              <a:t> </a:t>
            </a:r>
            <a:r>
              <a:rPr lang="ru-RU" dirty="0" err="1" smtClean="0"/>
              <a:t>жінку</a:t>
            </a:r>
            <a:r>
              <a:rPr lang="ru-RU" dirty="0" smtClean="0"/>
              <a:t> </a:t>
            </a:r>
            <a:r>
              <a:rPr lang="ru-RU" dirty="0" err="1" smtClean="0"/>
              <a:t>впливати</a:t>
            </a:r>
            <a:r>
              <a:rPr lang="ru-RU" dirty="0" smtClean="0"/>
              <a:t> на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чоловіка</a:t>
            </a:r>
            <a:r>
              <a:rPr lang="ru-RU" dirty="0" smtClean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8941" y="3792071"/>
            <a:ext cx="86599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err="1" smtClean="0"/>
              <a:t>Що</a:t>
            </a:r>
            <a:r>
              <a:rPr lang="ru-RU" sz="1600" dirty="0" smtClean="0"/>
              <a:t> ж </a:t>
            </a:r>
            <a:r>
              <a:rPr lang="ru-RU" sz="1600" dirty="0" err="1" smtClean="0"/>
              <a:t>саме</a:t>
            </a:r>
            <a:r>
              <a:rPr lang="ru-RU" sz="1600" dirty="0" smtClean="0"/>
              <a:t> </a:t>
            </a:r>
            <a:r>
              <a:rPr lang="ru-RU" sz="1600" dirty="0" err="1" smtClean="0"/>
              <a:t>зробила</a:t>
            </a:r>
            <a:r>
              <a:rPr lang="ru-RU" sz="1600" dirty="0" smtClean="0"/>
              <a:t> Анна для </a:t>
            </a:r>
            <a:r>
              <a:rPr lang="ru-RU" sz="1600" dirty="0" err="1" smtClean="0"/>
              <a:t>Франції</a:t>
            </a:r>
            <a:r>
              <a:rPr lang="ru-RU" sz="1600" dirty="0" smtClean="0"/>
              <a:t>?</a:t>
            </a:r>
          </a:p>
          <a:p>
            <a:pPr fontAlgn="base"/>
            <a:r>
              <a:rPr lang="ru-RU" sz="1600" dirty="0" err="1" smtClean="0"/>
              <a:t>навчила</a:t>
            </a:r>
            <a:r>
              <a:rPr lang="ru-RU" sz="1600" dirty="0" smtClean="0"/>
              <a:t> </a:t>
            </a:r>
            <a:r>
              <a:rPr lang="ru-RU" sz="1600" dirty="0" err="1" smtClean="0"/>
              <a:t>грамоті</a:t>
            </a:r>
            <a:r>
              <a:rPr lang="ru-RU" sz="1600" dirty="0" smtClean="0"/>
              <a:t> </a:t>
            </a:r>
            <a:r>
              <a:rPr lang="ru-RU" sz="1600" dirty="0" err="1" smtClean="0"/>
              <a:t>французьку</a:t>
            </a:r>
            <a:r>
              <a:rPr lang="ru-RU" sz="1600" dirty="0" smtClean="0"/>
              <a:t> </a:t>
            </a:r>
            <a:r>
              <a:rPr lang="ru-RU" sz="1600" dirty="0" err="1" smtClean="0"/>
              <a:t>аристократію</a:t>
            </a:r>
            <a:r>
              <a:rPr lang="ru-RU" sz="1600" dirty="0" smtClean="0"/>
              <a:t>;</a:t>
            </a:r>
          </a:p>
          <a:p>
            <a:pPr fontAlgn="base"/>
            <a:r>
              <a:rPr lang="ru-RU" sz="1600" dirty="0" err="1" smtClean="0"/>
              <a:t>привчила</a:t>
            </a:r>
            <a:r>
              <a:rPr lang="ru-RU" sz="1600" dirty="0" smtClean="0"/>
              <a:t> </a:t>
            </a:r>
            <a:r>
              <a:rPr lang="ru-RU" sz="1600" dirty="0" err="1" smtClean="0"/>
              <a:t>французів</a:t>
            </a:r>
            <a:r>
              <a:rPr lang="ru-RU" sz="1600" dirty="0" smtClean="0"/>
              <a:t> до </a:t>
            </a:r>
            <a:r>
              <a:rPr lang="ru-RU" sz="1600" dirty="0" err="1" smtClean="0"/>
              <a:t>лазні</a:t>
            </a:r>
            <a:r>
              <a:rPr lang="ru-RU" sz="1600" dirty="0" smtClean="0"/>
              <a:t>;</a:t>
            </a:r>
          </a:p>
          <a:p>
            <a:pPr fontAlgn="base"/>
            <a:r>
              <a:rPr lang="ru-RU" sz="1600" dirty="0" smtClean="0"/>
              <a:t>«ввела моду» на </a:t>
            </a:r>
            <a:r>
              <a:rPr lang="ru-RU" sz="1600" dirty="0" err="1" smtClean="0"/>
              <a:t>користування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столовим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приладдям</a:t>
            </a:r>
            <a:r>
              <a:rPr lang="ru-RU" sz="1600" dirty="0" smtClean="0"/>
              <a:t>;</a:t>
            </a:r>
          </a:p>
          <a:p>
            <a:pPr fontAlgn="base"/>
            <a:r>
              <a:rPr lang="ru-RU" sz="1600" dirty="0" err="1" smtClean="0"/>
              <a:t>займалася</a:t>
            </a:r>
            <a:r>
              <a:rPr lang="ru-RU" sz="1600" dirty="0" smtClean="0"/>
              <a:t> </a:t>
            </a:r>
            <a:r>
              <a:rPr lang="ru-RU" sz="1600" dirty="0" err="1" smtClean="0"/>
              <a:t>будівництвом</a:t>
            </a:r>
            <a:r>
              <a:rPr lang="ru-RU" sz="1600" dirty="0" smtClean="0"/>
              <a:t> та </a:t>
            </a:r>
            <a:r>
              <a:rPr lang="ru-RU" sz="1600" dirty="0" err="1" smtClean="0"/>
              <a:t>фінансуванням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храмів</a:t>
            </a:r>
            <a:r>
              <a:rPr lang="ru-RU" sz="1600" dirty="0" smtClean="0"/>
              <a:t>;</a:t>
            </a:r>
          </a:p>
          <a:p>
            <a:pPr fontAlgn="base"/>
            <a:r>
              <a:rPr lang="ru-RU" sz="1600" dirty="0" smtClean="0"/>
              <a:t>дала початок </a:t>
            </a:r>
            <a:r>
              <a:rPr lang="ru-RU" sz="1600" dirty="0" err="1" smtClean="0"/>
              <a:t>величезній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династії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королів</a:t>
            </a:r>
            <a:r>
              <a:rPr lang="ru-RU" sz="1600" dirty="0" smtClean="0"/>
              <a:t> та вельмож;</a:t>
            </a:r>
          </a:p>
          <a:p>
            <a:pPr fontAlgn="base"/>
            <a:r>
              <a:rPr lang="ru-RU" sz="1600" dirty="0" err="1" smtClean="0"/>
              <a:t>своїми</a:t>
            </a:r>
            <a:r>
              <a:rPr lang="ru-RU" sz="1600" dirty="0" smtClean="0"/>
              <a:t> </a:t>
            </a:r>
            <a:r>
              <a:rPr lang="ru-RU" sz="1600" dirty="0" err="1" smtClean="0"/>
              <a:t>мудрими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рішеннями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підвищила</a:t>
            </a:r>
            <a:r>
              <a:rPr lang="ru-RU" sz="1600" dirty="0" smtClean="0"/>
              <a:t> статус </a:t>
            </a:r>
            <a:r>
              <a:rPr lang="ru-RU" sz="1600" dirty="0" err="1" smtClean="0"/>
              <a:t>країни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міжнародній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арені</a:t>
            </a:r>
            <a:r>
              <a:rPr lang="ru-RU" sz="1600" dirty="0" smtClean="0"/>
              <a:t>;</a:t>
            </a:r>
          </a:p>
          <a:p>
            <a:pPr fontAlgn="base"/>
            <a:r>
              <a:rPr lang="ru-RU" sz="1600" dirty="0" err="1" smtClean="0"/>
              <a:t>пропагувала</a:t>
            </a:r>
            <a:r>
              <a:rPr lang="ru-RU" sz="1600" dirty="0" smtClean="0"/>
              <a:t> </a:t>
            </a:r>
            <a:r>
              <a:rPr lang="ru-RU" sz="1600" dirty="0" err="1" smtClean="0"/>
              <a:t>Київську</a:t>
            </a:r>
            <a:r>
              <a:rPr lang="ru-RU" sz="1600" dirty="0" smtClean="0"/>
              <a:t> Русь на </a:t>
            </a:r>
            <a:r>
              <a:rPr lang="ru-RU" sz="1600" dirty="0" err="1" smtClean="0"/>
              <a:t>світовому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рівні</a:t>
            </a:r>
            <a:r>
              <a:rPr lang="ru-RU" sz="1600" dirty="0" smtClean="0"/>
              <a:t>;</a:t>
            </a:r>
          </a:p>
          <a:p>
            <a:pPr fontAlgn="base"/>
            <a:r>
              <a:rPr lang="ru-RU" sz="1600" dirty="0" err="1" smtClean="0"/>
              <a:t>сприяла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економічному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держави</a:t>
            </a:r>
            <a:r>
              <a:rPr lang="ru-RU" sz="1600" dirty="0" smtClean="0"/>
              <a:t>;</a:t>
            </a:r>
          </a:p>
          <a:p>
            <a:pPr fontAlgn="base"/>
            <a:r>
              <a:rPr lang="ru-RU" sz="1600" dirty="0" smtClean="0"/>
              <a:t>привезла «</a:t>
            </a:r>
            <a:r>
              <a:rPr lang="ru-RU" sz="1600" dirty="0" err="1" smtClean="0"/>
              <a:t>Реймське</a:t>
            </a:r>
            <a:r>
              <a:rPr lang="ru-RU" sz="1600" dirty="0" smtClean="0"/>
              <a:t> </a:t>
            </a:r>
            <a:r>
              <a:rPr lang="ru-RU" sz="1600" dirty="0" err="1" smtClean="0"/>
              <a:t>Євангеліє</a:t>
            </a:r>
            <a:r>
              <a:rPr lang="ru-RU" sz="1600" dirty="0" smtClean="0"/>
              <a:t>», яке стало символом </a:t>
            </a:r>
            <a:r>
              <a:rPr lang="ru-RU" sz="1600" dirty="0" err="1" smtClean="0"/>
              <a:t>коронації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Франції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впродовж</a:t>
            </a:r>
            <a:r>
              <a:rPr lang="ru-RU" sz="1600" dirty="0" smtClean="0"/>
              <a:t> </a:t>
            </a:r>
            <a:r>
              <a:rPr lang="ru-RU" sz="1600" dirty="0" err="1" smtClean="0"/>
              <a:t>багатьох</a:t>
            </a:r>
            <a:r>
              <a:rPr lang="ru-RU" sz="1600" dirty="0" smtClean="0"/>
              <a:t> </a:t>
            </a:r>
            <a:r>
              <a:rPr lang="ru-RU" sz="1600" dirty="0" err="1" smtClean="0"/>
              <a:t>поколінь</a:t>
            </a:r>
            <a:r>
              <a:rPr lang="ru-RU" sz="1600" dirty="0" smtClean="0"/>
              <a:t>;</a:t>
            </a:r>
          </a:p>
          <a:p>
            <a:pPr fontAlgn="base"/>
            <a:r>
              <a:rPr lang="ru-RU" sz="1600" dirty="0" smtClean="0"/>
              <a:t>поставила перший в </a:t>
            </a:r>
            <a:r>
              <a:rPr lang="ru-RU" sz="1600" dirty="0" err="1" smtClean="0"/>
              <a:t>історії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підпис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старослов’янською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мовою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8194" name="Picture 2" descr="http://www.aratta-ukraine.com/sacredua/0602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377" y="255494"/>
            <a:ext cx="2595282" cy="3455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91118" y="790201"/>
            <a:ext cx="5825938" cy="4351338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 smtClean="0"/>
              <a:t>Король </a:t>
            </a:r>
            <a:r>
              <a:rPr lang="ru-RU" dirty="0" err="1" smtClean="0"/>
              <a:t>Генріх</a:t>
            </a:r>
            <a:r>
              <a:rPr lang="ru-RU" dirty="0" smtClean="0"/>
              <a:t> часто на документах ставив </a:t>
            </a:r>
            <a:r>
              <a:rPr lang="ru-RU" dirty="0" err="1" smtClean="0"/>
              <a:t>припис</a:t>
            </a:r>
            <a:r>
              <a:rPr lang="ru-RU" dirty="0" smtClean="0"/>
              <a:t> «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згоди</a:t>
            </a:r>
            <a:r>
              <a:rPr lang="ru-RU" dirty="0" smtClean="0"/>
              <a:t> </a:t>
            </a:r>
            <a:r>
              <a:rPr lang="ru-RU" dirty="0" err="1" smtClean="0"/>
              <a:t>дружини</a:t>
            </a:r>
            <a:r>
              <a:rPr lang="ru-RU" dirty="0" smtClean="0"/>
              <a:t> </a:t>
            </a:r>
            <a:r>
              <a:rPr lang="ru-RU" dirty="0" err="1" smtClean="0"/>
              <a:t>моєї</a:t>
            </a:r>
            <a:r>
              <a:rPr lang="ru-RU" dirty="0" smtClean="0"/>
              <a:t> </a:t>
            </a:r>
            <a:r>
              <a:rPr lang="ru-RU" dirty="0" err="1" smtClean="0"/>
              <a:t>Анни</a:t>
            </a:r>
            <a:r>
              <a:rPr lang="ru-RU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свідчить</a:t>
            </a:r>
            <a:r>
              <a:rPr lang="ru-RU" dirty="0" smtClean="0"/>
              <a:t> про </a:t>
            </a:r>
            <a:r>
              <a:rPr lang="ru-RU" dirty="0" err="1" smtClean="0"/>
              <a:t>могутній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княжни</a:t>
            </a:r>
            <a:r>
              <a:rPr lang="ru-RU" dirty="0" smtClean="0"/>
              <a:t> на долю </a:t>
            </a:r>
            <a:r>
              <a:rPr lang="ru-RU" dirty="0" err="1" smtClean="0"/>
              <a:t>Франції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У 1053 </a:t>
            </a:r>
            <a:r>
              <a:rPr lang="ru-RU" dirty="0" err="1" smtClean="0"/>
              <a:t>році</a:t>
            </a:r>
            <a:r>
              <a:rPr lang="ru-RU" dirty="0" smtClean="0"/>
              <a:t> вона народила </a:t>
            </a:r>
            <a:r>
              <a:rPr lang="ru-RU" dirty="0" err="1" smtClean="0"/>
              <a:t>наслідника</a:t>
            </a:r>
            <a:r>
              <a:rPr lang="ru-RU" dirty="0" smtClean="0"/>
              <a:t> престолу – </a:t>
            </a:r>
            <a:r>
              <a:rPr lang="ru-RU" dirty="0" err="1" smtClean="0"/>
              <a:t>майбутнього</a:t>
            </a:r>
            <a:r>
              <a:rPr lang="ru-RU" dirty="0" smtClean="0"/>
              <a:t> короля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Філіпа</a:t>
            </a:r>
            <a:r>
              <a:rPr lang="ru-RU" dirty="0" smtClean="0"/>
              <a:t> I,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виховувала</a:t>
            </a:r>
            <a:r>
              <a:rPr lang="ru-RU" dirty="0" smtClean="0"/>
              <a:t> сама,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 в той час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знаходився</a:t>
            </a:r>
            <a:r>
              <a:rPr lang="ru-RU" dirty="0" smtClean="0"/>
              <a:t> у походах.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часу у </a:t>
            </a:r>
            <a:r>
              <a:rPr lang="ru-RU" dirty="0" err="1" smtClean="0"/>
              <a:t>вихованні</a:t>
            </a:r>
            <a:r>
              <a:rPr lang="ru-RU" dirty="0" smtClean="0"/>
              <a:t>, Анна </a:t>
            </a:r>
            <a:r>
              <a:rPr lang="ru-RU" dirty="0" err="1" smtClean="0"/>
              <a:t>присвячувала</a:t>
            </a:r>
            <a:r>
              <a:rPr lang="ru-RU" dirty="0" smtClean="0"/>
              <a:t> наукам та </a:t>
            </a:r>
            <a:r>
              <a:rPr lang="ru-RU" dirty="0" err="1" smtClean="0"/>
              <a:t>військовій</a:t>
            </a:r>
            <a:r>
              <a:rPr lang="ru-RU" dirty="0" smtClean="0"/>
              <a:t> </a:t>
            </a:r>
            <a:r>
              <a:rPr lang="ru-RU" dirty="0" err="1" smtClean="0"/>
              <a:t>справі</a:t>
            </a:r>
            <a:r>
              <a:rPr lang="ru-RU" dirty="0" smtClean="0"/>
              <a:t>. У 1060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Генріх</a:t>
            </a:r>
            <a:r>
              <a:rPr lang="ru-RU" dirty="0" smtClean="0"/>
              <a:t> </a:t>
            </a:r>
            <a:r>
              <a:rPr lang="ru-RU" dirty="0" err="1" smtClean="0"/>
              <a:t>помирає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на престол сходить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малолітній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виявляється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найосвіченіших</a:t>
            </a:r>
            <a:r>
              <a:rPr lang="ru-RU" dirty="0" smtClean="0"/>
              <a:t> </a:t>
            </a:r>
            <a:r>
              <a:rPr lang="ru-RU" dirty="0" err="1" smtClean="0"/>
              <a:t>монархів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епохи</a:t>
            </a:r>
            <a:r>
              <a:rPr lang="ru-RU" dirty="0" smtClean="0"/>
              <a:t>. Анна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у </a:t>
            </a:r>
            <a:r>
              <a:rPr lang="ru-RU" dirty="0" err="1" smtClean="0"/>
              <a:t>політичних</a:t>
            </a:r>
            <a:r>
              <a:rPr lang="ru-RU" dirty="0" smtClean="0"/>
              <a:t> справах, </a:t>
            </a:r>
            <a:r>
              <a:rPr lang="ru-RU" dirty="0" err="1" smtClean="0"/>
              <a:t>проте</a:t>
            </a:r>
            <a:r>
              <a:rPr lang="ru-RU" dirty="0" smtClean="0"/>
              <a:t> не як королева, а як </a:t>
            </a:r>
            <a:r>
              <a:rPr lang="ru-RU" dirty="0" err="1" smtClean="0"/>
              <a:t>мати</a:t>
            </a:r>
            <a:r>
              <a:rPr lang="ru-RU" dirty="0" smtClean="0"/>
              <a:t> короля.</a:t>
            </a:r>
          </a:p>
          <a:p>
            <a:endParaRPr lang="ru-RU" dirty="0"/>
          </a:p>
        </p:txBody>
      </p:sp>
      <p:pic>
        <p:nvPicPr>
          <p:cNvPr id="17410" name="Picture 2" descr="http://sschool8.narod.ru/Rukopis/06_6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493" y="800100"/>
            <a:ext cx="2171700" cy="40481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365" y="4867835"/>
            <a:ext cx="2635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У Франції в 2005 році</a:t>
            </a:r>
          </a:p>
          <a:p>
            <a:pPr algn="ctr"/>
            <a:r>
              <a:rPr lang="uk-UA" dirty="0" smtClean="0"/>
              <a:t>в м. </a:t>
            </a:r>
            <a:r>
              <a:rPr lang="uk-UA" dirty="0" err="1" smtClean="0"/>
              <a:t>Санліс</a:t>
            </a:r>
            <a:r>
              <a:rPr lang="uk-UA" dirty="0" smtClean="0"/>
              <a:t> ( 40км від Парижу) королеві Анні</a:t>
            </a:r>
          </a:p>
          <a:p>
            <a:pPr algn="ctr"/>
            <a:r>
              <a:rPr lang="uk-UA" dirty="0" smtClean="0"/>
              <a:t> встановлено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err="1" smtClean="0"/>
              <a:t>ятник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1552</Words>
  <Application>Microsoft Office PowerPoint</Application>
  <PresentationFormat>Экран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Використана література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DNA7 X64</cp:lastModifiedBy>
  <cp:revision>78</cp:revision>
  <dcterms:created xsi:type="dcterms:W3CDTF">2014-03-11T17:46:06Z</dcterms:created>
  <dcterms:modified xsi:type="dcterms:W3CDTF">2017-03-16T22:04:19Z</dcterms:modified>
</cp:coreProperties>
</file>