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720" y="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16DFD0-D021-400B-97A4-EA5380C8BBD5}" type="doc">
      <dgm:prSet loTypeId="urn:microsoft.com/office/officeart/2005/8/layout/vList3" loCatId="list" qsTypeId="urn:microsoft.com/office/officeart/2005/8/quickstyle/simple1" qsCatId="simple" csTypeId="urn:microsoft.com/office/officeart/2005/8/colors/colorful5" csCatId="colorful" phldr="1"/>
      <dgm:spPr/>
    </dgm:pt>
    <dgm:pt modelId="{125F6CBC-38D4-4B0F-A912-D90A4507EA41}">
      <dgm:prSet phldrT="[Текст]"/>
      <dgm:spPr/>
      <dgm:t>
        <a:bodyPr/>
        <a:lstStyle/>
        <a:p>
          <a:r>
            <a:rPr lang="uk-UA" b="1" dirty="0" smtClean="0">
              <a:solidFill>
                <a:srgbClr val="CC0099"/>
              </a:solidFill>
            </a:rPr>
            <a:t>Гра «Кіт»</a:t>
          </a:r>
          <a:endParaRPr lang="ru-RU" b="1" dirty="0">
            <a:solidFill>
              <a:srgbClr val="CC0099"/>
            </a:solidFill>
          </a:endParaRPr>
        </a:p>
      </dgm:t>
    </dgm:pt>
    <dgm:pt modelId="{2F9C869A-18B5-41F5-81CC-4A4544891EFC}" type="parTrans" cxnId="{F5B0B573-4813-477D-92E0-E7D71B8DA688}">
      <dgm:prSet/>
      <dgm:spPr/>
      <dgm:t>
        <a:bodyPr/>
        <a:lstStyle/>
        <a:p>
          <a:endParaRPr lang="ru-RU"/>
        </a:p>
      </dgm:t>
    </dgm:pt>
    <dgm:pt modelId="{D5253FEF-198D-444C-A671-B52EE056A963}" type="sibTrans" cxnId="{F5B0B573-4813-477D-92E0-E7D71B8DA688}">
      <dgm:prSet/>
      <dgm:spPr/>
      <dgm:t>
        <a:bodyPr/>
        <a:lstStyle/>
        <a:p>
          <a:endParaRPr lang="ru-RU"/>
        </a:p>
      </dgm:t>
    </dgm:pt>
    <dgm:pt modelId="{4DC93080-8314-4F91-983C-E2622963219D}">
      <dgm:prSet phldrT="[Текст]"/>
      <dgm:spPr/>
      <dgm:t>
        <a:bodyPr/>
        <a:lstStyle/>
        <a:p>
          <a:r>
            <a:rPr lang="uk-UA" b="1" dirty="0" smtClean="0">
              <a:solidFill>
                <a:srgbClr val="CC0099"/>
              </a:solidFill>
            </a:rPr>
            <a:t>Гра «</a:t>
          </a:r>
          <a:r>
            <a:rPr lang="uk-UA" b="1" dirty="0" err="1" smtClean="0">
              <a:solidFill>
                <a:srgbClr val="CC0099"/>
              </a:solidFill>
            </a:rPr>
            <a:t>Пазли</a:t>
          </a:r>
          <a:r>
            <a:rPr lang="uk-UA" b="1" dirty="0" smtClean="0">
              <a:solidFill>
                <a:srgbClr val="CC0099"/>
              </a:solidFill>
            </a:rPr>
            <a:t>»</a:t>
          </a:r>
          <a:endParaRPr lang="ru-RU" b="1" dirty="0">
            <a:solidFill>
              <a:srgbClr val="CC0099"/>
            </a:solidFill>
          </a:endParaRPr>
        </a:p>
      </dgm:t>
    </dgm:pt>
    <dgm:pt modelId="{2AFEE657-C413-4FE7-844C-B9FC0C788AAF}" type="parTrans" cxnId="{4E2A0B66-F466-402B-92E7-30BC236DF504}">
      <dgm:prSet/>
      <dgm:spPr/>
      <dgm:t>
        <a:bodyPr/>
        <a:lstStyle/>
        <a:p>
          <a:endParaRPr lang="ru-RU"/>
        </a:p>
      </dgm:t>
    </dgm:pt>
    <dgm:pt modelId="{AC87DAA1-99B9-4412-A797-09D0161E86EF}" type="sibTrans" cxnId="{4E2A0B66-F466-402B-92E7-30BC236DF504}">
      <dgm:prSet/>
      <dgm:spPr/>
      <dgm:t>
        <a:bodyPr/>
        <a:lstStyle/>
        <a:p>
          <a:endParaRPr lang="ru-RU"/>
        </a:p>
      </dgm:t>
    </dgm:pt>
    <dgm:pt modelId="{878F1F23-B8A7-4EF4-B5F1-7708F1414271}" type="pres">
      <dgm:prSet presAssocID="{7016DFD0-D021-400B-97A4-EA5380C8BBD5}" presName="linearFlow" presStyleCnt="0">
        <dgm:presLayoutVars>
          <dgm:dir/>
          <dgm:resizeHandles val="exact"/>
        </dgm:presLayoutVars>
      </dgm:prSet>
      <dgm:spPr/>
    </dgm:pt>
    <dgm:pt modelId="{E11A8250-FD3E-4EEF-A9B3-570C1771FAF5}" type="pres">
      <dgm:prSet presAssocID="{125F6CBC-38D4-4B0F-A912-D90A4507EA41}" presName="composite" presStyleCnt="0"/>
      <dgm:spPr/>
    </dgm:pt>
    <dgm:pt modelId="{57264065-475F-420A-8303-2657F2842A87}" type="pres">
      <dgm:prSet presAssocID="{125F6CBC-38D4-4B0F-A912-D90A4507EA41}" presName="imgShp" presStyleLbl="fgImgPlace1" presStyleIdx="0" presStyleCnt="2" custScaleX="99101" custScaleY="9558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1092DE9C-27F2-4574-A20B-28F3639C9DCC}" type="pres">
      <dgm:prSet presAssocID="{125F6CBC-38D4-4B0F-A912-D90A4507EA41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3FDFC0-6031-4704-ABC5-4BD6A71ABD17}" type="pres">
      <dgm:prSet presAssocID="{D5253FEF-198D-444C-A671-B52EE056A963}" presName="spacing" presStyleCnt="0"/>
      <dgm:spPr/>
    </dgm:pt>
    <dgm:pt modelId="{CEAA22C9-BC6B-49CB-80B4-F2D2300C93FB}" type="pres">
      <dgm:prSet presAssocID="{4DC93080-8314-4F91-983C-E2622963219D}" presName="composite" presStyleCnt="0"/>
      <dgm:spPr/>
    </dgm:pt>
    <dgm:pt modelId="{32098C2B-A541-4110-9FBC-17EEDD78014A}" type="pres">
      <dgm:prSet presAssocID="{4DC93080-8314-4F91-983C-E2622963219D}" presName="imgShp" presStyleLbl="fgImgPlace1" presStyleIdx="1" presStyleCnt="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B0BAFA94-73E1-4AC3-800E-26BE7F72EF87}" type="pres">
      <dgm:prSet presAssocID="{4DC93080-8314-4F91-983C-E2622963219D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0C8C9A-AF53-4726-9714-E6D1820A76D9}" type="presOf" srcId="{4DC93080-8314-4F91-983C-E2622963219D}" destId="{B0BAFA94-73E1-4AC3-800E-26BE7F72EF87}" srcOrd="0" destOrd="0" presId="urn:microsoft.com/office/officeart/2005/8/layout/vList3"/>
    <dgm:cxn modelId="{59470AD8-A1CF-418A-9604-4D2BA3CEBAAB}" type="presOf" srcId="{125F6CBC-38D4-4B0F-A912-D90A4507EA41}" destId="{1092DE9C-27F2-4574-A20B-28F3639C9DCC}" srcOrd="0" destOrd="0" presId="urn:microsoft.com/office/officeart/2005/8/layout/vList3"/>
    <dgm:cxn modelId="{F5B0B573-4813-477D-92E0-E7D71B8DA688}" srcId="{7016DFD0-D021-400B-97A4-EA5380C8BBD5}" destId="{125F6CBC-38D4-4B0F-A912-D90A4507EA41}" srcOrd="0" destOrd="0" parTransId="{2F9C869A-18B5-41F5-81CC-4A4544891EFC}" sibTransId="{D5253FEF-198D-444C-A671-B52EE056A963}"/>
    <dgm:cxn modelId="{4E2A0B66-F466-402B-92E7-30BC236DF504}" srcId="{7016DFD0-D021-400B-97A4-EA5380C8BBD5}" destId="{4DC93080-8314-4F91-983C-E2622963219D}" srcOrd="1" destOrd="0" parTransId="{2AFEE657-C413-4FE7-844C-B9FC0C788AAF}" sibTransId="{AC87DAA1-99B9-4412-A797-09D0161E86EF}"/>
    <dgm:cxn modelId="{8D41AE2A-4898-4361-832E-D9BE23F3B6FB}" type="presOf" srcId="{7016DFD0-D021-400B-97A4-EA5380C8BBD5}" destId="{878F1F23-B8A7-4EF4-B5F1-7708F1414271}" srcOrd="0" destOrd="0" presId="urn:microsoft.com/office/officeart/2005/8/layout/vList3"/>
    <dgm:cxn modelId="{6698F074-500B-4ED1-80E2-8F0D6D975D9E}" type="presParOf" srcId="{878F1F23-B8A7-4EF4-B5F1-7708F1414271}" destId="{E11A8250-FD3E-4EEF-A9B3-570C1771FAF5}" srcOrd="0" destOrd="0" presId="urn:microsoft.com/office/officeart/2005/8/layout/vList3"/>
    <dgm:cxn modelId="{2D49DB7B-9996-44E4-A76F-4B7D1926EB90}" type="presParOf" srcId="{E11A8250-FD3E-4EEF-A9B3-570C1771FAF5}" destId="{57264065-475F-420A-8303-2657F2842A87}" srcOrd="0" destOrd="0" presId="urn:microsoft.com/office/officeart/2005/8/layout/vList3"/>
    <dgm:cxn modelId="{B12F1EBF-D901-4F79-9ADD-3729DC1986D4}" type="presParOf" srcId="{E11A8250-FD3E-4EEF-A9B3-570C1771FAF5}" destId="{1092DE9C-27F2-4574-A20B-28F3639C9DCC}" srcOrd="1" destOrd="0" presId="urn:microsoft.com/office/officeart/2005/8/layout/vList3"/>
    <dgm:cxn modelId="{6FE54FAA-A4E4-4498-B2B9-80080FD37537}" type="presParOf" srcId="{878F1F23-B8A7-4EF4-B5F1-7708F1414271}" destId="{CA3FDFC0-6031-4704-ABC5-4BD6A71ABD17}" srcOrd="1" destOrd="0" presId="urn:microsoft.com/office/officeart/2005/8/layout/vList3"/>
    <dgm:cxn modelId="{F440165E-7624-48C1-8F0D-21E005BFA485}" type="presParOf" srcId="{878F1F23-B8A7-4EF4-B5F1-7708F1414271}" destId="{CEAA22C9-BC6B-49CB-80B4-F2D2300C93FB}" srcOrd="2" destOrd="0" presId="urn:microsoft.com/office/officeart/2005/8/layout/vList3"/>
    <dgm:cxn modelId="{BBD0E4DA-1F46-4E1E-A8E5-468FB0AE85CC}" type="presParOf" srcId="{CEAA22C9-BC6B-49CB-80B4-F2D2300C93FB}" destId="{32098C2B-A541-4110-9FBC-17EEDD78014A}" srcOrd="0" destOrd="0" presId="urn:microsoft.com/office/officeart/2005/8/layout/vList3"/>
    <dgm:cxn modelId="{F95F5EFA-061F-46F4-8DB6-819FB9E18411}" type="presParOf" srcId="{CEAA22C9-BC6B-49CB-80B4-F2D2300C93FB}" destId="{B0BAFA94-73E1-4AC3-800E-26BE7F72EF8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92DE9C-27F2-4574-A20B-28F3639C9DCC}">
      <dsp:nvSpPr>
        <dsp:cNvPr id="0" name=""/>
        <dsp:cNvSpPr/>
      </dsp:nvSpPr>
      <dsp:spPr>
        <a:xfrm rot="10800000">
          <a:off x="1011657" y="708120"/>
          <a:ext cx="2685669" cy="1352931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6605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dirty="0" smtClean="0">
              <a:solidFill>
                <a:srgbClr val="CC0099"/>
              </a:solidFill>
            </a:rPr>
            <a:t>Гра «Кіт»</a:t>
          </a:r>
          <a:endParaRPr lang="ru-RU" sz="3200" b="1" kern="1200" dirty="0">
            <a:solidFill>
              <a:srgbClr val="CC0099"/>
            </a:solidFill>
          </a:endParaRPr>
        </a:p>
      </dsp:txBody>
      <dsp:txXfrm rot="10800000">
        <a:off x="1349890" y="708120"/>
        <a:ext cx="2347436" cy="1352931"/>
      </dsp:txXfrm>
    </dsp:sp>
    <dsp:sp modelId="{57264065-475F-420A-8303-2657F2842A87}">
      <dsp:nvSpPr>
        <dsp:cNvPr id="0" name=""/>
        <dsp:cNvSpPr/>
      </dsp:nvSpPr>
      <dsp:spPr>
        <a:xfrm>
          <a:off x="341273" y="738006"/>
          <a:ext cx="1340768" cy="129315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BAFA94-73E1-4AC3-800E-26BE7F72EF87}">
      <dsp:nvSpPr>
        <dsp:cNvPr id="0" name=""/>
        <dsp:cNvSpPr/>
      </dsp:nvSpPr>
      <dsp:spPr>
        <a:xfrm rot="10800000">
          <a:off x="1014698" y="2464911"/>
          <a:ext cx="2685669" cy="1352931"/>
        </a:xfrm>
        <a:prstGeom prst="homePlat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6605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dirty="0" smtClean="0">
              <a:solidFill>
                <a:srgbClr val="CC0099"/>
              </a:solidFill>
            </a:rPr>
            <a:t>Гра «</a:t>
          </a:r>
          <a:r>
            <a:rPr lang="uk-UA" sz="3200" b="1" kern="1200" dirty="0" err="1" smtClean="0">
              <a:solidFill>
                <a:srgbClr val="CC0099"/>
              </a:solidFill>
            </a:rPr>
            <a:t>Пазли</a:t>
          </a:r>
          <a:r>
            <a:rPr lang="uk-UA" sz="3200" b="1" kern="1200" dirty="0" smtClean="0">
              <a:solidFill>
                <a:srgbClr val="CC0099"/>
              </a:solidFill>
            </a:rPr>
            <a:t>»</a:t>
          </a:r>
          <a:endParaRPr lang="ru-RU" sz="3200" b="1" kern="1200" dirty="0">
            <a:solidFill>
              <a:srgbClr val="CC0099"/>
            </a:solidFill>
          </a:endParaRPr>
        </a:p>
      </dsp:txBody>
      <dsp:txXfrm rot="10800000">
        <a:off x="1352931" y="2464911"/>
        <a:ext cx="2347436" cy="1352931"/>
      </dsp:txXfrm>
    </dsp:sp>
    <dsp:sp modelId="{32098C2B-A541-4110-9FBC-17EEDD78014A}">
      <dsp:nvSpPr>
        <dsp:cNvPr id="0" name=""/>
        <dsp:cNvSpPr/>
      </dsp:nvSpPr>
      <dsp:spPr>
        <a:xfrm>
          <a:off x="338232" y="2464911"/>
          <a:ext cx="1352931" cy="1352931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00E9-DC0E-415A-96E5-57CF24979200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7C8B8-BB09-4B80-B97C-BEA719F6F5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00E9-DC0E-415A-96E5-57CF24979200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7C8B8-BB09-4B80-B97C-BEA719F6F5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00E9-DC0E-415A-96E5-57CF24979200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7C8B8-BB09-4B80-B97C-BEA719F6F5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00E9-DC0E-415A-96E5-57CF24979200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7C8B8-BB09-4B80-B97C-BEA719F6F5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00E9-DC0E-415A-96E5-57CF24979200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7C8B8-BB09-4B80-B97C-BEA719F6F5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00E9-DC0E-415A-96E5-57CF24979200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7C8B8-BB09-4B80-B97C-BEA719F6F5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00E9-DC0E-415A-96E5-57CF24979200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7C8B8-BB09-4B80-B97C-BEA719F6F5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00E9-DC0E-415A-96E5-57CF24979200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7C8B8-BB09-4B80-B97C-BEA719F6F5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00E9-DC0E-415A-96E5-57CF24979200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7C8B8-BB09-4B80-B97C-BEA719F6F5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00E9-DC0E-415A-96E5-57CF24979200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7C8B8-BB09-4B80-B97C-BEA719F6F5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400E9-DC0E-415A-96E5-57CF24979200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7C8B8-BB09-4B80-B97C-BEA719F6F5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400E9-DC0E-415A-96E5-57CF24979200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7C8B8-BB09-4B80-B97C-BEA719F6F5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132856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Подорож</a:t>
            </a:r>
            <a:r>
              <a:rPr lang="ru-RU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до </a:t>
            </a:r>
            <a:r>
              <a:rPr lang="uk-UA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весняного лісу.</a:t>
            </a:r>
            <a:endParaRPr lang="ru-RU" sz="6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105400"/>
            <a:ext cx="6400800" cy="1752600"/>
          </a:xfrm>
        </p:spPr>
        <p:txBody>
          <a:bodyPr/>
          <a:lstStyle/>
          <a:p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>
            <a:noAutofit/>
          </a:bodyPr>
          <a:lstStyle/>
          <a:p>
            <a:r>
              <a:rPr lang="uk-UA" sz="8800" b="1" dirty="0" err="1" smtClean="0">
                <a:solidFill>
                  <a:srgbClr val="CC0099"/>
                </a:solidFill>
                <a:latin typeface="Gabriola" panose="04040605051002020D02" pitchFamily="82" charset="0"/>
              </a:rPr>
              <a:t>Фізхвилинка</a:t>
            </a:r>
            <a:endParaRPr lang="ru-RU" sz="88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  <p:pic>
        <p:nvPicPr>
          <p:cNvPr id="6147" name="Picture 3" descr="C:\Users\Julia\Downloads\hello_html_4f7e9c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2852936"/>
            <a:ext cx="5965945" cy="33260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01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Хитра задача</a:t>
            </a:r>
            <a:endParaRPr lang="ru-RU" sz="60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2816"/>
            <a:ext cx="4038600" cy="36048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48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П’ять картоплин у каструлі зварилися за 15 хвилин. Скільки хвилин варилася 1 картопля? </a:t>
            </a:r>
            <a:endParaRPr lang="ru-RU" sz="48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5387354"/>
            <a:ext cx="22958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15 хвилин</a:t>
            </a:r>
            <a:endParaRPr lang="ru-RU" sz="54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00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Практична робота</a:t>
            </a:r>
            <a:endParaRPr lang="ru-RU" sz="54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4038600" cy="2682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v"/>
            </a:pPr>
            <a:r>
              <a:rPr lang="uk-UA" sz="48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Виготовлення     шпаківні </a:t>
            </a:r>
          </a:p>
          <a:p>
            <a:pPr marL="0" indent="0">
              <a:buNone/>
            </a:pPr>
            <a:endParaRPr lang="ru-RU" sz="48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  <p:pic>
        <p:nvPicPr>
          <p:cNvPr id="7170" name="Picture 2" descr="C:\Users\Julia\Downloads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212976"/>
            <a:ext cx="149542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38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Робота із шаблонами</a:t>
            </a:r>
            <a:endParaRPr lang="ru-RU" sz="54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40768"/>
            <a:ext cx="2305086" cy="2190973"/>
          </a:xfrm>
        </p:spPr>
      </p:pic>
      <p:pic>
        <p:nvPicPr>
          <p:cNvPr id="8194" name="Picture 2" descr="C:\Users\Julia\Downloads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340768"/>
            <a:ext cx="2982077" cy="223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Julia\Downloads\hqdefault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94" r="13891"/>
          <a:stretch/>
        </p:blipFill>
        <p:spPr bwMode="auto">
          <a:xfrm>
            <a:off x="683568" y="3861048"/>
            <a:ext cx="2402193" cy="2501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Julia\Downloads\u00e8re-avec-quatre-angles-droits_504783bb04a13-thumb.jp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521" y="4367213"/>
            <a:ext cx="285750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954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uk-UA" sz="44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 </a:t>
            </a:r>
            <a:r>
              <a:rPr lang="uk-UA" sz="40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Так будьте завжди здоровими.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uk-UA" sz="40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 Допомагайте  пташкам.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uk-UA" sz="40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 Не шкодьте рослинам.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uk-UA" sz="40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Зустрічайте весну!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ru-RU" sz="44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708920"/>
            <a:ext cx="4038600" cy="2271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67557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7200" b="1" dirty="0" smtClean="0">
                <a:solidFill>
                  <a:srgbClr val="00B050"/>
                </a:solidFill>
                <a:latin typeface="Gabriola" panose="04040605051002020D02" pitchFamily="82" charset="0"/>
              </a:rPr>
              <a:t>Задачі уроку</a:t>
            </a:r>
            <a:r>
              <a:rPr lang="uk-UA" dirty="0" smtClean="0">
                <a:solidFill>
                  <a:srgbClr val="00B050"/>
                </a:solidFill>
              </a:rPr>
              <a:t>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uk-UA" b="1" dirty="0" smtClean="0">
                <a:solidFill>
                  <a:srgbClr val="7030A0"/>
                </a:solidFill>
              </a:rPr>
              <a:t>Узагальнити знання про світ живої природи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b="1" dirty="0" smtClean="0">
                <a:solidFill>
                  <a:srgbClr val="7030A0"/>
                </a:solidFill>
              </a:rPr>
              <a:t>Дізнатися що таке весна?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b="1" dirty="0" smtClean="0">
                <a:solidFill>
                  <a:srgbClr val="7030A0"/>
                </a:solidFill>
              </a:rPr>
              <a:t>Закріплювати </a:t>
            </a:r>
            <a:r>
              <a:rPr lang="uk-UA" b="1" smtClean="0">
                <a:solidFill>
                  <a:srgbClr val="7030A0"/>
                </a:solidFill>
              </a:rPr>
              <a:t>дії </a:t>
            </a:r>
            <a:r>
              <a:rPr lang="uk-UA" b="1" smtClean="0">
                <a:solidFill>
                  <a:srgbClr val="7030A0"/>
                </a:solidFill>
              </a:rPr>
              <a:t>додавання з </a:t>
            </a:r>
            <a:r>
              <a:rPr lang="uk-UA" b="1" dirty="0" smtClean="0">
                <a:solidFill>
                  <a:srgbClr val="7030A0"/>
                </a:solidFill>
              </a:rPr>
              <a:t>переходом через розряд в межах 20;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b="1" dirty="0" smtClean="0">
                <a:solidFill>
                  <a:srgbClr val="7030A0"/>
                </a:solidFill>
              </a:rPr>
              <a:t>Навчитися виготовляти шпаківню;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uk-UA" b="1" dirty="0" smtClean="0">
                <a:solidFill>
                  <a:srgbClr val="7030A0"/>
                </a:solidFill>
              </a:rPr>
              <a:t>Побачити як змінилася природа навесні.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3839"/>
            <a:ext cx="8229600" cy="1143000"/>
          </a:xfrm>
        </p:spPr>
        <p:txBody>
          <a:bodyPr>
            <a:normAutofit/>
          </a:bodyPr>
          <a:lstStyle/>
          <a:p>
            <a:r>
              <a:rPr lang="uk-UA" sz="6000" b="1" dirty="0" smtClean="0">
                <a:solidFill>
                  <a:srgbClr val="00B050"/>
                </a:solidFill>
                <a:latin typeface="Gabriola" panose="04040605051002020D02" pitchFamily="82" charset="0"/>
              </a:rPr>
              <a:t>Якою ви уявляєте весну?</a:t>
            </a:r>
            <a:endParaRPr lang="ru-RU" sz="6000" b="1" dirty="0">
              <a:solidFill>
                <a:srgbClr val="00B050"/>
              </a:solidFill>
              <a:latin typeface="Gabriola" panose="04040605051002020D02" pitchFamily="82" charset="0"/>
            </a:endParaRPr>
          </a:p>
        </p:txBody>
      </p:sp>
      <p:pic>
        <p:nvPicPr>
          <p:cNvPr id="1026" name="Picture 2" descr="C:\Users\Julia\Downloads\682068_krasivye-narisovannye-kartinki-prirod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2657872" cy="18804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1600" y="2937629"/>
            <a:ext cx="2098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Це голубе небо</a:t>
            </a:r>
            <a:endParaRPr lang="ru-RU" sz="32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  <p:pic>
        <p:nvPicPr>
          <p:cNvPr id="1027" name="Picture 3" descr="C:\Users\Julia\Downloads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690" y="1052736"/>
            <a:ext cx="2795927" cy="209694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658624" y="2961458"/>
            <a:ext cx="3062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Це дзвінкі струмочки</a:t>
            </a:r>
            <a:endParaRPr lang="ru-RU" sz="32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  <p:pic>
        <p:nvPicPr>
          <p:cNvPr id="1028" name="Picture 4" descr="C:\Users\Julia\Downloads\пе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61" y="3499588"/>
            <a:ext cx="3718128" cy="27885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888894" y="4582250"/>
            <a:ext cx="29322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Це перші первоцвіти</a:t>
            </a:r>
            <a:endParaRPr lang="ru-RU" sz="32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Julia\Downloads\i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646"/>
            <a:ext cx="3369974" cy="21062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9800" y="2340169"/>
            <a:ext cx="67617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Це перші листочки на деревах та кущах</a:t>
            </a:r>
            <a:endParaRPr lang="ru-RU" sz="40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  <p:pic>
        <p:nvPicPr>
          <p:cNvPr id="2051" name="Picture 3" descr="C:\Users\Julia\Downloads\4894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278887"/>
            <a:ext cx="2419722" cy="29047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7163" y="5373216"/>
            <a:ext cx="42594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Перший весняний дощик</a:t>
            </a:r>
            <a:endParaRPr lang="ru-RU" sz="40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63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243263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Users\Julia\Downloads\b5495c746d1f904978264455a12f6ad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635003"/>
            <a:ext cx="3505572" cy="26116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63888" y="1632248"/>
            <a:ext cx="428995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Перші метелики, </a:t>
            </a:r>
          </a:p>
          <a:p>
            <a:r>
              <a:rPr lang="uk-UA" sz="40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які літають над квітами</a:t>
            </a:r>
            <a:endParaRPr lang="ru-RU" sz="40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4545371"/>
            <a:ext cx="2614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Перші пташки</a:t>
            </a:r>
            <a:endParaRPr lang="ru-RU" sz="40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94534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653136"/>
            <a:ext cx="5486400" cy="566738"/>
          </a:xfrm>
        </p:spPr>
        <p:txBody>
          <a:bodyPr>
            <a:noAutofit/>
          </a:bodyPr>
          <a:lstStyle/>
          <a:p>
            <a:r>
              <a:rPr lang="uk-UA" sz="6000" dirty="0" smtClean="0">
                <a:solidFill>
                  <a:srgbClr val="CC0099"/>
                </a:solidFill>
                <a:latin typeface="Gabriola" panose="04040605051002020D02" pitchFamily="82" charset="0"/>
              </a:rPr>
              <a:t>          Гра </a:t>
            </a:r>
            <a:r>
              <a:rPr lang="uk-UA" sz="6000" smtClean="0">
                <a:solidFill>
                  <a:srgbClr val="CC0099"/>
                </a:solidFill>
                <a:latin typeface="Gabriola" panose="04040605051002020D02" pitchFamily="82" charset="0"/>
              </a:rPr>
              <a:t>«Метелики»</a:t>
            </a:r>
            <a:endParaRPr lang="ru-RU" sz="6000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95736" y="5085184"/>
            <a:ext cx="5486400" cy="804862"/>
          </a:xfrm>
        </p:spPr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Визначити другий доданок?</a:t>
            </a:r>
            <a:endParaRPr lang="ru-RU" sz="40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  <p:pic>
        <p:nvPicPr>
          <p:cNvPr id="4098" name="Picture 2" descr="C:\Users\Julia\Downloads\loewenzahnmarienkaefer_ivan-trucic-fotolia_opt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32656"/>
            <a:ext cx="5486400" cy="4114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36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0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4869160"/>
            <a:ext cx="5486400" cy="566738"/>
          </a:xfrm>
        </p:spPr>
        <p:txBody>
          <a:bodyPr>
            <a:noAutofit/>
          </a:bodyPr>
          <a:lstStyle/>
          <a:p>
            <a:r>
              <a:rPr lang="uk-UA" sz="6000" dirty="0" smtClean="0">
                <a:solidFill>
                  <a:srgbClr val="CC0099"/>
                </a:solidFill>
                <a:latin typeface="Gabriola" panose="04040605051002020D02" pitchFamily="82" charset="0"/>
              </a:rPr>
              <a:t>Мозковий штурм</a:t>
            </a:r>
            <a:endParaRPr lang="ru-RU" sz="6000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Julia\Downloads\wallpapers_4343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5" b="3125"/>
          <a:stretch>
            <a:fillRect/>
          </a:stretch>
        </p:blipFill>
        <p:spPr bwMode="auto"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84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772816"/>
            <a:ext cx="4038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uk-UA" sz="40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Назвати сусідів числа: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sz="40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Число, що передує:</a:t>
            </a:r>
          </a:p>
          <a:p>
            <a:pPr>
              <a:buFont typeface="Wingdings" panose="05000000000000000000" pitchFamily="2" charset="2"/>
              <a:buChar char="q"/>
            </a:pPr>
            <a:endParaRPr lang="uk-UA" sz="4000" b="1" dirty="0">
              <a:solidFill>
                <a:srgbClr val="CC0099"/>
              </a:solidFill>
              <a:latin typeface="Gabriola" panose="04040605051002020D02" pitchFamily="82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uk-UA" sz="40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 Наступне число:</a:t>
            </a:r>
            <a:endParaRPr lang="ru-RU" sz="40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484784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 </a:t>
            </a:r>
          </a:p>
          <a:p>
            <a:pPr marL="0" indent="0">
              <a:buNone/>
            </a:pPr>
            <a:r>
              <a:rPr lang="uk-UA" sz="3600" b="1" dirty="0" smtClean="0">
                <a:solidFill>
                  <a:srgbClr val="CC0099"/>
                </a:solidFill>
              </a:rPr>
              <a:t>11, 15, 17, 19.</a:t>
            </a:r>
          </a:p>
          <a:p>
            <a:pPr marL="0" indent="0">
              <a:buNone/>
            </a:pPr>
            <a:endParaRPr lang="uk-UA" sz="3600" b="1" dirty="0" smtClean="0">
              <a:solidFill>
                <a:srgbClr val="CC0099"/>
              </a:solidFill>
            </a:endParaRPr>
          </a:p>
          <a:p>
            <a:pPr marL="0" indent="0">
              <a:buNone/>
            </a:pPr>
            <a:r>
              <a:rPr lang="uk-UA" sz="3600" b="1" dirty="0" smtClean="0">
                <a:solidFill>
                  <a:srgbClr val="CC0099"/>
                </a:solidFill>
              </a:rPr>
              <a:t>12, 16, 19.</a:t>
            </a:r>
          </a:p>
          <a:p>
            <a:pPr marL="0" indent="0">
              <a:buNone/>
            </a:pPr>
            <a:endParaRPr lang="uk-UA" sz="3600" b="1" dirty="0">
              <a:solidFill>
                <a:srgbClr val="CC0099"/>
              </a:solidFill>
            </a:endParaRPr>
          </a:p>
          <a:p>
            <a:pPr marL="0" indent="0">
              <a:buNone/>
            </a:pPr>
            <a:r>
              <a:rPr lang="uk-UA" sz="3600" b="1" dirty="0" smtClean="0">
                <a:solidFill>
                  <a:srgbClr val="CC0099"/>
                </a:solidFill>
              </a:rPr>
              <a:t>20, 19, 14.</a:t>
            </a:r>
            <a:endParaRPr lang="uk-UA" sz="3600" b="1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89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uk-UA" sz="48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Таблиця додавання</a:t>
            </a:r>
            <a:r>
              <a:rPr lang="uk-UA" sz="4800" b="1" smtClean="0">
                <a:solidFill>
                  <a:srgbClr val="CC0099"/>
                </a:solidFill>
                <a:latin typeface="Gabriola" panose="04040605051002020D02" pitchFamily="82" charset="0"/>
              </a:rPr>
              <a:t>, </a:t>
            </a:r>
            <a:br>
              <a:rPr lang="uk-UA" sz="4800" b="1" smtClean="0">
                <a:solidFill>
                  <a:srgbClr val="CC0099"/>
                </a:solidFill>
                <a:latin typeface="Gabriola" panose="04040605051002020D02" pitchFamily="82" charset="0"/>
              </a:rPr>
            </a:br>
            <a:r>
              <a:rPr lang="uk-UA" sz="4800" b="1" smtClean="0">
                <a:solidFill>
                  <a:srgbClr val="CC0099"/>
                </a:solidFill>
                <a:latin typeface="Gabriola" panose="04040605051002020D02" pitchFamily="82" charset="0"/>
              </a:rPr>
              <a:t>з </a:t>
            </a:r>
            <a:r>
              <a:rPr lang="uk-UA" sz="4800" b="1" dirty="0" smtClean="0">
                <a:solidFill>
                  <a:srgbClr val="CC0099"/>
                </a:solidFill>
                <a:latin typeface="Gabriola" panose="04040605051002020D02" pitchFamily="82" charset="0"/>
              </a:rPr>
              <a:t>переходом в межах 20.</a:t>
            </a:r>
            <a:endParaRPr lang="ru-RU" sz="4800" b="1" dirty="0">
              <a:solidFill>
                <a:srgbClr val="CC0099"/>
              </a:solidFill>
              <a:latin typeface="Gabriola" panose="04040605051002020D02" pitchFamily="82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44824"/>
            <a:ext cx="3932072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57418102"/>
              </p:ext>
            </p:extLst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1452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174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Подорож до весняного лісу.</vt:lpstr>
      <vt:lpstr>Задачі уроку:</vt:lpstr>
      <vt:lpstr>Якою ви уявляєте весну?</vt:lpstr>
      <vt:lpstr>Презентация PowerPoint</vt:lpstr>
      <vt:lpstr>Презентация PowerPoint</vt:lpstr>
      <vt:lpstr>          Гра «Метелики»</vt:lpstr>
      <vt:lpstr>Мозковий штурм</vt:lpstr>
      <vt:lpstr>Презентация PowerPoint</vt:lpstr>
      <vt:lpstr>Таблиця додавання,  з переходом в межах 20.</vt:lpstr>
      <vt:lpstr>Фізхвилинка</vt:lpstr>
      <vt:lpstr>Хитра задача</vt:lpstr>
      <vt:lpstr>Практична робота</vt:lpstr>
      <vt:lpstr>Робота із шаблонами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sbelova</dc:creator>
  <cp:lastModifiedBy>Julia</cp:lastModifiedBy>
  <cp:revision>32</cp:revision>
  <dcterms:created xsi:type="dcterms:W3CDTF">2013-07-31T06:33:08Z</dcterms:created>
  <dcterms:modified xsi:type="dcterms:W3CDTF">2017-03-23T06:56:32Z</dcterms:modified>
</cp:coreProperties>
</file>