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78" r:id="rId2"/>
    <p:sldId id="302" r:id="rId3"/>
    <p:sldId id="301" r:id="rId4"/>
    <p:sldId id="303" r:id="rId5"/>
    <p:sldId id="304" r:id="rId6"/>
    <p:sldId id="305" r:id="rId7"/>
    <p:sldId id="306" r:id="rId8"/>
    <p:sldId id="294" r:id="rId9"/>
    <p:sldId id="281" r:id="rId10"/>
    <p:sldId id="307" r:id="rId11"/>
    <p:sldId id="308" r:id="rId12"/>
    <p:sldId id="282" r:id="rId13"/>
    <p:sldId id="262" r:id="rId14"/>
    <p:sldId id="309" r:id="rId15"/>
    <p:sldId id="279" r:id="rId16"/>
    <p:sldId id="286" r:id="rId17"/>
    <p:sldId id="287" r:id="rId18"/>
    <p:sldId id="288" r:id="rId19"/>
    <p:sldId id="268" r:id="rId20"/>
    <p:sldId id="265" r:id="rId21"/>
    <p:sldId id="270" r:id="rId22"/>
    <p:sldId id="272" r:id="rId23"/>
    <p:sldId id="260" r:id="rId24"/>
    <p:sldId id="300" r:id="rId25"/>
    <p:sldId id="296" r:id="rId26"/>
    <p:sldId id="29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436C-AD78-4A1B-B51B-E3FE0DB0942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D993-C369-4757-8AEC-6B8D322C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10" Type="http://schemas.openxmlformats.org/officeDocument/2006/relationships/image" Target="../media/image25.jpeg"/><Relationship Id="rId4" Type="http://schemas.openxmlformats.org/officeDocument/2006/relationships/image" Target="../media/image20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26.gif"/><Relationship Id="rId7" Type="http://schemas.openxmlformats.org/officeDocument/2006/relationships/image" Target="../media/image30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10" Type="http://schemas.openxmlformats.org/officeDocument/2006/relationships/image" Target="../media/image33.gif"/><Relationship Id="rId4" Type="http://schemas.openxmlformats.org/officeDocument/2006/relationships/image" Target="../media/image27.gif"/><Relationship Id="rId9" Type="http://schemas.openxmlformats.org/officeDocument/2006/relationships/image" Target="../media/image3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39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8.jpeg"/><Relationship Id="rId7" Type="http://schemas.openxmlformats.org/officeDocument/2006/relationships/image" Target="../media/image62.png"/><Relationship Id="rId12" Type="http://schemas.openxmlformats.org/officeDocument/2006/relationships/image" Target="../media/image6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gif"/><Relationship Id="rId11" Type="http://schemas.openxmlformats.org/officeDocument/2006/relationships/image" Target="../media/image65.png"/><Relationship Id="rId5" Type="http://schemas.openxmlformats.org/officeDocument/2006/relationships/image" Target="../media/image60.png"/><Relationship Id="rId10" Type="http://schemas.openxmlformats.org/officeDocument/2006/relationships/image" Target="../media/image64.png"/><Relationship Id="rId4" Type="http://schemas.openxmlformats.org/officeDocument/2006/relationships/image" Target="../media/image59.gif"/><Relationship Id="rId9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86;&#1082;&#1091;&#1084;&#1077;&#1085;&#1090;&#1099;\&#1053;&#1086;&#1074;&#1072;&#1103;%20&#1087;&#1072;&#1087;&#1082;&#1072;\&#1041;&#1077;&#1079;%20&#1080;&#1084;&#1077;&#1085;&#1080;.wm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ignette_2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6768752" cy="32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 flipH="1">
            <a:off x="0" y="4149080"/>
            <a:ext cx="341987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 rot="10800000" flipH="1">
            <a:off x="5868144" y="0"/>
            <a:ext cx="3275856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 rot="10800000">
            <a:off x="0" y="0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500166" y="1000108"/>
            <a:ext cx="60007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Вступ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теми.Уявлення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про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народну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казку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7" descr="C:\Users\Avgustin\Desktop\kazki05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286124"/>
            <a:ext cx="2376264" cy="2715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>
            <a:off x="5759624" y="419370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403648" y="0"/>
            <a:ext cx="5832648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00166" y="214290"/>
            <a:ext cx="599677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Робота за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підручником</a:t>
            </a:r>
            <a:endParaRPr lang="ru-RU" sz="4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(с. 34)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14282" y="2143116"/>
            <a:ext cx="778670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)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Гра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«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Бджілки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».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Самостійне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напівголосне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читання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учнями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вірша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А.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Костецького</a:t>
            </a:r>
            <a:endParaRPr kumimoji="0" lang="ru-RU" sz="2800" b="1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2)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Словникова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робота.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Баский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—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дуже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швидкий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прудкий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жвавий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3)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Читання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вірша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учнями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ланцюжком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за строфами.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>
            <a:off x="5759624" y="419370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403648" y="0"/>
            <a:ext cx="5832648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357290" y="214290"/>
            <a:ext cx="685804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Робота за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підручником</a:t>
            </a:r>
            <a:endParaRPr lang="ru-RU" sz="4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uk-UA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 </a:t>
            </a:r>
            <a:r>
              <a:rPr lang="uk-UA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(с. 34)</a:t>
            </a:r>
            <a:endParaRPr lang="uk-UA" sz="4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14282" y="1928802"/>
            <a:ext cx="871543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4)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Опрацювання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тексту про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казку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Всеволода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Нестайка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Словникова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робота.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двічна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непереможні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зазнайство, лукавство,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лінощі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здебільшого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присвячуються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Times New Roman" pitchFamily="18" charset="0"/>
              </a:rPr>
              <a:t>Хиба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— недогляд,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помилка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чому-небудь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;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недолік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Негативна риса,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ознака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кого-,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чого-небудь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Фізична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дефект.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Читання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тексту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учнями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ланцюжком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за абзацами.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>
            <a:off x="5759624" y="419370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156176" y="2276872"/>
            <a:ext cx="2664296" cy="9144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соціально-побутові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03848" y="2276872"/>
            <a:ext cx="2664296" cy="9144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чарівні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2276872"/>
            <a:ext cx="2664296" cy="9144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про тварин</a:t>
            </a:r>
            <a:endParaRPr lang="ru-RU" sz="3200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4499992" y="1247056"/>
            <a:ext cx="0" cy="102981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8" idx="0"/>
          </p:cNvCxnSpPr>
          <p:nvPr/>
        </p:nvCxnSpPr>
        <p:spPr>
          <a:xfrm>
            <a:off x="4499992" y="1247056"/>
            <a:ext cx="2988332" cy="102981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10" idx="0"/>
          </p:cNvCxnSpPr>
          <p:nvPr/>
        </p:nvCxnSpPr>
        <p:spPr>
          <a:xfrm flipH="1">
            <a:off x="1583668" y="1247056"/>
            <a:ext cx="2916324" cy="102981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2" descr="C:\Users\Avgustin\Desktop\10663782_w640_h640_df47b8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95139">
            <a:off x="2239074" y="4706812"/>
            <a:ext cx="1656184" cy="2061029"/>
          </a:xfrm>
          <a:prstGeom prst="rect">
            <a:avLst/>
          </a:prstGeom>
          <a:noFill/>
        </p:spPr>
      </p:pic>
      <p:pic>
        <p:nvPicPr>
          <p:cNvPr id="48" name="Picture 1" descr="C:\Users\Avgustin\Desktop\4087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29619">
            <a:off x="3637291" y="3177170"/>
            <a:ext cx="2448272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Picture 1" descr="C:\Users\Avgustin\Desktop\Ukr_Narod_Skazk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38101">
            <a:off x="4294326" y="4686348"/>
            <a:ext cx="1583202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http://pictures.ucoz.ru/_ph/3/2/587103647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33399">
            <a:off x="7292394" y="522739"/>
            <a:ext cx="187220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vignette_30.png"/>
          <p:cNvPicPr/>
          <p:nvPr/>
        </p:nvPicPr>
        <p:blipFill>
          <a:blip r:embed="rId6" cstate="print"/>
          <a:srcRect t="38194"/>
          <a:stretch>
            <a:fillRect/>
          </a:stretch>
        </p:blipFill>
        <p:spPr bwMode="auto">
          <a:xfrm>
            <a:off x="1403648" y="0"/>
            <a:ext cx="5832648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483768" y="116632"/>
            <a:ext cx="36511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Види казок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" name="Рисунок 18" descr="http://img-kiev.fotki.yandex.ru/get/5505/valenta-mog.129/0_6d437_4015c530_orig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381328"/>
            <a:ext cx="205172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img-fotki.yandex.ru/get/4410/28257045.5b1/0_6e8da_60bbaf15_XXL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501008"/>
            <a:ext cx="2448272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://img-fotki.yandex.ru/get/4410/28257045.5b1/0_6e8da_60bbaf15_XXL"/>
          <p:cNvPicPr/>
          <p:nvPr/>
        </p:nvPicPr>
        <p:blipFill>
          <a:blip r:embed="rId8" cstate="print"/>
          <a:srcRect l="32822" t="6489" b="79143"/>
          <a:stretch>
            <a:fillRect/>
          </a:stretch>
        </p:blipFill>
        <p:spPr bwMode="auto">
          <a:xfrm rot="540403">
            <a:off x="843397" y="4763920"/>
            <a:ext cx="1440160" cy="315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&#10;Українські казки про тварин&#10;"/>
          <p:cNvPicPr>
            <a:picLocks noChangeAspect="1" noChangeArrowheads="1"/>
          </p:cNvPicPr>
          <p:nvPr/>
        </p:nvPicPr>
        <p:blipFill>
          <a:blip r:embed="rId9" cstate="print"/>
          <a:srcRect t="1841" r="4289" b="2420"/>
          <a:stretch>
            <a:fillRect/>
          </a:stretch>
        </p:blipFill>
        <p:spPr bwMode="auto">
          <a:xfrm rot="478679">
            <a:off x="6515479" y="4807714"/>
            <a:ext cx="1664364" cy="2060848"/>
          </a:xfrm>
          <a:prstGeom prst="rect">
            <a:avLst/>
          </a:prstGeom>
          <a:noFill/>
        </p:spPr>
      </p:pic>
      <p:pic>
        <p:nvPicPr>
          <p:cNvPr id="24" name="Picture 3" descr="C:\Users\Avgustin\Desktop\logo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761050">
            <a:off x="6569077" y="3395569"/>
            <a:ext cx="2438400" cy="1647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467544" y="1484784"/>
            <a:ext cx="885596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Ведмежати в лісі жили,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Головою все крутили.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Ось так, ось так, ось так.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(хитають </a:t>
            </a:r>
            <a:r>
              <a:rPr lang="uk-UA" sz="2400" i="1" dirty="0" smtClean="0">
                <a:latin typeface="Arial" pitchFamily="34" charset="0"/>
                <a:ea typeface="Times New Roman" pitchFamily="18" charset="0"/>
              </a:rPr>
              <a:t>головою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Ведмежата мед шукали,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Разом дерева хитали. 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Ось так, ось так, ось так.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(хитають </a:t>
            </a:r>
            <a:r>
              <a:rPr lang="uk-UA" sz="2400" i="1" dirty="0" smtClean="0">
                <a:latin typeface="Arial" pitchFamily="34" charset="0"/>
                <a:ea typeface="Times New Roman" pitchFamily="18" charset="0"/>
              </a:rPr>
              <a:t>руками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Потім дружно утікали,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Бджілки їх наздоганяли.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Ось так, ось так, ось так.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(махають руками)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 гущавині сховались,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Носики понакривали, 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(присідають)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І завмерли вмить.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Цить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цить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цить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(сідають за парти)</a:t>
            </a:r>
            <a:endParaRPr kumimoji="0" lang="uk-UA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043608" y="0"/>
            <a:ext cx="6768752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95736" y="260648"/>
            <a:ext cx="470000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2234" name="Picture 10" descr="http://lenagold.ru/fon/clipart/m/med/medved17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500" y="0"/>
            <a:ext cx="952500" cy="1143001"/>
          </a:xfrm>
          <a:prstGeom prst="rect">
            <a:avLst/>
          </a:prstGeom>
          <a:noFill/>
        </p:spPr>
      </p:pic>
      <p:pic>
        <p:nvPicPr>
          <p:cNvPr id="52238" name="Picture 14" descr="http://lenagold.ru/fon/clipart/m/med/medved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836712"/>
            <a:ext cx="1296144" cy="1555374"/>
          </a:xfrm>
          <a:prstGeom prst="rect">
            <a:avLst/>
          </a:prstGeom>
          <a:noFill/>
        </p:spPr>
      </p:pic>
      <p:pic>
        <p:nvPicPr>
          <p:cNvPr id="52240" name="Picture 16" descr="http://lenagold.ru/fon/clipart/m/med/medved5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861048"/>
            <a:ext cx="1252533" cy="1503041"/>
          </a:xfrm>
          <a:prstGeom prst="rect">
            <a:avLst/>
          </a:prstGeom>
          <a:noFill/>
        </p:spPr>
      </p:pic>
      <p:pic>
        <p:nvPicPr>
          <p:cNvPr id="52242" name="Picture 18" descr="http://lenagold.ru/fon/clipart/m/med/medved6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36163" y="5373216"/>
            <a:ext cx="1237319" cy="1484784"/>
          </a:xfrm>
          <a:prstGeom prst="rect">
            <a:avLst/>
          </a:prstGeom>
          <a:noFill/>
        </p:spPr>
      </p:pic>
      <p:pic>
        <p:nvPicPr>
          <p:cNvPr id="52246" name="Picture 22" descr="http://lenagold.ru/fon/clipart/m/med/medved18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5" y="2492896"/>
            <a:ext cx="1228531" cy="1474238"/>
          </a:xfrm>
          <a:prstGeom prst="rect">
            <a:avLst/>
          </a:prstGeom>
          <a:noFill/>
        </p:spPr>
      </p:pic>
      <p:pic>
        <p:nvPicPr>
          <p:cNvPr id="52248" name="Picture 24" descr="http://lenagold.ru/fon/clipart/m/med/medved18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6655" y="5085185"/>
            <a:ext cx="1477345" cy="1772816"/>
          </a:xfrm>
          <a:prstGeom prst="rect">
            <a:avLst/>
          </a:prstGeom>
          <a:noFill/>
        </p:spPr>
      </p:pic>
      <p:pic>
        <p:nvPicPr>
          <p:cNvPr id="52250" name="Picture 26" descr="http://lenagold.ru/fon/clipart/m/med/medved183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5463" y="3068960"/>
            <a:ext cx="1288537" cy="1546247"/>
          </a:xfrm>
          <a:prstGeom prst="rect">
            <a:avLst/>
          </a:prstGeom>
          <a:noFill/>
        </p:spPr>
      </p:pic>
      <p:pic>
        <p:nvPicPr>
          <p:cNvPr id="52254" name="Picture 30" descr="http://lenagold.ru/fon/clipart/m/med/medved200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-2" y="0"/>
            <a:ext cx="1296292" cy="1412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643182"/>
            <a:ext cx="7572428" cy="28575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vignette_2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6768752" cy="32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143108" y="1643050"/>
            <a:ext cx="5572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Третій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блок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3214686"/>
            <a:ext cx="6786610" cy="2500330"/>
          </a:xfrm>
          <a:prstGeom prst="rect">
            <a:avLst/>
          </a:prstGeom>
          <a:noFill/>
        </p:spPr>
        <p:txBody>
          <a:bodyPr wrap="none" rtlCol="0">
            <a:prstTxWarp prst="textFadeRight">
              <a:avLst>
                <a:gd name="adj" fmla="val 25456"/>
              </a:avLst>
            </a:prstTxWarp>
            <a:spAutoFit/>
          </a:bodyPr>
          <a:lstStyle/>
          <a:p>
            <a:r>
              <a:rPr lang="uk-U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Інтелект - шоу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" name="Рисунок 6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 rot="10800000">
            <a:off x="0" y="0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 rot="16200000">
            <a:off x="6119664" y="360040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 rot="5400000">
            <a:off x="-360040" y="383366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>
            <a:off x="5759624" y="419370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475656" y="1556792"/>
            <a:ext cx="6552728" cy="3384376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4400" dirty="0" smtClean="0"/>
              <a:t>Буква </a:t>
            </a:r>
            <a:r>
              <a:rPr lang="uk-UA" sz="4400" dirty="0" err="1" smtClean="0"/>
              <a:t>“Ка”</a:t>
            </a:r>
            <a:r>
              <a:rPr lang="uk-UA" sz="4400" dirty="0" smtClean="0"/>
              <a:t> казки складає,</a:t>
            </a:r>
          </a:p>
          <a:p>
            <a:pPr>
              <a:buFont typeface="Arial" charset="0"/>
              <a:buNone/>
            </a:pPr>
            <a:r>
              <a:rPr lang="uk-UA" sz="4400" dirty="0" smtClean="0"/>
              <a:t>А тому у вас питає:</a:t>
            </a:r>
          </a:p>
          <a:p>
            <a:pPr>
              <a:buFontTx/>
              <a:buChar char="-"/>
            </a:pPr>
            <a:r>
              <a:rPr lang="uk-UA" sz="4400" dirty="0" smtClean="0"/>
              <a:t>Розкажіть, в яких казках</a:t>
            </a:r>
          </a:p>
          <a:p>
            <a:pPr>
              <a:buNone/>
            </a:pPr>
            <a:r>
              <a:rPr lang="uk-UA" sz="4400" dirty="0" smtClean="0"/>
              <a:t>Є герої з букви </a:t>
            </a:r>
            <a:r>
              <a:rPr lang="uk-UA" sz="4400" dirty="0" err="1" smtClean="0"/>
              <a:t>“Ка”</a:t>
            </a:r>
            <a:r>
              <a:rPr lang="uk-UA" sz="4400" dirty="0" smtClean="0"/>
              <a:t>?</a:t>
            </a:r>
            <a:endParaRPr lang="ru-RU" sz="4400" dirty="0" smtClean="0"/>
          </a:p>
        </p:txBody>
      </p:sp>
      <p:pic>
        <p:nvPicPr>
          <p:cNvPr id="4" name="Рисунок 3" descr="Vesely_horovod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365104"/>
            <a:ext cx="1835696" cy="2492896"/>
          </a:xfrm>
          <a:prstGeom prst="rect">
            <a:avLst/>
          </a:prstGeom>
          <a:noFill/>
        </p:spPr>
      </p:pic>
      <p:pic>
        <p:nvPicPr>
          <p:cNvPr id="7" name="Рисунок 6" descr="Vesely_horovod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308304" y="3857628"/>
            <a:ext cx="1835696" cy="2348880"/>
          </a:xfrm>
          <a:prstGeom prst="rect">
            <a:avLst/>
          </a:prstGeom>
          <a:noFill/>
        </p:spPr>
      </p:pic>
      <p:pic>
        <p:nvPicPr>
          <p:cNvPr id="9" name="Рисунок 8" descr="vignette_30.png"/>
          <p:cNvPicPr/>
          <p:nvPr/>
        </p:nvPicPr>
        <p:blipFill>
          <a:blip r:embed="rId4" cstate="print"/>
          <a:srcRect t="38194"/>
          <a:stretch>
            <a:fillRect/>
          </a:stretch>
        </p:blipFill>
        <p:spPr bwMode="auto">
          <a:xfrm>
            <a:off x="1403648" y="0"/>
            <a:ext cx="583264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“Згадай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казку”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Рисунок 12" descr="imgpreview (1)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72" y="0"/>
            <a:ext cx="1428728" cy="2232388"/>
          </a:xfrm>
          <a:prstGeom prst="rect">
            <a:avLst/>
          </a:prstGeom>
        </p:spPr>
      </p:pic>
      <p:pic>
        <p:nvPicPr>
          <p:cNvPr id="14" name="Рисунок 13" descr="9cfa6fbc59e5bc5298246416355389c6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80" y="5048250"/>
            <a:ext cx="1885950" cy="1809750"/>
          </a:xfrm>
          <a:prstGeom prst="rect">
            <a:avLst/>
          </a:prstGeom>
        </p:spPr>
      </p:pic>
      <p:pic>
        <p:nvPicPr>
          <p:cNvPr id="15" name="Рисунок 14" descr="rucomeriaba2-1-10344-l-124x124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8926" y="4752976"/>
            <a:ext cx="1928826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403648" y="0"/>
            <a:ext cx="583264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771800" y="116632"/>
            <a:ext cx="3137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Кросворд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К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7890" name="Picture 2" descr="http://palshin.kiev.ua/images/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692696"/>
            <a:ext cx="942650" cy="1481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1" name="Picture 3" descr="C:\Users\Avgustin\Desktop\377783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56792"/>
            <a:ext cx="2286000" cy="1584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2" name="Picture 4" descr="C:\Users\Avgustin\Desktop\377782_original.jpg"/>
          <p:cNvPicPr>
            <a:picLocks noChangeAspect="1" noChangeArrowheads="1"/>
          </p:cNvPicPr>
          <p:nvPr/>
        </p:nvPicPr>
        <p:blipFill>
          <a:blip r:embed="rId5" cstate="print"/>
          <a:srcRect t="9098" b="4069"/>
          <a:stretch>
            <a:fillRect/>
          </a:stretch>
        </p:blipFill>
        <p:spPr bwMode="auto">
          <a:xfrm>
            <a:off x="6516216" y="5013176"/>
            <a:ext cx="2304256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869160"/>
            <a:ext cx="1472523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7" descr="волк и семеро козлят русская народная сказ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5013176"/>
            <a:ext cx="2304256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5220072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652120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084168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516216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380312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355976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923928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491880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220072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652120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084168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516216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948264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355976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220072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923928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491880" y="3356992"/>
            <a:ext cx="410344" cy="432048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059832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195736" y="3356992"/>
            <a:ext cx="410344" cy="432048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627784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763688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331640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899592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084168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220072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652120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516216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948264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52120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084168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516216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6948264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7380312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355976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923928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3491880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220072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652120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6084168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6516216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6948264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7380312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7812360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467544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851920" y="486916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4499992" y="249289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1331640" y="155679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3203848" y="292494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323528" y="50131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3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79512" y="335699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8532440" y="50131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499992" y="378904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8100392" y="62068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422108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403648" y="0"/>
            <a:ext cx="583264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3457" y="116632"/>
            <a:ext cx="4394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Перевір себе!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3" descr="C:\Users\Avgustin\Desktop\377783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2286000" cy="1584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7" descr="волк и семеро козлят русская народная сказ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013176"/>
            <a:ext cx="2304256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://palshin.kiev.ua/images/i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692696"/>
            <a:ext cx="942650" cy="1481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869160"/>
            <a:ext cx="1472523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C:\Users\Avgustin\Desktop\377782_original.jpg"/>
          <p:cNvPicPr>
            <a:picLocks noChangeAspect="1" noChangeArrowheads="1"/>
          </p:cNvPicPr>
          <p:nvPr/>
        </p:nvPicPr>
        <p:blipFill>
          <a:blip r:embed="rId7" cstate="print"/>
          <a:srcRect t="9098" b="4069"/>
          <a:stretch>
            <a:fillRect/>
          </a:stretch>
        </p:blipFill>
        <p:spPr bwMode="auto">
          <a:xfrm>
            <a:off x="6516216" y="5013176"/>
            <a:ext cx="2304256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788024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К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52120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84168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Б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80312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48264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0072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52120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59832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91880" y="3356992"/>
            <a:ext cx="410344" cy="432048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923928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55976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91880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23928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355976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652120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084168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Ч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516216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948264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48264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516216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084168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652120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220072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948264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80312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16216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084168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220072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812360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380312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948264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Ш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516216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084168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652120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20072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355976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923928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491880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788024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К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788024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788024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331640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763688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627784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67544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899592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195736" y="3356992"/>
            <a:ext cx="410344" cy="432048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3851920" y="486916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1331640" y="155679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323528" y="50131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3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8532440" y="50131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8100392" y="62068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3203848" y="4221088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3203848" y="292494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179512" y="335699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499992" y="3789040"/>
            <a:ext cx="301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4499992" y="2492896"/>
            <a:ext cx="301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611560" y="1772816"/>
            <a:ext cx="853244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Діти ходили, діти гуляли,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Дружно у парку казку…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Може, під кущиком, чи під місточком,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Може, накрилась кленовим…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Хлопці гасали, бешкетували.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Що ви? Це казку вони…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Казко, постій, гей,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озовися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Та не жартуй з нас, в клас…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Казка із сонечком в небо злетіла,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Ні, нашу казку кізонька…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Та, слава Богу, казка знайшлася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Будем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старатись, щоб гарна…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В. Сухомлинський </a:t>
            </a:r>
            <a:endParaRPr kumimoji="0" lang="uk-UA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403648" y="0"/>
            <a:ext cx="5832648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714480" y="357167"/>
            <a:ext cx="45720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Гра</a:t>
            </a:r>
            <a:r>
              <a:rPr lang="ru-RU" sz="3200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3200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”</a:t>
            </a:r>
            <a:r>
              <a:rPr lang="uk-UA" sz="3200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Додай слово</a:t>
            </a:r>
            <a:r>
              <a:rPr lang="en-US" sz="3200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”</a:t>
            </a:r>
            <a:endParaRPr lang="ru-RU" sz="32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Рисунок 9" descr="70188146_2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20272" y="3717032"/>
            <a:ext cx="1944216" cy="2160240"/>
          </a:xfrm>
          <a:prstGeom prst="rect">
            <a:avLst/>
          </a:prstGeom>
          <a:noFill/>
        </p:spPr>
      </p:pic>
      <p:pic>
        <p:nvPicPr>
          <p:cNvPr id="11" name="Рисунок 10" descr="C:\Users\Дом\Desktop\111\067653b96946.png"/>
          <p:cNvPicPr/>
          <p:nvPr/>
        </p:nvPicPr>
        <p:blipFill>
          <a:blip r:embed="rId4" cstate="print"/>
          <a:srcRect l="8553"/>
          <a:stretch>
            <a:fillRect/>
          </a:stretch>
        </p:blipFill>
        <p:spPr bwMode="auto">
          <a:xfrm flipH="1">
            <a:off x="6230538" y="1196752"/>
            <a:ext cx="291345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071934" y="2214554"/>
            <a:ext cx="17899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шукали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60032" y="2924944"/>
            <a:ext cx="18912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листочком</a:t>
            </a:r>
            <a:r>
              <a:rPr lang="uk-UA" sz="2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,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60" y="3645024"/>
            <a:ext cx="17027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доганяли</a:t>
            </a:r>
            <a:r>
              <a:rPr lang="uk-UA" sz="2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16016" y="4365104"/>
            <a:ext cx="1913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повернися</a:t>
            </a:r>
            <a:r>
              <a:rPr lang="uk-UA" sz="2400" b="1" dirty="0" smtClean="0">
                <a:latin typeface="Arial" pitchFamily="34" charset="0"/>
                <a:ea typeface="Times New Roman" pitchFamily="18" charset="0"/>
              </a:rPr>
              <a:t>.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283968" y="5085184"/>
            <a:ext cx="96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’</a:t>
            </a:r>
            <a:r>
              <a:rPr lang="uk-UA" sz="2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їла</a:t>
            </a: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5805264"/>
            <a:ext cx="14523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вдалася</a:t>
            </a:r>
            <a:r>
              <a:rPr lang="uk-UA" sz="2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 rot="1206992">
            <a:off x="6444208" y="2132856"/>
            <a:ext cx="201622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331640" y="188640"/>
            <a:ext cx="669674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30316" y="260648"/>
            <a:ext cx="576459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Збери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прислів’я. </a:t>
            </a:r>
          </a:p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Поясни його значення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223973">
            <a:off x="347993" y="1614672"/>
            <a:ext cx="201622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9924490">
            <a:off x="366678" y="3026819"/>
            <a:ext cx="273264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маленькі,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820832">
            <a:off x="2914040" y="3514336"/>
            <a:ext cx="201622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2071678"/>
            <a:ext cx="201622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15074" y="3929066"/>
            <a:ext cx="201622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0664515">
            <a:off x="4988865" y="2900889"/>
            <a:ext cx="201622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1277298">
            <a:off x="6672862" y="2111416"/>
            <a:ext cx="16131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Казки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00892" y="3929066"/>
            <a:ext cx="4635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57554" y="2000240"/>
            <a:ext cx="203062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розуму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147223">
            <a:off x="1184767" y="1697750"/>
            <a:ext cx="4635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20629400">
            <a:off x="5515330" y="2847927"/>
            <a:ext cx="10663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них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826996">
            <a:off x="3066740" y="3341368"/>
            <a:ext cx="17561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багато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9636"/>
            <a:ext cx="1376847" cy="1388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23"/>
          <p:cNvSpPr txBox="1"/>
          <p:nvPr/>
        </p:nvSpPr>
        <p:spPr>
          <a:xfrm>
            <a:off x="129545" y="4714884"/>
            <a:ext cx="90144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Казки </a:t>
            </a:r>
            <a:r>
              <a:rPr lang="ru-RU" sz="4000" b="1" dirty="0" err="1" smtClean="0">
                <a:solidFill>
                  <a:srgbClr val="7030A0"/>
                </a:solidFill>
              </a:rPr>
              <a:t>маленьк</a:t>
            </a:r>
            <a:r>
              <a:rPr lang="uk-UA" sz="4000" b="1" dirty="0" smtClean="0">
                <a:solidFill>
                  <a:srgbClr val="7030A0"/>
                </a:solidFill>
              </a:rPr>
              <a:t>і</a:t>
            </a:r>
            <a:r>
              <a:rPr lang="ru-RU" sz="4000" b="1" dirty="0" smtClean="0">
                <a:solidFill>
                  <a:srgbClr val="7030A0"/>
                </a:solidFill>
              </a:rPr>
              <a:t>, а </a:t>
            </a:r>
            <a:r>
              <a:rPr lang="ru-RU" sz="4000" b="1" dirty="0" err="1" smtClean="0">
                <a:solidFill>
                  <a:srgbClr val="7030A0"/>
                </a:solidFill>
              </a:rPr>
              <a:t>розуму</a:t>
            </a:r>
            <a:r>
              <a:rPr lang="ru-RU" sz="4000" b="1" dirty="0" smtClean="0">
                <a:solidFill>
                  <a:srgbClr val="7030A0"/>
                </a:solidFill>
              </a:rPr>
              <a:t> в них </a:t>
            </a:r>
            <a:r>
              <a:rPr lang="ru-RU" sz="4000" b="1" dirty="0" err="1" smtClean="0">
                <a:solidFill>
                  <a:srgbClr val="7030A0"/>
                </a:solidFill>
              </a:rPr>
              <a:t>багато</a:t>
            </a:r>
            <a:r>
              <a:rPr lang="ru-RU" sz="4000" b="1" dirty="0" smtClean="0">
                <a:solidFill>
                  <a:srgbClr val="7030A0"/>
                </a:solidFill>
              </a:rPr>
              <a:t>.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331640" y="188640"/>
            <a:ext cx="669674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Вправа</a:t>
            </a:r>
            <a:r>
              <a:rPr lang="ru-RU" b="1" dirty="0" smtClean="0"/>
              <a:t> «</a:t>
            </a:r>
            <a:r>
              <a:rPr lang="ru-RU" b="1" dirty="0" err="1" smtClean="0"/>
              <a:t>Мікрофон</a:t>
            </a:r>
            <a:r>
              <a:rPr lang="ru-RU" b="1" dirty="0" smtClean="0"/>
              <a:t>»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3" name="Рисунок 2" descr="microphone_PNG79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69612">
            <a:off x="22488" y="2409286"/>
            <a:ext cx="2857677" cy="2857677"/>
          </a:xfrm>
          <a:prstGeom prst="rect">
            <a:avLst/>
          </a:prstGeom>
        </p:spPr>
      </p:pic>
      <p:pic>
        <p:nvPicPr>
          <p:cNvPr id="5" name="Рисунок 4" descr="oformlenie-1.png"/>
          <p:cNvPicPr/>
          <p:nvPr/>
        </p:nvPicPr>
        <p:blipFill>
          <a:blip r:embed="rId4" cstate="print"/>
          <a:srcRect l="7620" t="6878" r="2844" b="8298"/>
          <a:stretch>
            <a:fillRect/>
          </a:stretch>
        </p:blipFill>
        <p:spPr bwMode="auto">
          <a:xfrm rot="10800000">
            <a:off x="0" y="0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oformlenie-1.png"/>
          <p:cNvPicPr/>
          <p:nvPr/>
        </p:nvPicPr>
        <p:blipFill>
          <a:blip r:embed="rId4" cstate="print"/>
          <a:srcRect l="7620" t="6878" r="2844" b="8298"/>
          <a:stretch>
            <a:fillRect/>
          </a:stretch>
        </p:blipFill>
        <p:spPr bwMode="auto">
          <a:xfrm rot="5400000">
            <a:off x="-360040" y="383366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oformlenie-1.png"/>
          <p:cNvPicPr/>
          <p:nvPr/>
        </p:nvPicPr>
        <p:blipFill>
          <a:blip r:embed="rId4" cstate="print"/>
          <a:srcRect l="7620" t="6878" r="2844" b="8298"/>
          <a:stretch>
            <a:fillRect/>
          </a:stretch>
        </p:blipFill>
        <p:spPr bwMode="auto">
          <a:xfrm rot="16200000">
            <a:off x="6119664" y="360040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oformlenie-1.png"/>
          <p:cNvPicPr/>
          <p:nvPr/>
        </p:nvPicPr>
        <p:blipFill>
          <a:blip r:embed="rId4" cstate="print"/>
          <a:srcRect l="7620" t="6878" r="2844" b="8298"/>
          <a:stretch>
            <a:fillRect/>
          </a:stretch>
        </p:blipFill>
        <p:spPr bwMode="auto">
          <a:xfrm>
            <a:off x="5759624" y="419370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643174" y="3286124"/>
            <a:ext cx="65008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3600" b="1" dirty="0" err="1" smtClean="0">
                <a:latin typeface="Segoe Script" pitchFamily="34" charset="0"/>
              </a:rPr>
              <a:t>Яким</a:t>
            </a:r>
            <a:r>
              <a:rPr lang="ru-RU" sz="3600" b="1" dirty="0" smtClean="0">
                <a:latin typeface="Segoe Script" pitchFamily="34" charset="0"/>
              </a:rPr>
              <a:t> </a:t>
            </a:r>
            <a:r>
              <a:rPr lang="ru-RU" sz="3600" b="1" dirty="0" err="1" smtClean="0">
                <a:latin typeface="Segoe Script" pitchFamily="34" charset="0"/>
              </a:rPr>
              <a:t>має</a:t>
            </a:r>
            <a:r>
              <a:rPr lang="ru-RU" sz="3600" b="1" dirty="0" smtClean="0">
                <a:latin typeface="Segoe Script" pitchFamily="34" charset="0"/>
              </a:rPr>
              <a:t> бути наш урок…</a:t>
            </a:r>
          </a:p>
          <a:p>
            <a:pPr lvl="0">
              <a:buFont typeface="Arial" pitchFamily="34" charset="0"/>
              <a:buChar char="•"/>
            </a:pPr>
            <a:r>
              <a:rPr lang="ru-RU" sz="3600" b="1" dirty="0" smtClean="0">
                <a:latin typeface="Segoe Script" pitchFamily="34" charset="0"/>
              </a:rPr>
              <a:t>Я на </a:t>
            </a:r>
            <a:r>
              <a:rPr lang="ru-RU" sz="3600" b="1" dirty="0" err="1" smtClean="0">
                <a:latin typeface="Segoe Script" pitchFamily="34" charset="0"/>
              </a:rPr>
              <a:t>цьому</a:t>
            </a:r>
            <a:r>
              <a:rPr lang="ru-RU" sz="3600" b="1" dirty="0" smtClean="0">
                <a:latin typeface="Segoe Script" pitchFamily="34" charset="0"/>
              </a:rPr>
              <a:t> </a:t>
            </a:r>
            <a:r>
              <a:rPr lang="ru-RU" sz="3600" b="1" dirty="0" err="1" smtClean="0">
                <a:latin typeface="Segoe Script" pitchFamily="34" charset="0"/>
              </a:rPr>
              <a:t>уроці</a:t>
            </a:r>
            <a:r>
              <a:rPr lang="ru-RU" sz="3600" b="1" dirty="0" smtClean="0">
                <a:latin typeface="Segoe Script" pitchFamily="34" charset="0"/>
              </a:rPr>
              <a:t> буду…</a:t>
            </a:r>
            <a:endParaRPr lang="ru-RU" sz="3600" b="1" dirty="0"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7554" y="1857364"/>
            <a:ext cx="1584176" cy="14401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</a:rPr>
              <a:t>1 </a:t>
            </a:r>
            <a:r>
              <a:rPr lang="uk-UA" sz="3200" dirty="0" smtClean="0">
                <a:solidFill>
                  <a:srgbClr val="002060"/>
                </a:solidFill>
              </a:rPr>
              <a:t>Казка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411348">
            <a:off x="5357184" y="3875225"/>
            <a:ext cx="2513902" cy="9129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rgbClr val="C00000"/>
                </a:solidFill>
              </a:rPr>
              <a:t>8</a:t>
            </a:r>
            <a:r>
              <a:rPr lang="uk-UA" sz="3200" dirty="0"/>
              <a:t> </a:t>
            </a:r>
            <a:r>
              <a:rPr lang="uk-UA" sz="3200" dirty="0">
                <a:solidFill>
                  <a:srgbClr val="002060"/>
                </a:solidFill>
              </a:rPr>
              <a:t>зрозумій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1728441">
            <a:off x="8626" y="3207198"/>
            <a:ext cx="3785895" cy="1008112"/>
          </a:xfrm>
          <a:prstGeom prst="rt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</a:rPr>
              <a:t>2</a:t>
            </a:r>
            <a:r>
              <a:rPr lang="uk-UA" sz="3200" dirty="0" smtClean="0"/>
              <a:t> </a:t>
            </a:r>
            <a:r>
              <a:rPr lang="uk-UA" sz="3200" dirty="0" smtClean="0">
                <a:solidFill>
                  <a:srgbClr val="002060"/>
                </a:solidFill>
              </a:rPr>
              <a:t>вигадка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ый треугольник 12"/>
          <p:cNvSpPr/>
          <p:nvPr/>
        </p:nvSpPr>
        <p:spPr>
          <a:xfrm rot="11083919">
            <a:off x="7236296" y="2060848"/>
            <a:ext cx="1656184" cy="1008112"/>
          </a:xfrm>
          <a:prstGeom prst="rt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Блок-схема: сохраненные данные 13"/>
          <p:cNvSpPr/>
          <p:nvPr/>
        </p:nvSpPr>
        <p:spPr>
          <a:xfrm rot="11673277">
            <a:off x="2224717" y="3408502"/>
            <a:ext cx="2808312" cy="1008112"/>
          </a:xfrm>
          <a:prstGeom prst="flowChartOnlineStorag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004048" y="1916832"/>
            <a:ext cx="2376264" cy="15841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</a:rPr>
              <a:t>6 </a:t>
            </a:r>
            <a:r>
              <a:rPr lang="uk-UA" sz="3200" dirty="0" smtClean="0">
                <a:solidFill>
                  <a:srgbClr val="002060"/>
                </a:solidFill>
              </a:rPr>
              <a:t>щось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7" name="Блок-схема: сохраненные данные 16"/>
          <p:cNvSpPr/>
          <p:nvPr/>
        </p:nvSpPr>
        <p:spPr>
          <a:xfrm rot="9239964" flipH="1">
            <a:off x="1246554" y="1964339"/>
            <a:ext cx="2007840" cy="936104"/>
          </a:xfrm>
          <a:prstGeom prst="flowChartOnlineStorag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Блок-схема: задержка 17"/>
          <p:cNvSpPr/>
          <p:nvPr/>
        </p:nvSpPr>
        <p:spPr>
          <a:xfrm rot="1164899">
            <a:off x="7309359" y="3118113"/>
            <a:ext cx="1728192" cy="936104"/>
          </a:xfrm>
          <a:prstGeom prst="flowChartDela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</a:rPr>
              <a:t>4</a:t>
            </a:r>
            <a:r>
              <a:rPr lang="uk-UA" sz="3200" dirty="0" smtClean="0"/>
              <a:t> </a:t>
            </a:r>
            <a:r>
              <a:rPr lang="uk-UA" sz="3200" dirty="0" smtClean="0">
                <a:solidFill>
                  <a:srgbClr val="002060"/>
                </a:solidFill>
              </a:rPr>
              <a:t>в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315301">
            <a:off x="8028384" y="2060848"/>
            <a:ext cx="841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</a:rPr>
              <a:t>3</a:t>
            </a:r>
            <a:r>
              <a:rPr lang="uk-UA" sz="3200" dirty="0" smtClean="0"/>
              <a:t> </a:t>
            </a:r>
            <a:r>
              <a:rPr lang="uk-UA" sz="3200" dirty="0" smtClean="0">
                <a:solidFill>
                  <a:srgbClr val="002060"/>
                </a:solidFill>
              </a:rPr>
              <a:t>та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20047982">
            <a:off x="1647999" y="2050886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</a:rPr>
              <a:t>5 </a:t>
            </a:r>
            <a:r>
              <a:rPr lang="uk-UA" sz="3200" dirty="0" smtClean="0">
                <a:solidFill>
                  <a:srgbClr val="002060"/>
                </a:solidFill>
              </a:rPr>
              <a:t>ній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909560">
            <a:off x="2536257" y="3723199"/>
            <a:ext cx="2327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</a:rPr>
              <a:t>7</a:t>
            </a:r>
            <a:r>
              <a:rPr lang="uk-UA" sz="3200" dirty="0" smtClean="0"/>
              <a:t> </a:t>
            </a:r>
            <a:r>
              <a:rPr lang="uk-UA" sz="3200" dirty="0" smtClean="0">
                <a:solidFill>
                  <a:srgbClr val="002060"/>
                </a:solidFill>
              </a:rPr>
              <a:t>повчальне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22" name="Рисунок 21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331640" y="188640"/>
            <a:ext cx="669674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1830316" y="260648"/>
            <a:ext cx="576459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Збери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прислів’я. </a:t>
            </a:r>
          </a:p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Поясни його значення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" name="Рисунок 23" descr="Vesely_horovod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28"/>
            <a:ext cx="1835696" cy="2109911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0" y="5429264"/>
            <a:ext cx="931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</a:rPr>
              <a:t>Казка – вигадка, та в ній щось повчальне зрозумій.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8748464" cy="5661248"/>
          </a:xfrm>
        </p:spPr>
        <p:txBody>
          <a:bodyPr>
            <a:normAutofit/>
          </a:bodyPr>
          <a:lstStyle/>
          <a:p>
            <a:r>
              <a:rPr lang="uk-UA" dirty="0"/>
              <a:t>Перший, хто  починає  ланцюжок,  називає   будь-яке  слово, другий   додає  слово   і  пояснює, як  воно  зв’язане  з  першим .</a:t>
            </a:r>
            <a:endParaRPr lang="ru-RU" dirty="0"/>
          </a:p>
          <a:p>
            <a:r>
              <a:rPr lang="uk-UA" dirty="0"/>
              <a:t> Наприклад: </a:t>
            </a:r>
            <a:r>
              <a:rPr lang="uk-UA" i="1" dirty="0"/>
              <a:t>Баба  Яга – мітла </a:t>
            </a:r>
            <a:r>
              <a:rPr lang="uk-UA" i="1" dirty="0" smtClean="0"/>
              <a:t>(</a:t>
            </a:r>
            <a:r>
              <a:rPr lang="uk-UA" i="1" dirty="0"/>
              <a:t>щоб літати);</a:t>
            </a:r>
            <a:endParaRPr lang="ru-RU" dirty="0"/>
          </a:p>
          <a:p>
            <a:pPr>
              <a:buNone/>
            </a:pPr>
            <a:r>
              <a:rPr lang="uk-UA" i="1" dirty="0"/>
              <a:t> </a:t>
            </a:r>
            <a:r>
              <a:rPr lang="uk-UA" i="1" dirty="0" smtClean="0"/>
              <a:t>                          Колобок </a:t>
            </a:r>
            <a:r>
              <a:rPr lang="uk-UA" i="1" dirty="0"/>
              <a:t>– </a:t>
            </a:r>
            <a:endParaRPr lang="ru-RU" dirty="0"/>
          </a:p>
          <a:p>
            <a:pPr>
              <a:buNone/>
            </a:pPr>
            <a:r>
              <a:rPr lang="uk-UA" i="1" dirty="0" smtClean="0"/>
              <a:t>                           Лисичка </a:t>
            </a:r>
            <a:r>
              <a:rPr lang="uk-UA" i="1" dirty="0"/>
              <a:t>– </a:t>
            </a:r>
            <a:endParaRPr lang="ru-RU" dirty="0"/>
          </a:p>
          <a:p>
            <a:pPr>
              <a:buNone/>
            </a:pPr>
            <a:r>
              <a:rPr lang="uk-UA" i="1" dirty="0" smtClean="0"/>
              <a:t>                          Котигорошко </a:t>
            </a:r>
            <a:r>
              <a:rPr lang="uk-UA" i="1" dirty="0"/>
              <a:t>– </a:t>
            </a:r>
            <a:endParaRPr lang="ru-RU" dirty="0"/>
          </a:p>
          <a:p>
            <a:pPr>
              <a:buNone/>
            </a:pPr>
            <a:r>
              <a:rPr lang="uk-UA" i="1" dirty="0" smtClean="0"/>
              <a:t>                          Рукавичка </a:t>
            </a:r>
            <a:r>
              <a:rPr lang="uk-UA" i="1" dirty="0"/>
              <a:t>–  </a:t>
            </a:r>
            <a:r>
              <a:rPr lang="uk-UA" i="1" dirty="0" smtClean="0"/>
              <a:t>         ,          ,         ,  ...</a:t>
            </a:r>
            <a:endParaRPr lang="ru-RU" dirty="0"/>
          </a:p>
          <a:p>
            <a:pPr>
              <a:buNone/>
            </a:pPr>
            <a:r>
              <a:rPr lang="uk-UA" i="1" dirty="0" smtClean="0"/>
              <a:t>                          </a:t>
            </a:r>
            <a:r>
              <a:rPr lang="uk-UA" i="1" dirty="0" err="1" smtClean="0"/>
              <a:t>Телесик</a:t>
            </a:r>
            <a:r>
              <a:rPr lang="uk-UA" i="1" dirty="0" smtClean="0"/>
              <a:t> </a:t>
            </a:r>
            <a:r>
              <a:rPr lang="uk-UA" i="1" dirty="0"/>
              <a:t>– </a:t>
            </a:r>
            <a:r>
              <a:rPr lang="uk-UA" i="1" dirty="0" smtClean="0"/>
              <a:t>         ,             , …  </a:t>
            </a:r>
            <a:r>
              <a:rPr lang="uk-UA" i="1" dirty="0"/>
              <a:t>.</a:t>
            </a:r>
            <a:endParaRPr lang="ru-RU" dirty="0"/>
          </a:p>
        </p:txBody>
      </p:sp>
      <p:pic>
        <p:nvPicPr>
          <p:cNvPr id="4" name="Рисунок 3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259632" y="0"/>
            <a:ext cx="669674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63243733_1282881110_0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9527" y="1556792"/>
            <a:ext cx="1404473" cy="147946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75656" y="188640"/>
            <a:ext cx="6357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Логічний ланцюжок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http://s47.radikal.ru/i117/0901/0d/cff38354f90c.png"/>
          <p:cNvPicPr/>
          <p:nvPr/>
        </p:nvPicPr>
        <p:blipFill>
          <a:blip r:embed="rId4" cstate="print"/>
          <a:srcRect l="66629" t="71732" b="10335"/>
          <a:stretch>
            <a:fillRect/>
          </a:stretch>
        </p:blipFill>
        <p:spPr bwMode="auto">
          <a:xfrm>
            <a:off x="4499992" y="3140968"/>
            <a:ext cx="12241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онь.em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7504" y="0"/>
            <a:ext cx="1224136" cy="1127423"/>
          </a:xfrm>
          <a:prstGeom prst="rect">
            <a:avLst/>
          </a:prstGeom>
        </p:spPr>
      </p:pic>
      <p:pic>
        <p:nvPicPr>
          <p:cNvPr id="17" name="Рисунок 16" descr="E:\Документы\Мои рисунки\домашние животные\66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0" y="3789040"/>
            <a:ext cx="936104" cy="866293"/>
          </a:xfrm>
          <a:prstGeom prst="rect">
            <a:avLst/>
          </a:prstGeom>
          <a:noFill/>
        </p:spPr>
      </p:pic>
      <p:pic>
        <p:nvPicPr>
          <p:cNvPr id="20" name="Рисунок 19" descr="http://i020.radikal.ru/0807/3a/21d33e8bceab.png"/>
          <p:cNvPicPr/>
          <p:nvPr/>
        </p:nvPicPr>
        <p:blipFill>
          <a:blip r:embed="rId7" cstate="print"/>
          <a:srcRect l="50027"/>
          <a:stretch>
            <a:fillRect/>
          </a:stretch>
        </p:blipFill>
        <p:spPr bwMode="auto">
          <a:xfrm>
            <a:off x="5148064" y="5805264"/>
            <a:ext cx="124994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 descr="C:\Users\1234\Desktop\624_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56974">
            <a:off x="5312479" y="4079207"/>
            <a:ext cx="937934" cy="1250578"/>
          </a:xfrm>
          <a:prstGeom prst="rect">
            <a:avLst/>
          </a:prstGeom>
          <a:noFill/>
        </p:spPr>
      </p:pic>
      <p:pic>
        <p:nvPicPr>
          <p:cNvPr id="13" name="Рисунок 4" descr="Изображени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4941168"/>
            <a:ext cx="648072" cy="729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4" descr="alexbannykh06020004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240" y="4653136"/>
            <a:ext cx="742329" cy="1083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3" descr="Мышонок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4869160"/>
            <a:ext cx="887092" cy="988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ромашка2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23928" y="5517232"/>
            <a:ext cx="8286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i="1" dirty="0" smtClean="0"/>
              <a:t>Насупитись, як  сердита   людина,  </a:t>
            </a:r>
          </a:p>
          <a:p>
            <a:pPr>
              <a:buNone/>
            </a:pPr>
            <a:r>
              <a:rPr lang="uk-UA" sz="2800" i="1" dirty="0" smtClean="0"/>
              <a:t>                         як осіння  хмара;</a:t>
            </a:r>
            <a:endParaRPr lang="ru-RU" sz="2800" dirty="0" smtClean="0"/>
          </a:p>
          <a:p>
            <a:pPr>
              <a:buNone/>
            </a:pPr>
            <a:r>
              <a:rPr lang="uk-UA" sz="2800" i="1" dirty="0" smtClean="0"/>
              <a:t>посміхнутись, як  кіт  на  сонці,  </a:t>
            </a:r>
          </a:p>
          <a:p>
            <a:pPr>
              <a:buNone/>
            </a:pPr>
            <a:r>
              <a:rPr lang="uk-UA" sz="2800" i="1" dirty="0" smtClean="0"/>
              <a:t>                            як  саме  сонечко;</a:t>
            </a:r>
            <a:endParaRPr lang="ru-RU" sz="2800" dirty="0" smtClean="0"/>
          </a:p>
          <a:p>
            <a:pPr>
              <a:buNone/>
            </a:pPr>
            <a:r>
              <a:rPr lang="uk-UA" sz="2800" i="1" dirty="0" smtClean="0"/>
              <a:t>позлитись, як  два  цапки  на  мосту;</a:t>
            </a:r>
            <a:endParaRPr lang="ru-RU" sz="2800" dirty="0" smtClean="0"/>
          </a:p>
          <a:p>
            <a:pPr>
              <a:buNone/>
            </a:pPr>
            <a:r>
              <a:rPr lang="uk-UA" sz="2800" i="1" dirty="0" smtClean="0"/>
              <a:t>злякатись,  як  Маша, що  загубилася  в  лісі;</a:t>
            </a:r>
            <a:endParaRPr lang="ru-RU" sz="2800" dirty="0" smtClean="0"/>
          </a:p>
          <a:p>
            <a:pPr>
              <a:buNone/>
            </a:pPr>
            <a:r>
              <a:rPr lang="uk-UA" sz="2800" i="1" dirty="0" smtClean="0"/>
              <a:t>втомитись,  як  дід, що   тягнув  ріпку ;</a:t>
            </a:r>
            <a:endParaRPr lang="ru-RU" sz="2800" dirty="0" smtClean="0"/>
          </a:p>
          <a:p>
            <a:pPr>
              <a:buNone/>
            </a:pPr>
            <a:r>
              <a:rPr lang="uk-UA" sz="2800" i="1" dirty="0" smtClean="0"/>
              <a:t>погарчати, як   гарчить  Сірко  на  вовка.</a:t>
            </a:r>
            <a:endParaRPr lang="ru-RU" sz="2800" dirty="0"/>
          </a:p>
        </p:txBody>
      </p:sp>
      <p:pic>
        <p:nvPicPr>
          <p:cNvPr id="4" name="Рисунок 3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403648" y="0"/>
            <a:ext cx="6264696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49304" y="260648"/>
            <a:ext cx="57965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</a:t>
            </a:r>
            <a:r>
              <a:rPr lang="uk-UA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“Тренуємо</a:t>
            </a:r>
            <a:r>
              <a:rPr lang="uk-UA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емоції”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C:\Users\Avgustin\Desktop\1328456741_2-funny-people-vector.jpg"/>
          <p:cNvPicPr/>
          <p:nvPr/>
        </p:nvPicPr>
        <p:blipFill>
          <a:blip r:embed="rId3" cstate="print"/>
          <a:srcRect l="33222" t="1066" r="32786" b="81784"/>
          <a:stretch>
            <a:fillRect/>
          </a:stretch>
        </p:blipFill>
        <p:spPr bwMode="auto">
          <a:xfrm>
            <a:off x="6084168" y="1268760"/>
            <a:ext cx="936104" cy="95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Рабочий стол\животные\colec26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1832" y="692696"/>
            <a:ext cx="151216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0_535dd_bc70cbf2_X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348880"/>
            <a:ext cx="1152128" cy="729233"/>
          </a:xfrm>
          <a:prstGeom prst="rect">
            <a:avLst/>
          </a:prstGeom>
          <a:noFill/>
        </p:spPr>
      </p:pic>
      <p:pic>
        <p:nvPicPr>
          <p:cNvPr id="9" name="Рисунок 8" descr="Анимашки Погод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1916832"/>
            <a:ext cx="81997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маша c малиной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3645024"/>
            <a:ext cx="1008112" cy="1305306"/>
          </a:xfrm>
          <a:prstGeom prst="rect">
            <a:avLst/>
          </a:prstGeom>
          <a:noFill/>
        </p:spPr>
      </p:pic>
      <p:pic>
        <p:nvPicPr>
          <p:cNvPr id="12" name="Рисунок 11" descr="0_63c43_87c14d9b_L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884368" y="4149080"/>
            <a:ext cx="1259632" cy="1368152"/>
          </a:xfrm>
          <a:prstGeom prst="rect">
            <a:avLst/>
          </a:prstGeom>
          <a:noFill/>
        </p:spPr>
      </p:pic>
      <p:pic>
        <p:nvPicPr>
          <p:cNvPr id="13" name="Рисунок 12" descr="http://s60.radikal.ru/i170/1109/ed/b35dfb7d2756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5085184"/>
            <a:ext cx="1068293" cy="845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http://img-fotki.yandex.ru/get/4411/28257045.54b/0_6b50c_678be82_XXL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6444208" y="2924944"/>
            <a:ext cx="2304256" cy="89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kozel07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1088668">
            <a:off x="7740353" y="2564904"/>
            <a:ext cx="648071" cy="760859"/>
          </a:xfrm>
          <a:prstGeom prst="rect">
            <a:avLst/>
          </a:prstGeom>
          <a:noFill/>
        </p:spPr>
      </p:pic>
      <p:pic>
        <p:nvPicPr>
          <p:cNvPr id="30" name="Рисунок 29" descr="kozel07 - копия.png"/>
          <p:cNvPicPr/>
          <p:nvPr/>
        </p:nvPicPr>
        <p:blipFill>
          <a:blip r:embed="rId12" cstate="print">
            <a:duotone>
              <a:prstClr val="black"/>
              <a:srgbClr val="D9C3A5">
                <a:tint val="50000"/>
                <a:satMod val="180000"/>
              </a:srgbClr>
            </a:duotone>
            <a:lum bright="-37000"/>
          </a:blip>
          <a:stretch>
            <a:fillRect/>
          </a:stretch>
        </p:blipFill>
        <p:spPr>
          <a:xfrm flipH="1">
            <a:off x="6804248" y="2924944"/>
            <a:ext cx="792088" cy="71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403648" y="0"/>
            <a:ext cx="583264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-324544" y="1700808"/>
            <a:ext cx="709228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Скринька зовні невеличка,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ній скарби - проте безмежні,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будьте дуже обережні.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Їх ніколи той не згубить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хто народну мудрість любить.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І багатства ці безцінні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їх збирали по краплині.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22212" y="260648"/>
            <a:ext cx="41072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Скринька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казок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http://img-fotki.yandex.ru/get/4106/dkartasheva.8b/0_1c233_885a7084_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35171">
            <a:off x="6265521" y="3799485"/>
            <a:ext cx="2212631" cy="73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1252290250_kazkovi-21"/>
          <p:cNvPicPr/>
          <p:nvPr/>
        </p:nvPicPr>
        <p:blipFill>
          <a:blip r:embed="rId4" cstate="print">
            <a:clrChange>
              <a:clrFrom>
                <a:srgbClr val="FDFAF3"/>
              </a:clrFrom>
              <a:clrTo>
                <a:srgbClr val="FDFA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188640"/>
            <a:ext cx="146839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92acc6cfced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221088"/>
            <a:ext cx="352839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500591b385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1860198"/>
            <a:ext cx="6286544" cy="4997802"/>
          </a:xfrm>
          <a:prstGeom prst="rect">
            <a:avLst/>
          </a:prstGeom>
        </p:spPr>
      </p:pic>
      <p:pic>
        <p:nvPicPr>
          <p:cNvPr id="3" name="Рисунок 2" descr="vignette_30.png"/>
          <p:cNvPicPr/>
          <p:nvPr/>
        </p:nvPicPr>
        <p:blipFill>
          <a:blip r:embed="rId3" cstate="print"/>
          <a:srcRect t="38194"/>
          <a:stretch>
            <a:fillRect/>
          </a:stretch>
        </p:blipFill>
        <p:spPr bwMode="auto">
          <a:xfrm>
            <a:off x="1331640" y="188640"/>
            <a:ext cx="669674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71472" y="357166"/>
            <a:ext cx="8215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Скринька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українських</a:t>
            </a: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народних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казок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 descr="kljuchik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429000"/>
            <a:ext cx="225742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Avgustin\Desktop\70ad3d0a00c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657"/>
            <a:ext cx="9144000" cy="679934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4" name="Прямоугольник 3"/>
          <p:cNvSpPr/>
          <p:nvPr/>
        </p:nvSpPr>
        <p:spPr>
          <a:xfrm rot="404629">
            <a:off x="2045172" y="1713579"/>
            <a:ext cx="5210657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Зустріч з казкою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 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 свято, </a:t>
            </a: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було б її у нас, </a:t>
            </a: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 б не знали так багато.</a:t>
            </a: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 новий і давній час.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892899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43042" y="1928802"/>
            <a:ext cx="61926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МОЛОДЦІ!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drakon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286124"/>
            <a:ext cx="3571900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prstTxWarp prst="textWave1">
              <a:avLst/>
            </a:prstTxWarp>
            <a:normAutofit/>
          </a:bodyPr>
          <a:lstStyle/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 гостях  в </a:t>
            </a:r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казки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" name="Без имени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3000" y="1119188"/>
            <a:ext cx="6858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previe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857364"/>
            <a:ext cx="5325635" cy="35649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stock-photo-41666218-postman-putting-letters-in-mailbo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714356"/>
            <a:ext cx="3862412" cy="25613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oformlenie-1.png"/>
          <p:cNvPicPr/>
          <p:nvPr/>
        </p:nvPicPr>
        <p:blipFill>
          <a:blip r:embed="rId4" cstate="print"/>
          <a:srcRect l="7620" t="6878" r="2844" b="8298"/>
          <a:stretch>
            <a:fillRect/>
          </a:stretch>
        </p:blipFill>
        <p:spPr bwMode="auto">
          <a:xfrm>
            <a:off x="5759624" y="419370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403648" y="0"/>
            <a:ext cx="5832648" cy="126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000232" y="285728"/>
            <a:ext cx="52864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Студія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« </a:t>
            </a:r>
            <a:r>
              <a:rPr lang="ru-RU" sz="36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Юних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36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дикторів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»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-357214"/>
            <a:ext cx="535785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фонетична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зарядка.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Зроби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як…»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 сова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кричить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 котик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муркоче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 собака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гарчить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 плаче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дитина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сміється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Як мама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заколисує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дитину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>
            <a:off x="5759624" y="419370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д7"/>
          <p:cNvPicPr/>
          <p:nvPr/>
        </p:nvPicPr>
        <p:blipFill>
          <a:blip r:embed="rId4" cstate="print"/>
          <a:srcRect t="11438" b="13509"/>
          <a:stretch>
            <a:fillRect/>
          </a:stretch>
        </p:blipFill>
        <p:spPr bwMode="auto">
          <a:xfrm flipH="1">
            <a:off x="5757292" y="642918"/>
            <a:ext cx="3386708" cy="4581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714480" y="357166"/>
            <a:ext cx="5832648" cy="126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357422" y="642918"/>
            <a:ext cx="4429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571480"/>
            <a:ext cx="692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Студія</a:t>
            </a:r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« </a:t>
            </a:r>
            <a:r>
              <a:rPr lang="ru-RU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Юних</a:t>
            </a:r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дикторів</a:t>
            </a:r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»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14282" y="2428868"/>
            <a:ext cx="8123121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чистомовка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єць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-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єць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-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єць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подув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сильний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вітерець</a:t>
            </a: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3600" b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ає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-</a:t>
            </a:r>
            <a:r>
              <a:rPr kumimoji="0" lang="ru-RU" sz="3600" b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ає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-</a:t>
            </a:r>
            <a:r>
              <a:rPr kumimoji="0" lang="ru-RU" sz="3600" b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ає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листя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облітає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-го-го-го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збираємо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-ас, -ас, -ас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принесемо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клас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oformlenie-1.png"/>
          <p:cNvPicPr/>
          <p:nvPr/>
        </p:nvPicPr>
        <p:blipFill>
          <a:blip r:embed="rId3" cstate="print"/>
          <a:srcRect l="7620" t="6878" r="2844" b="8298"/>
          <a:stretch>
            <a:fillRect/>
          </a:stretch>
        </p:blipFill>
        <p:spPr bwMode="auto">
          <a:xfrm>
            <a:off x="5759624" y="4193704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1714480" y="357166"/>
            <a:ext cx="5832648" cy="126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000232" y="571480"/>
            <a:ext cx="58387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Студія</a:t>
            </a:r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« </a:t>
            </a:r>
            <a:r>
              <a:rPr lang="ru-RU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Юних</a:t>
            </a:r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дикторів</a:t>
            </a:r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»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57158" y="2143116"/>
            <a:ext cx="7143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розвиток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мовно-слухової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уваги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пам’яті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57158" y="2857496"/>
            <a:ext cx="472885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Хата, </a:t>
            </a: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оселя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дім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14282" y="3786190"/>
            <a:ext cx="46910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Поле,  лан, нива.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14282" y="4857760"/>
            <a:ext cx="7582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Чудовий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гарний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красивий</a:t>
            </a:r>
            <a:r>
              <a:rPr lang="ru-RU" sz="4800" b="1" i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988840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 </a:t>
            </a:r>
            <a:endParaRPr lang="ru-RU" sz="2700" dirty="0"/>
          </a:p>
        </p:txBody>
      </p:sp>
      <p:pic>
        <p:nvPicPr>
          <p:cNvPr id="5" name="Рисунок 4" descr="/Files/images/biblioteka/0000005990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4797152"/>
            <a:ext cx="1800200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Documents and Settings\Admin\Рабочий стол\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158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Admin\Рабочий стол\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940152" y="0"/>
            <a:ext cx="32038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vignette_30.png"/>
          <p:cNvPicPr/>
          <p:nvPr/>
        </p:nvPicPr>
        <p:blipFill>
          <a:blip r:embed="rId4" cstate="print"/>
          <a:srcRect t="38194"/>
          <a:stretch>
            <a:fillRect/>
          </a:stretch>
        </p:blipFill>
        <p:spPr bwMode="auto">
          <a:xfrm>
            <a:off x="2214546" y="0"/>
            <a:ext cx="4680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843808" y="332656"/>
            <a:ext cx="32600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Скоромовка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285984" y="1785926"/>
            <a:ext cx="471490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Обережний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хитрий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лис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нори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вечерю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ніс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Біг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додому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лісом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лис,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Шелестів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над лисом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ліс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lisa-8-m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4214818"/>
            <a:ext cx="2714644" cy="2035983"/>
          </a:xfrm>
          <a:prstGeom prst="rect">
            <a:avLst/>
          </a:prstGeom>
        </p:spPr>
      </p:pic>
      <p:pic>
        <p:nvPicPr>
          <p:cNvPr id="17" name="Рисунок 16" descr="b8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58" y="3643314"/>
            <a:ext cx="2071702" cy="296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 rot="6250270">
            <a:off x="3428434" y="2229252"/>
            <a:ext cx="2903900" cy="2491293"/>
          </a:xfrm>
          <a:prstGeom prst="cloudCallout">
            <a:avLst>
              <a:gd name="adj1" fmla="val -48801"/>
              <a:gd name="adj2" fmla="val -96915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143248"/>
            <a:ext cx="2137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vignette_30.png"/>
          <p:cNvPicPr/>
          <p:nvPr/>
        </p:nvPicPr>
        <p:blipFill>
          <a:blip r:embed="rId2" cstate="print"/>
          <a:srcRect t="38194"/>
          <a:stretch>
            <a:fillRect/>
          </a:stretch>
        </p:blipFill>
        <p:spPr bwMode="auto">
          <a:xfrm>
            <a:off x="3000364" y="214290"/>
            <a:ext cx="5832648" cy="126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http://img-kiev.fotki.yandex.ru/get/4403/valenta-mog.129/0_6d432_d403158a_or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97152"/>
            <a:ext cx="9144000" cy="206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0_63c42_d30df221_L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1785926"/>
            <a:ext cx="2195736" cy="4176464"/>
          </a:xfrm>
          <a:prstGeom prst="rect">
            <a:avLst/>
          </a:prstGeom>
          <a:noFill/>
        </p:spPr>
      </p:pic>
      <p:pic>
        <p:nvPicPr>
          <p:cNvPr id="14" name="Рисунок 13" descr="0_63c43_87c14d9b_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645024"/>
            <a:ext cx="2915816" cy="273630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928926" y="357166"/>
            <a:ext cx="5893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Інформаційний блок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5" name="Рисунок 14" descr="C:\Documents and Settings\Admin\Рабочий стол\3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9158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</TotalTime>
  <Words>785</Words>
  <Application>Microsoft Office PowerPoint</Application>
  <PresentationFormat>Экран (4:3)</PresentationFormat>
  <Paragraphs>228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Вправа «Мікрофон» </vt:lpstr>
      <vt:lpstr>У гостях  в казки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Гра “Згадай казку”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Avgustin</dc:creator>
  <cp:lastModifiedBy>win7</cp:lastModifiedBy>
  <cp:revision>221</cp:revision>
  <dcterms:created xsi:type="dcterms:W3CDTF">2012-07-20T11:11:15Z</dcterms:created>
  <dcterms:modified xsi:type="dcterms:W3CDTF">2016-11-07T18:18:44Z</dcterms:modified>
</cp:coreProperties>
</file>