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669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631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442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052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269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88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06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080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446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11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659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289B-05D7-4FFA-9F99-1CFE98C2A778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35771-B940-4413-B29B-2BD49899D5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741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8047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Сучасний урок:</a:t>
            </a:r>
          </a:p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проблеми і перспективи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2214554"/>
            <a:ext cx="66263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i="1" dirty="0" smtClean="0">
                <a:solidFill>
                  <a:schemeClr val="tx2">
                    <a:lumMod val="75000"/>
                  </a:schemeClr>
                </a:solidFill>
              </a:rPr>
              <a:t>Кейс-метод як інструмент </a:t>
            </a:r>
          </a:p>
          <a:p>
            <a:r>
              <a:rPr lang="uk-UA" sz="4000" b="1" i="1" dirty="0" smtClean="0">
                <a:solidFill>
                  <a:schemeClr val="tx2">
                    <a:lumMod val="75000"/>
                  </a:schemeClr>
                </a:solidFill>
              </a:rPr>
              <a:t>формування життєвих</a:t>
            </a:r>
          </a:p>
          <a:p>
            <a:r>
              <a:rPr lang="uk-UA" sz="40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4000" b="1" i="1" dirty="0" err="1" smtClean="0">
                <a:solidFill>
                  <a:schemeClr val="tx2">
                    <a:lumMod val="75000"/>
                  </a:schemeClr>
                </a:solidFill>
              </a:rPr>
              <a:t>компетентностей</a:t>
            </a:r>
            <a:r>
              <a:rPr lang="uk-UA" sz="4000" b="1" i="1" dirty="0" smtClean="0">
                <a:solidFill>
                  <a:schemeClr val="tx2">
                    <a:lumMod val="75000"/>
                  </a:schemeClr>
                </a:solidFill>
              </a:rPr>
              <a:t> учнів 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4429132"/>
            <a:ext cx="55953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Презентацію підготувала</a:t>
            </a:r>
          </a:p>
          <a:p>
            <a:r>
              <a:rPr lang="uk-UA" sz="2800" b="1" dirty="0" smtClean="0"/>
              <a:t> вчитель  інформатики</a:t>
            </a:r>
          </a:p>
          <a:p>
            <a:r>
              <a:rPr lang="uk-UA" sz="2800" b="1" dirty="0" smtClean="0"/>
              <a:t> </a:t>
            </a:r>
            <a:r>
              <a:rPr lang="uk-UA" sz="2800" b="1" dirty="0" err="1" smtClean="0"/>
              <a:t>Чумаченко</a:t>
            </a:r>
            <a:r>
              <a:rPr lang="uk-UA" sz="2800" b="1" dirty="0" smtClean="0"/>
              <a:t> Антоніна Миколаївна 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691631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565469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Метод </a:t>
            </a:r>
            <a:r>
              <a:rPr lang="ru-RU" sz="2800" b="1" dirty="0" err="1" smtClean="0"/>
              <a:t>ситуаційно-рольових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ігор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Мета методу в тому,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інсценування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створити</a:t>
            </a:r>
            <a:r>
              <a:rPr lang="ru-RU" sz="2800" dirty="0" smtClean="0"/>
              <a:t> перед </a:t>
            </a:r>
            <a:r>
              <a:rPr lang="ru-RU" sz="2800" dirty="0" err="1" smtClean="0"/>
              <a:t>класом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правдиву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історичну</a:t>
            </a:r>
            <a:r>
              <a:rPr lang="ru-RU" sz="2800" dirty="0" smtClean="0"/>
              <a:t>, </a:t>
            </a:r>
            <a:r>
              <a:rPr lang="ru-RU" sz="2800" dirty="0" err="1" smtClean="0"/>
              <a:t>правову</a:t>
            </a:r>
            <a:r>
              <a:rPr lang="ru-RU" sz="2800" dirty="0" smtClean="0"/>
              <a:t>, </a:t>
            </a:r>
            <a:r>
              <a:rPr lang="ru-RU" sz="2800" dirty="0" err="1" smtClean="0"/>
              <a:t>соціально-психологічну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ситуацію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потім</a:t>
            </a:r>
            <a:r>
              <a:rPr lang="ru-RU" sz="2800" dirty="0" smtClean="0"/>
              <a:t> </a:t>
            </a:r>
            <a:r>
              <a:rPr lang="ru-RU" sz="2800" dirty="0" err="1" smtClean="0"/>
              <a:t>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оцінити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вчинки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поведінку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гри</a:t>
            </a:r>
            <a:r>
              <a:rPr lang="ru-RU" sz="2800" dirty="0" smtClean="0"/>
              <a:t>. Один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різновидів</a:t>
            </a:r>
            <a:r>
              <a:rPr lang="ru-RU" sz="2800" dirty="0" smtClean="0"/>
              <a:t> методу </a:t>
            </a:r>
            <a:r>
              <a:rPr lang="ru-RU" sz="2800" dirty="0" err="1" smtClean="0"/>
              <a:t>інсценування</a:t>
            </a:r>
            <a:r>
              <a:rPr lang="ru-RU" sz="2800" dirty="0" smtClean="0"/>
              <a:t> — </a:t>
            </a:r>
            <a:r>
              <a:rPr lang="ru-RU" sz="2800" dirty="0" err="1" smtClean="0"/>
              <a:t>рольова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гра</a:t>
            </a:r>
            <a:r>
              <a:rPr lang="ru-RU" sz="2800" dirty="0" smtClean="0"/>
              <a:t>. </a:t>
            </a:r>
            <a:r>
              <a:rPr lang="ru-RU" sz="2800" dirty="0" err="1" smtClean="0"/>
              <a:t>Рольова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гра</a:t>
            </a:r>
            <a:r>
              <a:rPr lang="ru-RU" sz="2800" dirty="0" smtClean="0"/>
              <a:t> — </a:t>
            </a:r>
            <a:r>
              <a:rPr lang="ru-RU" sz="2800" dirty="0" err="1" smtClean="0"/>
              <a:t>спосіб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розширити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досвід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, </a:t>
            </a:r>
            <a:r>
              <a:rPr lang="ru-RU" sz="2800" dirty="0" err="1" smtClean="0"/>
              <a:t>пред'являючи</a:t>
            </a:r>
            <a:r>
              <a:rPr lang="ru-RU" sz="2800" dirty="0" smtClean="0"/>
              <a:t> </a:t>
            </a:r>
            <a:r>
              <a:rPr lang="ru-RU" sz="2800" dirty="0" err="1" smtClean="0"/>
              <a:t>їм</a:t>
            </a:r>
            <a:r>
              <a:rPr lang="ru-RU" sz="2800" dirty="0" smtClean="0"/>
              <a:t> </a:t>
            </a:r>
            <a:r>
              <a:rPr lang="ru-RU" sz="2800" dirty="0" err="1" smtClean="0"/>
              <a:t>несподівану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ситуацію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пропонується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прийняти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позицію</a:t>
            </a:r>
            <a:r>
              <a:rPr lang="ru-RU" sz="2800" dirty="0" smtClean="0"/>
              <a:t> (роль) </a:t>
            </a:r>
            <a:r>
              <a:rPr lang="ru-RU" sz="2800" dirty="0" err="1" smtClean="0"/>
              <a:t>учасників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потім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спосіб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дозволить привести </a:t>
            </a:r>
            <a:r>
              <a:rPr lang="ru-RU" sz="2800" dirty="0" err="1" smtClean="0"/>
              <a:t>цю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ситуацію</a:t>
            </a:r>
            <a:r>
              <a:rPr lang="ru-RU" sz="2800" dirty="0" smtClean="0"/>
              <a:t> до </a:t>
            </a:r>
            <a:r>
              <a:rPr lang="ru-RU" sz="2800" dirty="0" err="1" smtClean="0"/>
              <a:t>гідного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завершення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565469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Метод </a:t>
            </a:r>
            <a:r>
              <a:rPr lang="ru-RU" sz="2800" b="1" dirty="0" err="1" smtClean="0"/>
              <a:t>дискусії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Дискусія</a:t>
            </a:r>
            <a:r>
              <a:rPr lang="ru-RU" sz="2800" dirty="0" smtClean="0"/>
              <a:t> — </a:t>
            </a:r>
            <a:r>
              <a:rPr lang="ru-RU" sz="2800" dirty="0" err="1" smtClean="0"/>
              <a:t>обмін</a:t>
            </a:r>
            <a:r>
              <a:rPr lang="ru-RU" sz="2800" dirty="0" smtClean="0"/>
              <a:t> думками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якого-небудь</a:t>
            </a:r>
            <a:r>
              <a:rPr lang="ru-RU" sz="2800" dirty="0" smtClean="0"/>
              <a:t>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менш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правил </a:t>
            </a:r>
            <a:r>
              <a:rPr lang="ru-RU" sz="2800" dirty="0" err="1" smtClean="0"/>
              <a:t>процедури</a:t>
            </a:r>
            <a:r>
              <a:rPr lang="ru-RU" sz="2800" dirty="0" smtClean="0"/>
              <a:t>. До </a:t>
            </a:r>
            <a:r>
              <a:rPr lang="ru-RU" sz="2800" dirty="0" err="1" smtClean="0"/>
              <a:t>інтенсивних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технологій</a:t>
            </a:r>
            <a:r>
              <a:rPr lang="ru-RU" sz="2800" dirty="0" smtClean="0"/>
              <a:t>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міжгрупові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дискусії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5654692"/>
          </a:xfrm>
        </p:spPr>
        <p:txBody>
          <a:bodyPr>
            <a:noAutofit/>
          </a:bodyPr>
          <a:lstStyle/>
          <a:p>
            <a:r>
              <a:rPr lang="ru-RU" sz="2800" dirty="0" smtClean="0"/>
              <a:t> </a:t>
            </a:r>
            <a:r>
              <a:rPr lang="ru-RU" sz="2800" b="1" dirty="0" smtClean="0"/>
              <a:t>Метод </a:t>
            </a:r>
            <a:r>
              <a:rPr lang="ru-RU" sz="2800" b="1" dirty="0" err="1" smtClean="0"/>
              <a:t>ситуаційного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аналізу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Мета методу — </a:t>
            </a:r>
            <a:r>
              <a:rPr lang="ru-RU" sz="2800" dirty="0" err="1" smtClean="0"/>
              <a:t>спільними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зусиллями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проаналізувати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виникаючу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розробити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практичне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– </a:t>
            </a:r>
            <a:r>
              <a:rPr lang="ru-RU" sz="2800" dirty="0" err="1" smtClean="0"/>
              <a:t>оцінка</a:t>
            </a:r>
            <a:r>
              <a:rPr lang="ru-RU" sz="2800" dirty="0" smtClean="0"/>
              <a:t> </a:t>
            </a:r>
            <a:r>
              <a:rPr lang="ru-RU" sz="2800" dirty="0" err="1" smtClean="0"/>
              <a:t>запропонованих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алгоритмів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вибір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кращого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них в </a:t>
            </a:r>
            <a:r>
              <a:rPr lang="ru-RU" sz="2800" dirty="0" err="1" smtClean="0"/>
              <a:t>контексті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поставленої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.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бути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запропоновані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 </a:t>
            </a:r>
            <a:r>
              <a:rPr lang="ru-RU" sz="2800" dirty="0" err="1" smtClean="0"/>
              <a:t>вже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реалізовані</a:t>
            </a:r>
            <a:r>
              <a:rPr lang="ru-RU" sz="2800" dirty="0" smtClean="0"/>
              <a:t> кроки.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565469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Кейс-технології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передбачають</a:t>
            </a:r>
            <a:r>
              <a:rPr lang="ru-RU" sz="2800" dirty="0" smtClean="0"/>
              <a:t> як </a:t>
            </a:r>
            <a:r>
              <a:rPr lang="ru-RU" sz="2800" dirty="0" err="1" smtClean="0"/>
              <a:t>індивідуальну</a:t>
            </a:r>
            <a:r>
              <a:rPr lang="ru-RU" sz="2800" dirty="0" smtClean="0"/>
              <a:t> роботу над пакетом </a:t>
            </a:r>
            <a:r>
              <a:rPr lang="ru-RU" sz="2800" dirty="0" err="1" smtClean="0"/>
              <a:t>завдань</a:t>
            </a:r>
            <a:r>
              <a:rPr lang="ru-RU" sz="2800" dirty="0" smtClean="0"/>
              <a:t>, так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колективну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розвиває</a:t>
            </a:r>
            <a:r>
              <a:rPr lang="ru-RU" sz="2800" dirty="0" smtClean="0"/>
              <a:t> </a:t>
            </a:r>
            <a:r>
              <a:rPr lang="ru-RU" sz="2800" dirty="0" err="1" smtClean="0"/>
              <a:t>уміння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сприймати</a:t>
            </a:r>
            <a:r>
              <a:rPr lang="ru-RU" sz="2800" dirty="0" smtClean="0"/>
              <a:t> думку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людей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уміння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команді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582726"/>
          </a:xfrm>
        </p:spPr>
        <p:txBody>
          <a:bodyPr>
            <a:noAutofit/>
          </a:bodyPr>
          <a:lstStyle/>
          <a:p>
            <a:pPr lvl="0"/>
            <a:r>
              <a:rPr lang="ru-RU" sz="2800" b="1" dirty="0" err="1" smtClean="0"/>
              <a:t>Діяльність</a:t>
            </a:r>
            <a:r>
              <a:rPr lang="ru-RU" sz="2800" b="1" dirty="0" smtClean="0"/>
              <a:t> учителя при </a:t>
            </a:r>
            <a:r>
              <a:rPr lang="ru-RU" sz="2800" b="1" dirty="0" err="1" smtClean="0"/>
              <a:t>використанні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технології</a:t>
            </a:r>
            <a:r>
              <a:rPr lang="ru-RU" sz="2800" b="1" dirty="0" smtClean="0"/>
              <a:t> "кейс" </a:t>
            </a:r>
            <a:r>
              <a:rPr lang="ru-RU" sz="2800" b="1" dirty="0" err="1" smtClean="0"/>
              <a:t>включає</a:t>
            </a:r>
            <a:r>
              <a:rPr lang="ru-RU" sz="2800" b="1" dirty="0" smtClean="0"/>
              <a:t> два </a:t>
            </a:r>
            <a:r>
              <a:rPr lang="ru-RU" sz="2800" b="1" dirty="0" err="1" smtClean="0"/>
              <a:t>етапи</a:t>
            </a:r>
            <a:r>
              <a:rPr lang="ru-RU" sz="2800" b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7290" y="1428736"/>
            <a:ext cx="3240000" cy="468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- перший </a:t>
            </a:r>
            <a:r>
              <a:rPr lang="ru-RU" i="1" dirty="0" err="1" smtClean="0"/>
              <a:t>етап</a:t>
            </a:r>
            <a:r>
              <a:rPr lang="ru-RU" i="1" dirty="0" smtClean="0"/>
              <a:t> </a:t>
            </a:r>
            <a:r>
              <a:rPr lang="ru-RU" i="1" dirty="0" err="1" smtClean="0"/>
              <a:t>являє</a:t>
            </a:r>
            <a:r>
              <a:rPr lang="ru-RU" i="1" dirty="0" smtClean="0"/>
              <a:t> собою </a:t>
            </a:r>
            <a:r>
              <a:rPr lang="ru-RU" i="1" dirty="0" err="1" smtClean="0"/>
              <a:t>складну</a:t>
            </a:r>
            <a:r>
              <a:rPr lang="ru-RU" i="1" dirty="0" smtClean="0"/>
              <a:t> </a:t>
            </a:r>
            <a:r>
              <a:rPr lang="ru-RU" i="1" dirty="0" err="1" smtClean="0"/>
              <a:t>творчу</a:t>
            </a:r>
            <a:r>
              <a:rPr lang="ru-RU" i="1" dirty="0" smtClean="0"/>
              <a:t> роботу </a:t>
            </a:r>
            <a:r>
              <a:rPr lang="ru-RU" i="1" dirty="0" err="1" smtClean="0"/>
              <a:t>зі</a:t>
            </a:r>
            <a:r>
              <a:rPr lang="ru-RU" i="1" dirty="0" smtClean="0"/>
              <a:t> </a:t>
            </a:r>
            <a:r>
              <a:rPr lang="ru-RU" i="1" dirty="0" err="1" smtClean="0"/>
              <a:t>створення</a:t>
            </a:r>
            <a:r>
              <a:rPr lang="ru-RU" i="1" dirty="0" smtClean="0"/>
              <a:t> кейса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питань</a:t>
            </a:r>
            <a:r>
              <a:rPr lang="ru-RU" i="1" dirty="0" smtClean="0"/>
              <a:t> для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аналізу</a:t>
            </a:r>
            <a:r>
              <a:rPr lang="ru-RU" i="1" dirty="0" smtClean="0"/>
              <a:t>;</a:t>
            </a:r>
            <a:endParaRPr lang="ru-RU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7818" y="1500174"/>
            <a:ext cx="3240000" cy="468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- </a:t>
            </a:r>
            <a:r>
              <a:rPr lang="ru-RU" i="1" dirty="0" err="1" smtClean="0"/>
              <a:t>другий</a:t>
            </a:r>
            <a:r>
              <a:rPr lang="ru-RU" i="1" dirty="0" smtClean="0"/>
              <a:t> </a:t>
            </a:r>
            <a:r>
              <a:rPr lang="ru-RU" i="1" dirty="0" err="1" smtClean="0"/>
              <a:t>етап</a:t>
            </a:r>
            <a:r>
              <a:rPr lang="ru-RU" i="1" dirty="0" smtClean="0"/>
              <a:t> </a:t>
            </a:r>
            <a:r>
              <a:rPr lang="ru-RU" i="1" dirty="0" err="1" smtClean="0"/>
              <a:t>містить</a:t>
            </a:r>
            <a:r>
              <a:rPr lang="ru-RU" i="1" dirty="0" smtClean="0"/>
              <a:t> у </a:t>
            </a:r>
            <a:r>
              <a:rPr lang="ru-RU" i="1" dirty="0" err="1" smtClean="0"/>
              <a:t>собі</a:t>
            </a:r>
            <a:r>
              <a:rPr lang="ru-RU" i="1" dirty="0" smtClean="0"/>
              <a:t> </a:t>
            </a:r>
            <a:r>
              <a:rPr lang="ru-RU" i="1" dirty="0" err="1" smtClean="0"/>
              <a:t>діяльність</a:t>
            </a:r>
            <a:r>
              <a:rPr lang="ru-RU" i="1" dirty="0" smtClean="0"/>
              <a:t> учителя в </a:t>
            </a:r>
            <a:r>
              <a:rPr lang="ru-RU" i="1" dirty="0" err="1" smtClean="0"/>
              <a:t>класі</a:t>
            </a:r>
            <a:r>
              <a:rPr lang="ru-RU" i="1" dirty="0" smtClean="0"/>
              <a:t>, де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виступає</a:t>
            </a:r>
            <a:r>
              <a:rPr lang="ru-RU" i="1" dirty="0" smtClean="0"/>
              <a:t> </a:t>
            </a:r>
            <a:r>
              <a:rPr lang="ru-RU" i="1" dirty="0" err="1" smtClean="0"/>
              <a:t>із</a:t>
            </a:r>
            <a:r>
              <a:rPr lang="ru-RU" i="1" dirty="0" smtClean="0"/>
              <a:t> </a:t>
            </a:r>
            <a:r>
              <a:rPr lang="ru-RU" i="1" dirty="0" err="1" smtClean="0"/>
              <a:t>вступним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заключним</a:t>
            </a:r>
            <a:r>
              <a:rPr lang="ru-RU" i="1" dirty="0" smtClean="0"/>
              <a:t> словом, </a:t>
            </a:r>
            <a:r>
              <a:rPr lang="ru-RU" i="1" dirty="0" err="1" smtClean="0"/>
              <a:t>організовує</a:t>
            </a:r>
            <a:r>
              <a:rPr lang="ru-RU" i="1" dirty="0" smtClean="0"/>
              <a:t> </a:t>
            </a:r>
            <a:r>
              <a:rPr lang="ru-RU" i="1" dirty="0" err="1" smtClean="0"/>
              <a:t>дискусію</a:t>
            </a:r>
            <a:r>
              <a:rPr lang="ru-RU" i="1" dirty="0" smtClean="0"/>
              <a:t>, </a:t>
            </a:r>
            <a:r>
              <a:rPr lang="ru-RU" i="1" dirty="0" err="1" smtClean="0"/>
              <a:t>підтримує</a:t>
            </a:r>
            <a:r>
              <a:rPr lang="ru-RU" i="1" dirty="0" smtClean="0"/>
              <a:t> </a:t>
            </a:r>
            <a:r>
              <a:rPr lang="ru-RU" i="1" dirty="0" err="1" smtClean="0"/>
              <a:t>діловий</a:t>
            </a:r>
            <a:r>
              <a:rPr lang="ru-RU" i="1" dirty="0" smtClean="0"/>
              <a:t> </a:t>
            </a:r>
            <a:r>
              <a:rPr lang="ru-RU" i="1" dirty="0" err="1" smtClean="0"/>
              <a:t>настрій</a:t>
            </a:r>
            <a:r>
              <a:rPr lang="ru-RU" i="1" dirty="0" smtClean="0"/>
              <a:t> у </a:t>
            </a:r>
            <a:r>
              <a:rPr lang="ru-RU" i="1" dirty="0" err="1" smtClean="0"/>
              <a:t>класі</a:t>
            </a:r>
            <a:r>
              <a:rPr lang="ru-RU" i="1" dirty="0" smtClean="0"/>
              <a:t>, </a:t>
            </a:r>
            <a:r>
              <a:rPr lang="ru-RU" i="1" dirty="0" err="1" smtClean="0"/>
              <a:t>оцінює</a:t>
            </a:r>
            <a:r>
              <a:rPr lang="ru-RU" i="1" dirty="0" smtClean="0"/>
              <a:t> роботу </a:t>
            </a:r>
            <a:r>
              <a:rPr lang="ru-RU" i="1" dirty="0" err="1" smtClean="0"/>
              <a:t>учнів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аналіз</a:t>
            </a:r>
            <a:r>
              <a:rPr lang="ru-RU" i="1" dirty="0" smtClean="0"/>
              <a:t> </a:t>
            </a:r>
            <a:r>
              <a:rPr lang="ru-RU" i="1" dirty="0" err="1" smtClean="0"/>
              <a:t>ситуації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285728"/>
            <a:ext cx="80010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Вимоги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створення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кейсів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                    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проблемних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ситуацій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7" name="Прямоугольник с одним вырезанным скругленным углом 6"/>
          <p:cNvSpPr/>
          <p:nvPr/>
        </p:nvSpPr>
        <p:spPr>
          <a:xfrm>
            <a:off x="1142976" y="1285860"/>
            <a:ext cx="2643206" cy="2000264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навчальна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проблема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має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бути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пов'язана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матеріалом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вивчається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6000760" y="1357298"/>
            <a:ext cx="2571768" cy="207170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проблеми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повинні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представляти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пізнавальну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значущість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1571604" y="3500438"/>
            <a:ext cx="2857520" cy="214314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проблемні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питання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повинні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спиратися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колишній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досвід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знання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учнів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5500694" y="4143380"/>
            <a:ext cx="3000396" cy="235745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основним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своїм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вмістом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проблема повинна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давати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напрям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пізнавальному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пошуку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вказувати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напрям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до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її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рішення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3684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Структура уроку </a:t>
            </a:r>
            <a:r>
              <a:rPr lang="ru-RU" sz="2800" b="1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sz="28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використанням</a:t>
            </a:r>
            <a:r>
              <a:rPr lang="ru-RU" sz="28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технології</a:t>
            </a:r>
            <a:r>
              <a:rPr lang="ru-RU" sz="28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"кейс"</a:t>
            </a:r>
            <a:r>
              <a:rPr lang="ru-RU" sz="2800" dirty="0" smtClean="0">
                <a:cs typeface="Arial" pitchFamily="34" charset="0"/>
              </a:rPr>
              <a:t/>
            </a:r>
            <a:br>
              <a:rPr lang="ru-RU" sz="2800" dirty="0" smtClean="0">
                <a:cs typeface="Arial" pitchFamily="34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2643174" y="857232"/>
            <a:ext cx="478634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1.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Підготовчий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етап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 Педагог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готує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ситуацію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додаткові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інформаційні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матеріали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визначає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місце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заняття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системі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предмету,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завдання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заняття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71802" y="2786058"/>
            <a:ext cx="3571900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2.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Ознайомлювальний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етап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Блок-схема: подготовка 9"/>
          <p:cNvSpPr/>
          <p:nvPr/>
        </p:nvSpPr>
        <p:spPr>
          <a:xfrm>
            <a:off x="357158" y="3786190"/>
            <a:ext cx="4071966" cy="207170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Залучення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учасників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до  живого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обговорення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  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реальної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Введення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ситуацію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Опис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6000728" y="3714752"/>
            <a:ext cx="3143272" cy="192880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Виконання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індивідуального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завдання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Пошук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необхідного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інформаційного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матеріалу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2" name="Блок-схема: подготовка 11"/>
          <p:cNvSpPr/>
          <p:nvPr/>
        </p:nvSpPr>
        <p:spPr>
          <a:xfrm>
            <a:off x="3857620" y="4929198"/>
            <a:ext cx="2714644" cy="1571636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Глосарій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5654692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3000364" y="357166"/>
            <a:ext cx="364333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3.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Основний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аналітичний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)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етап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Технологія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роботи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кейсом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Блок-схема: подготовка 5"/>
          <p:cNvSpPr/>
          <p:nvPr/>
        </p:nvSpPr>
        <p:spPr>
          <a:xfrm>
            <a:off x="1000100" y="1785926"/>
            <a:ext cx="3643338" cy="150019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Усвідомлення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формулювання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проблеми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основі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інтерпретації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5214942" y="4929198"/>
            <a:ext cx="3643338" cy="150019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Виявлення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причин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виникнення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даної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проблеми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Блок-схема: подготовка 7"/>
          <p:cNvSpPr/>
          <p:nvPr/>
        </p:nvSpPr>
        <p:spPr>
          <a:xfrm>
            <a:off x="3857620" y="3071810"/>
            <a:ext cx="3929090" cy="150019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Вироблення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різних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способів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варіантів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вирішення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проблеми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) в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даній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ситуації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– альтернатив.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5654692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Блок-схема: подготовка 4"/>
          <p:cNvSpPr/>
          <p:nvPr/>
        </p:nvSpPr>
        <p:spPr>
          <a:xfrm>
            <a:off x="1785918" y="642918"/>
            <a:ext cx="4643470" cy="235745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Вибір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кращого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рішення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альтернативи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)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опорою 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аналіз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позитивних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негативних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наслідків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кожного, 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також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аналіз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необхідних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ресурсів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для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їх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здійснення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ru-RU" dirty="0" smtClean="0">
              <a:cs typeface="Arial" pitchFamily="34" charset="0"/>
            </a:endParaRPr>
          </a:p>
        </p:txBody>
      </p:sp>
      <p:sp>
        <p:nvSpPr>
          <p:cNvPr id="6" name="Блок-схема: подготовка 5"/>
          <p:cNvSpPr/>
          <p:nvPr/>
        </p:nvSpPr>
        <p:spPr>
          <a:xfrm>
            <a:off x="4071934" y="3714752"/>
            <a:ext cx="4643470" cy="2357454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Складання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програми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діяльності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орієнтацією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первинні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цілі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первинні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цілі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реальності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їх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реалізації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визначенням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конкретних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кроків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наповненням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їх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вмісту</a:t>
            </a:r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).</a:t>
            </a:r>
            <a:endParaRPr lang="ru-RU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5654692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071538" y="-36376"/>
            <a:ext cx="807246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розвиває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технологія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"кейс", 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саме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вирішення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кейсів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аналітичні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вміння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відрізняти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дані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інформації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класифікувати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виділяти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суттєву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несуттєву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інформацію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аналізувати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представляти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добувати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мислити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чітко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логічно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практичні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формування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практиці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теорії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методів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принципів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творчі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генерація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альтернативних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рішень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комунікативні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вміння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вести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дискусію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переконувати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використовувати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наочний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матеріал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інші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медіа-засоби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кооперуватися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групи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захищати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власну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точку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зору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переконувати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опонентів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складати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короткий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переконливий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звіт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соціальні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навички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оцінка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поведінки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людей,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вміння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слухати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підтримувати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дискусії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аргументувати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протилежні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думки,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контролювати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себе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565469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Найважливішими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завданнями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освіти</a:t>
            </a:r>
            <a:r>
              <a:rPr lang="ru-RU" sz="2800" dirty="0" smtClean="0"/>
              <a:t> в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 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підготовка</a:t>
            </a:r>
            <a:r>
              <a:rPr lang="ru-RU" sz="2800" dirty="0" smtClean="0"/>
              <a:t> </a:t>
            </a:r>
            <a:r>
              <a:rPr lang="ru-RU" sz="2800" dirty="0" err="1" smtClean="0"/>
              <a:t>освіченої</a:t>
            </a:r>
            <a:r>
              <a:rPr lang="ru-RU" sz="2800" dirty="0" smtClean="0"/>
              <a:t>, </a:t>
            </a:r>
            <a:r>
              <a:rPr lang="ru-RU" sz="2800" dirty="0" err="1" smtClean="0"/>
              <a:t>творчої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особистості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морального </a:t>
            </a:r>
            <a:r>
              <a:rPr lang="ru-RU" sz="2800" dirty="0" err="1" smtClean="0"/>
              <a:t>здоров'я</a:t>
            </a:r>
            <a:r>
              <a:rPr lang="ru-RU" sz="2800" dirty="0" smtClean="0"/>
              <a:t>. В </a:t>
            </a:r>
            <a:r>
              <a:rPr lang="ru-RU" sz="2800" dirty="0" err="1" smtClean="0"/>
              <a:t>зв’язку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цим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принципово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змінюється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вчителя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357290" y="487025"/>
            <a:ext cx="746318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3600" dirty="0" smtClean="0"/>
              <a:t>Найголовнішою навичкою, яку здобуває учень під час навчання, повинно стати </a:t>
            </a:r>
            <a:r>
              <a:rPr lang="uk-UA" sz="3600" b="1" dirty="0" smtClean="0"/>
              <a:t>вміння  під професійним кутом зору сприймати будь-яку наочну, вербальну інформацію, самостійно осмислювати, приймати рішення, оцінюючи його можливі наслідки, визначати оптимальні шляхи реалізації цього рішення</a:t>
            </a:r>
            <a:r>
              <a:rPr lang="uk-UA" sz="3600" dirty="0" smtClean="0"/>
              <a:t>. </a:t>
            </a:r>
            <a:endParaRPr lang="ru-RU" sz="3600" dirty="0" smtClean="0"/>
          </a:p>
          <a:p>
            <a:r>
              <a:rPr lang="uk-UA" sz="2400" b="1" dirty="0" smtClean="0"/>
              <a:t> </a:t>
            </a:r>
            <a:endParaRPr lang="ru-RU" sz="2400" b="1" dirty="0" smtClean="0"/>
          </a:p>
          <a:p>
            <a:r>
              <a:rPr lang="uk-UA" sz="2400" b="1" dirty="0" smtClean="0"/>
              <a:t> 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8931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74638"/>
            <a:ext cx="8215338" cy="6154758"/>
          </a:xfrm>
        </p:spPr>
        <p:txBody>
          <a:bodyPr>
            <a:noAutofit/>
          </a:bodyPr>
          <a:lstStyle/>
          <a:p>
            <a:r>
              <a:rPr lang="ru-RU" sz="2800" dirty="0" smtClean="0"/>
              <a:t>А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створює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середовище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кожним</a:t>
            </a:r>
            <a:r>
              <a:rPr lang="ru-RU" sz="2800" dirty="0" smtClean="0"/>
              <a:t> </a:t>
            </a:r>
            <a:r>
              <a:rPr lang="ru-RU" sz="2800" dirty="0" err="1" smtClean="0"/>
              <a:t>учнем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рівні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інтелектуальних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здібностей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компетенцій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особистісних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якостей</a:t>
            </a:r>
            <a:r>
              <a:rPr lang="ru-RU" sz="2800" dirty="0" smtClean="0"/>
              <a:t> (</a:t>
            </a:r>
            <a:r>
              <a:rPr lang="ru-RU" sz="2800" dirty="0" err="1" smtClean="0"/>
              <a:t>розвиток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працьовитості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креативності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вольових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якостей</a:t>
            </a:r>
            <a:r>
              <a:rPr lang="ru-RU" sz="2800" dirty="0" smtClean="0"/>
              <a:t>, </a:t>
            </a:r>
            <a:r>
              <a:rPr lang="ru-RU" sz="2800" dirty="0" err="1" smtClean="0"/>
              <a:t>цілеспрямованості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формуванні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впевненості</a:t>
            </a:r>
            <a:r>
              <a:rPr lang="ru-RU" sz="2800" dirty="0" smtClean="0"/>
              <a:t> в </a:t>
            </a:r>
            <a:r>
              <a:rPr lang="ru-RU" sz="2800" dirty="0" err="1" smtClean="0"/>
              <a:t>собі</a:t>
            </a:r>
            <a:r>
              <a:rPr lang="ru-RU" sz="2800" dirty="0" smtClean="0"/>
              <a:t>, </a:t>
            </a:r>
            <a:r>
              <a:rPr lang="ru-RU" sz="2800" dirty="0" err="1" smtClean="0"/>
              <a:t>здатності</a:t>
            </a:r>
            <a:r>
              <a:rPr lang="ru-RU" sz="2800" dirty="0" smtClean="0"/>
              <a:t> до </a:t>
            </a:r>
            <a:r>
              <a:rPr lang="ru-RU" sz="2800" dirty="0" err="1" smtClean="0"/>
              <a:t>конкурентоспроможності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навичок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комунікативної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),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вмінь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самостійно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приймати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в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 </a:t>
            </a:r>
            <a:r>
              <a:rPr lang="ru-RU" sz="2800" dirty="0" err="1" smtClean="0"/>
              <a:t>невизначеності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вироблення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умінь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розробляти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багатоваріантні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підходи</a:t>
            </a:r>
            <a:r>
              <a:rPr lang="ru-RU" sz="2800" dirty="0" smtClean="0"/>
              <a:t> до </a:t>
            </a:r>
            <a:r>
              <a:rPr lang="ru-RU" sz="2800" dirty="0" err="1" smtClean="0"/>
              <a:t>реалізації</a:t>
            </a:r>
            <a:r>
              <a:rPr lang="ru-RU" sz="2800" dirty="0" smtClean="0"/>
              <a:t> плану </a:t>
            </a:r>
            <a:r>
              <a:rPr lang="ru-RU" sz="2800" dirty="0" err="1" smtClean="0"/>
              <a:t>дії</a:t>
            </a:r>
            <a:r>
              <a:rPr lang="ru-RU" sz="2800" dirty="0" smtClean="0"/>
              <a:t>, </a:t>
            </a:r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навичок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прийомів</a:t>
            </a:r>
            <a:r>
              <a:rPr lang="ru-RU" sz="2800" dirty="0" smtClean="0"/>
              <a:t> </a:t>
            </a:r>
            <a:r>
              <a:rPr lang="ru-RU" sz="2800" dirty="0" err="1" smtClean="0"/>
              <a:t>всебічного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ситуацій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прогнозування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способів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ситуацій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565469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Створенню</a:t>
            </a:r>
            <a:r>
              <a:rPr lang="ru-RU" sz="2800" dirty="0" smtClean="0"/>
              <a:t> такому </a:t>
            </a:r>
            <a:r>
              <a:rPr lang="ru-RU" sz="2800" dirty="0" err="1" smtClean="0"/>
              <a:t>середовищу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сприяє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технологія</a:t>
            </a:r>
            <a:r>
              <a:rPr lang="ru-RU" sz="2800" dirty="0" smtClean="0"/>
              <a:t> "кейс", яка </a:t>
            </a:r>
            <a:r>
              <a:rPr lang="ru-RU" sz="2800" dirty="0" err="1" smtClean="0"/>
              <a:t>завойовує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позитивне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боку </a:t>
            </a:r>
            <a:r>
              <a:rPr lang="ru-RU" sz="2800" dirty="0" err="1" smtClean="0"/>
              <a:t>учнів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бачать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ініціативу</a:t>
            </a:r>
            <a:r>
              <a:rPr lang="ru-RU" sz="2800" dirty="0" smtClean="0"/>
              <a:t>, </a:t>
            </a:r>
            <a:r>
              <a:rPr lang="ru-RU" sz="2800" dirty="0" err="1" smtClean="0"/>
              <a:t>відчути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самостійність</a:t>
            </a:r>
            <a:r>
              <a:rPr lang="ru-RU" sz="2800" dirty="0" smtClean="0"/>
              <a:t> в </a:t>
            </a:r>
            <a:r>
              <a:rPr lang="ru-RU" sz="2800" dirty="0" err="1" smtClean="0"/>
              <a:t>освоєнні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теоретичних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положень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оволодінні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практичними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навичками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565469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Кейс-технологія</a:t>
            </a:r>
            <a:r>
              <a:rPr lang="ru-RU" sz="2800" dirty="0" smtClean="0"/>
              <a:t> 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назва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технологій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представляють</a:t>
            </a:r>
            <a:r>
              <a:rPr lang="ru-RU" sz="2800" dirty="0" smtClean="0"/>
              <a:t> собою </a:t>
            </a:r>
            <a:r>
              <a:rPr lang="ru-RU" sz="2800" dirty="0" err="1" smtClean="0"/>
              <a:t>методи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. Суть </a:t>
            </a:r>
            <a:r>
              <a:rPr lang="ru-RU" sz="2800" dirty="0" err="1" smtClean="0"/>
              <a:t>технології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використанні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конкретних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випадків</a:t>
            </a:r>
            <a:r>
              <a:rPr lang="ru-RU" sz="2800" dirty="0" smtClean="0"/>
              <a:t> (</a:t>
            </a:r>
            <a:r>
              <a:rPr lang="ru-RU" sz="2800" dirty="0" err="1" smtClean="0"/>
              <a:t>ситуацій</a:t>
            </a:r>
            <a:r>
              <a:rPr lang="ru-RU" sz="2800" dirty="0" smtClean="0"/>
              <a:t>, </a:t>
            </a:r>
            <a:r>
              <a:rPr lang="ru-RU" sz="2800" dirty="0" err="1" smtClean="0"/>
              <a:t>історій</a:t>
            </a:r>
            <a:r>
              <a:rPr lang="ru-RU" sz="2800" dirty="0" smtClean="0"/>
              <a:t>, </a:t>
            </a:r>
            <a:r>
              <a:rPr lang="ru-RU" sz="2800" dirty="0" err="1" smtClean="0"/>
              <a:t>тексти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називаються</a:t>
            </a:r>
            <a:r>
              <a:rPr lang="ru-RU" sz="2800" dirty="0" smtClean="0"/>
              <a:t> "кейсом") для </a:t>
            </a:r>
            <a:r>
              <a:rPr lang="ru-RU" sz="2800" dirty="0" err="1" smtClean="0"/>
              <a:t>спільного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, </a:t>
            </a:r>
            <a:r>
              <a:rPr lang="ru-RU" sz="2800" dirty="0" err="1" smtClean="0"/>
              <a:t>обговорення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учнями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розділу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дисципліни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643834" cy="565469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До </a:t>
            </a:r>
            <a:r>
              <a:rPr lang="ru-RU" sz="3600" b="1" dirty="0" err="1" smtClean="0"/>
              <a:t>кейс-технологій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відносяться</a:t>
            </a:r>
            <a:r>
              <a:rPr lang="ru-RU" sz="3600" b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* метод </a:t>
            </a:r>
            <a:r>
              <a:rPr lang="ru-RU" sz="2800" dirty="0" err="1" smtClean="0"/>
              <a:t>ситуаційного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аналізу</a:t>
            </a:r>
            <a:r>
              <a:rPr lang="ru-RU" sz="2800" dirty="0" smtClean="0"/>
              <a:t> (</a:t>
            </a:r>
            <a:r>
              <a:rPr lang="ru-RU" sz="2800" dirty="0" err="1" smtClean="0"/>
              <a:t>ситуаційні</a:t>
            </a:r>
            <a:r>
              <a:rPr lang="ru-RU" sz="2800" dirty="0" smtClean="0"/>
              <a:t>     </a:t>
            </a:r>
            <a:br>
              <a:rPr lang="ru-RU" sz="2800" dirty="0" smtClean="0"/>
            </a:br>
            <a:r>
              <a:rPr lang="ru-RU" sz="2800" dirty="0" smtClean="0"/>
              <a:t>     </a:t>
            </a:r>
            <a:r>
              <a:rPr lang="ru-RU" sz="2800" dirty="0" err="1" smtClean="0"/>
              <a:t>завдання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вправи</a:t>
            </a:r>
            <a:r>
              <a:rPr lang="ru-RU" sz="2800" dirty="0" smtClean="0"/>
              <a:t>, </a:t>
            </a:r>
            <a:r>
              <a:rPr lang="ru-RU" sz="2800" dirty="0" err="1" smtClean="0"/>
              <a:t>аналіз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конкретних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     </a:t>
            </a:r>
            <a:r>
              <a:rPr lang="ru-RU" sz="2800" dirty="0" err="1" smtClean="0"/>
              <a:t>ситуацій</a:t>
            </a:r>
            <a:r>
              <a:rPr lang="ru-RU" sz="2800" dirty="0" smtClean="0"/>
              <a:t> (</a:t>
            </a:r>
            <a:r>
              <a:rPr lang="ru-RU" sz="2800" dirty="0" err="1" smtClean="0"/>
              <a:t>кейс-стаді</a:t>
            </a:r>
            <a:r>
              <a:rPr lang="ru-RU" sz="2800" dirty="0" smtClean="0"/>
              <a:t>));</a:t>
            </a:r>
            <a:br>
              <a:rPr lang="ru-RU" sz="2800" dirty="0" smtClean="0"/>
            </a:br>
            <a:r>
              <a:rPr lang="ru-RU" sz="2800" dirty="0" smtClean="0"/>
              <a:t>* </a:t>
            </a:r>
            <a:r>
              <a:rPr lang="ru-RU" sz="2800" dirty="0" err="1" smtClean="0"/>
              <a:t>метод</a:t>
            </a:r>
            <a:r>
              <a:rPr lang="ru-RU" sz="2800" dirty="0" smtClean="0"/>
              <a:t> </a:t>
            </a:r>
            <a:r>
              <a:rPr lang="ru-RU" sz="2800" dirty="0" err="1" smtClean="0"/>
              <a:t>інциденту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* </a:t>
            </a:r>
            <a:r>
              <a:rPr lang="ru-RU" sz="2800" dirty="0" err="1" smtClean="0"/>
              <a:t>метод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розбору</a:t>
            </a:r>
            <a:r>
              <a:rPr lang="ru-RU" sz="2800" dirty="0" smtClean="0"/>
              <a:t> </a:t>
            </a:r>
            <a:r>
              <a:rPr lang="ru-RU" sz="2800" dirty="0" err="1" smtClean="0"/>
              <a:t>ділової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кореспонденції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* </a:t>
            </a:r>
            <a:r>
              <a:rPr lang="ru-RU" sz="2800" dirty="0" err="1" smtClean="0"/>
              <a:t>ігрове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проектування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* </a:t>
            </a:r>
            <a:r>
              <a:rPr lang="ru-RU" sz="2800" dirty="0" err="1" smtClean="0"/>
              <a:t>метод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ситуаційно-рольових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ігор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* </a:t>
            </a:r>
            <a:r>
              <a:rPr lang="ru-RU" sz="2800" dirty="0" err="1" smtClean="0"/>
              <a:t>метод</a:t>
            </a:r>
            <a:r>
              <a:rPr lang="ru-RU" sz="2800" dirty="0" smtClean="0"/>
              <a:t> </a:t>
            </a:r>
            <a:r>
              <a:rPr lang="ru-RU" sz="2800" dirty="0" err="1" smtClean="0"/>
              <a:t>дискусії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929586" cy="601188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Метод </a:t>
            </a:r>
            <a:r>
              <a:rPr lang="ru-RU" sz="2800" b="1" dirty="0" err="1" smtClean="0"/>
              <a:t>інциденту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Інцидент</a:t>
            </a:r>
            <a:r>
              <a:rPr lang="ru-RU" sz="2800" dirty="0" smtClean="0"/>
              <a:t> (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латів</a:t>
            </a:r>
            <a:r>
              <a:rPr lang="ru-RU" sz="2800" dirty="0" smtClean="0"/>
              <a:t>. </a:t>
            </a:r>
            <a:r>
              <a:rPr lang="ru-RU" sz="2800" dirty="0" err="1" smtClean="0"/>
              <a:t>інциденс</a:t>
            </a:r>
            <a:r>
              <a:rPr lang="ru-RU" sz="2800" dirty="0" smtClean="0"/>
              <a:t>) – </a:t>
            </a:r>
            <a:r>
              <a:rPr lang="ru-RU" sz="2800" dirty="0" err="1" smtClean="0"/>
              <a:t>випадок</a:t>
            </a:r>
            <a:r>
              <a:rPr lang="ru-RU" sz="2800" dirty="0" smtClean="0"/>
              <a:t>, </a:t>
            </a:r>
            <a:r>
              <a:rPr lang="ru-RU" sz="2800" dirty="0" err="1" smtClean="0"/>
              <a:t>зіткнення</a:t>
            </a:r>
            <a:r>
              <a:rPr lang="ru-RU" sz="2800" dirty="0" smtClean="0"/>
              <a:t>. Метод </a:t>
            </a:r>
            <a:r>
              <a:rPr lang="ru-RU" sz="2800" dirty="0" err="1" smtClean="0"/>
              <a:t>інциденту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полягає</a:t>
            </a:r>
            <a:r>
              <a:rPr lang="ru-RU" sz="2800" dirty="0" smtClean="0"/>
              <a:t> в тому,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учень</a:t>
            </a:r>
            <a:r>
              <a:rPr lang="ru-RU" sz="2800" dirty="0" smtClean="0"/>
              <a:t> повинен сам </a:t>
            </a:r>
            <a:r>
              <a:rPr lang="ru-RU" sz="2800" dirty="0" err="1" smtClean="0"/>
              <a:t>відшукати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потрібну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ухвалення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.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учень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вчиться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інформацією</a:t>
            </a:r>
            <a:r>
              <a:rPr lang="ru-RU" sz="2800" dirty="0" smtClean="0"/>
              <a:t> (</a:t>
            </a:r>
            <a:r>
              <a:rPr lang="ru-RU" sz="2800" dirty="0" err="1" smtClean="0"/>
              <a:t>повідомляти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, </a:t>
            </a:r>
            <a:r>
              <a:rPr lang="ru-RU" sz="2800" dirty="0" err="1" smtClean="0"/>
              <a:t>систематизувати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аналізувати</a:t>
            </a:r>
            <a:r>
              <a:rPr lang="ru-RU" sz="2800" dirty="0" smtClean="0"/>
              <a:t>), </a:t>
            </a:r>
            <a:r>
              <a:rPr lang="ru-RU" sz="2800" dirty="0" err="1" smtClean="0"/>
              <a:t>формувати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власну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позицію</a:t>
            </a:r>
            <a:r>
              <a:rPr lang="ru-RU" sz="2800" dirty="0" smtClean="0"/>
              <a:t> (</a:t>
            </a:r>
            <a:r>
              <a:rPr lang="ru-RU" sz="2800" dirty="0" err="1" smtClean="0"/>
              <a:t>або</a:t>
            </a:r>
            <a:r>
              <a:rPr lang="ru-RU" sz="2800" dirty="0" smtClean="0"/>
              <a:t> стати на </a:t>
            </a:r>
            <a:r>
              <a:rPr lang="ru-RU" sz="2800" dirty="0" err="1" smtClean="0"/>
              <a:t>чиюсь</a:t>
            </a:r>
            <a:r>
              <a:rPr lang="ru-RU" sz="2800" dirty="0" smtClean="0"/>
              <a:t> сторону,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стороннім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спостерігачем</a:t>
            </a:r>
            <a:r>
              <a:rPr lang="ru-RU" sz="2800" dirty="0" smtClean="0"/>
              <a:t>, </a:t>
            </a:r>
            <a:r>
              <a:rPr lang="ru-RU" sz="2800" dirty="0" err="1" smtClean="0"/>
              <a:t>констатуючим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полярність</a:t>
            </a:r>
            <a:r>
              <a:rPr lang="ru-RU" sz="2800" dirty="0" smtClean="0"/>
              <a:t> думок) </a:t>
            </a:r>
            <a:r>
              <a:rPr lang="ru-RU" sz="2800" dirty="0" err="1" smtClean="0"/>
              <a:t>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підставі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висновки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Пропонується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завдання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містяться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дані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необхідні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вирішення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565469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Метод </a:t>
            </a:r>
            <a:r>
              <a:rPr lang="ru-RU" sz="2800" b="1" dirty="0" err="1" smtClean="0"/>
              <a:t>розбору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ділової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кореспонденції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здобуття</a:t>
            </a:r>
            <a:r>
              <a:rPr lang="ru-RU" sz="2800" dirty="0" smtClean="0"/>
              <a:t> кейса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детальним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описом</a:t>
            </a:r>
            <a:r>
              <a:rPr lang="ru-RU" sz="2800" dirty="0" smtClean="0"/>
              <a:t> </a:t>
            </a:r>
            <a:r>
              <a:rPr lang="ru-RU" sz="2800" dirty="0" err="1" smtClean="0"/>
              <a:t>ситуації</a:t>
            </a:r>
            <a:r>
              <a:rPr lang="ru-RU" sz="2800" dirty="0" smtClean="0"/>
              <a:t>: пакет </a:t>
            </a:r>
            <a:r>
              <a:rPr lang="ru-RU" sz="2800" dirty="0" err="1" smtClean="0"/>
              <a:t>документів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допомагають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вихід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складного </a:t>
            </a:r>
            <a:r>
              <a:rPr lang="ru-RU" sz="2800" dirty="0" err="1" smtClean="0"/>
              <a:t>положення</a:t>
            </a:r>
            <a:r>
              <a:rPr lang="ru-RU" sz="2800" dirty="0" smtClean="0"/>
              <a:t> (у тому </a:t>
            </a:r>
            <a:r>
              <a:rPr lang="ru-RU" sz="2800" dirty="0" err="1" smtClean="0"/>
              <a:t>числі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документи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відносяться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даної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учні</a:t>
            </a:r>
            <a:r>
              <a:rPr lang="ru-RU" sz="2800" dirty="0" smtClean="0"/>
              <a:t> могли </a:t>
            </a:r>
            <a:r>
              <a:rPr lang="ru-RU" sz="2800" dirty="0" err="1" smtClean="0"/>
              <a:t>вибирати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потрібну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)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дозволяють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565469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Ігрове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проектування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Мета методу —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вдосконалення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об'єктів</a:t>
            </a:r>
            <a:r>
              <a:rPr lang="ru-RU" sz="2800" dirty="0" smtClean="0"/>
              <a:t>. Для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цією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технологією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заняття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розбити на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розроблятиме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свій</a:t>
            </a:r>
            <a:r>
              <a:rPr lang="ru-RU" sz="2800" dirty="0" smtClean="0"/>
              <a:t> проект. </a:t>
            </a:r>
            <a:r>
              <a:rPr lang="ru-RU" sz="2800" dirty="0" err="1" smtClean="0"/>
              <a:t>Ігрове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</a:t>
            </a:r>
            <a:r>
              <a:rPr lang="ru-RU" sz="2800" dirty="0" err="1" smtClean="0"/>
              <a:t>включати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проекти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різного</a:t>
            </a:r>
            <a:r>
              <a:rPr lang="ru-RU" sz="2800" dirty="0" smtClean="0"/>
              <a:t> типа: </a:t>
            </a:r>
            <a:r>
              <a:rPr lang="ru-RU" sz="2800" dirty="0" err="1" smtClean="0"/>
              <a:t>дослідницький</a:t>
            </a:r>
            <a:r>
              <a:rPr lang="ru-RU" sz="2800" dirty="0" smtClean="0"/>
              <a:t>, </a:t>
            </a:r>
            <a:r>
              <a:rPr lang="ru-RU" sz="2800" dirty="0" err="1" smtClean="0"/>
              <a:t>пошуковий</a:t>
            </a:r>
            <a:r>
              <a:rPr lang="ru-RU" sz="2800" dirty="0" smtClean="0"/>
              <a:t>, </a:t>
            </a:r>
            <a:r>
              <a:rPr lang="ru-RU" sz="2800" dirty="0" err="1" smtClean="0"/>
              <a:t>творчий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прогностичний</a:t>
            </a:r>
            <a:r>
              <a:rPr lang="ru-RU" sz="2800" dirty="0" smtClean="0"/>
              <a:t>, </a:t>
            </a:r>
            <a:r>
              <a:rPr lang="ru-RU" sz="2800" dirty="0" err="1" smtClean="0"/>
              <a:t>аналітичний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3260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-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шаблон-2</Template>
  <TotalTime>82</TotalTime>
  <Words>485</Words>
  <Application>Microsoft Office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шаблон-2</vt:lpstr>
      <vt:lpstr>Слайд 1</vt:lpstr>
      <vt:lpstr>Найважливішими завданнями освіти в Україні  є підготовка освіченої, творчої особистості та формування її фізичного й морального здоров'я. В зв’язку з цим принципово змінюється позиція вчителя. </vt:lpstr>
      <vt:lpstr>А саме він створює середовище, в якому стає можливим вироблення кожним учнем на рівні розвитку його інтелектуальних і інших здібностей певних компетенцій, формування особистісних якостей (розвиток працьовитості, креативності, вольових якостей, цілеспрямованості, формуванні впевненості в собі, здатності до конкурентоспроможності, навичок комунікативної культури тощо), формування вмінь самостійно приймати рішення в умовах невизначеності, вироблення умінь розробляти багатоваріантні підходи до реалізації плану дії, формування навичок та прийомів всебічного аналізу ситуацій, прогнозування способів розвитку ситуацій тощо. </vt:lpstr>
      <vt:lpstr>Створенню такому середовищу і сприяє технологія "кейс", яка завойовує позитивне відношення з боку учнів, які бачать у ньому можливість виявити ініціативу, відчути самостійність в освоєнні теоретичних положень і оволодінні практичними навичками. </vt:lpstr>
      <vt:lpstr>Кейс-технологія — це загальна назва технологій навчання, що представляють собою методи аналізу. Суть технології полягає у використанні конкретних випадків (ситуацій, історій, тексти яких називаються "кейсом") для спільного аналізу, обговорення або вироблення рішень учнями з певного розділу навчання дисципліни. </vt:lpstr>
      <vt:lpstr>До кейс-технологій відносяться: * метод ситуаційного аналізу (ситуаційні           завдання й вправи, аналіз конкретних       ситуацій (кейс-стаді)); * метод інциденту; * метод розбору ділової кореспонденції; * ігрове проектування; * метод ситуаційно-рольових ігор; * метод дискусії. </vt:lpstr>
      <vt:lpstr>Метод інциденту Інцидент (від латів. інциденс) – випадок, зіткнення. Метод інциденту полягає в тому, що учень повинен сам відшукати потрібну інформацію для ухвалення рішення з даної проблеми. При цьому учень вчиться працювати з інформацією (повідомляти її, систематизувати, аналізувати), формувати власну позицію (або стати на чиюсь сторону, або залишатися стороннім спостерігачем, констатуючим полярність думок) і на підставі цього робити висновки. Пропонується завдання, в якому не містяться всі дані, які необхідні для вирішення даної проблеми. </vt:lpstr>
      <vt:lpstr>Метод розбору ділової кореспонденції передбачає здобуття кейса з детальним описом ситуації: пакет документів, що допомагають знайти вихід із складного положення (у тому числі документи, що не відносяться до даної проблеми, щоб учні могли вибирати потрібну інформацію) і питання, які дозволяють знайти рішення. </vt:lpstr>
      <vt:lpstr>Ігрове проектування Мета методу — процес створення або вдосконалення об'єктів. Для роботи за цією технологією учасників заняття можна розбити на групи, кожна з яких розроблятиме свій проект. Ігрове проектування може включати проекти різного типа: дослідницький, пошуковий, творчий, прогностичний, аналітичний. </vt:lpstr>
      <vt:lpstr>Метод ситуаційно-рольових ігор Мета методу в тому, щоб у вигляді інсценування створити перед класом правдиву історичну, правову, соціально-психологічну ситуацію і потім дати можливість оцінити вчинки і поведінку учасників гри. Один з різновидів методу інсценування — рольова гра. Рольова гра — спосіб розширити досвід учасників аналізу, пред'являючи їм несподівану ситуацію, в якій пропонується прийняти позицію (роль) учасників і потім виробити спосіб, який дозволить привести цю ситуацію до гідного завершення. </vt:lpstr>
      <vt:lpstr>Метод дискусії Дискусія — обмін думками з якого-небудь питання відповідно до більш менш певних правил процедури. До інтенсивних технологій вивчення відносяться групові і міжгрупові дискусії. </vt:lpstr>
      <vt:lpstr> Метод ситуаційного аналізу Мета методу — спільними зусиллями групи учнів проаналізувати виникаючу ситуацію, розробити практичне рішення, закінчення процесу – оцінка запропонованих алгоритмів, вибір кращого з них в контексті поставленої проблеми. Можуть бути також запропоновані для аналізу вже реалізовані кроки. </vt:lpstr>
      <vt:lpstr>Кейс-технології передбачають як індивідуальну роботу над пакетом завдань, так і колективну, що розвиває уміння сприймати думку інших людей і уміння працювати в команді. </vt:lpstr>
      <vt:lpstr>Діяльність учителя при використанні технології "кейс" включає два етапи:  </vt:lpstr>
      <vt:lpstr> </vt:lpstr>
      <vt:lpstr>Структура уроку з використанням технології "кейс"  </vt:lpstr>
      <vt:lpstr> </vt:lpstr>
      <vt:lpstr> </vt:lpstr>
      <vt:lpstr> </vt:lpstr>
      <vt:lpstr>Слайд 20</vt:lpstr>
    </vt:vector>
  </TitlesOfParts>
  <Company>Retired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RWT</dc:creator>
  <cp:lastModifiedBy>RWT</cp:lastModifiedBy>
  <cp:revision>10</cp:revision>
  <dcterms:created xsi:type="dcterms:W3CDTF">2015-10-07T17:55:50Z</dcterms:created>
  <dcterms:modified xsi:type="dcterms:W3CDTF">2015-10-08T17:45:33Z</dcterms:modified>
</cp:coreProperties>
</file>