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58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289B-05D7-4FFA-9F99-1CFE98C2A778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35771-B940-4413-B29B-2BD49899D5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16697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289B-05D7-4FFA-9F99-1CFE98C2A778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35771-B940-4413-B29B-2BD49899D5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16310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289B-05D7-4FFA-9F99-1CFE98C2A778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35771-B940-4413-B29B-2BD49899D5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9442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289B-05D7-4FFA-9F99-1CFE98C2A778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35771-B940-4413-B29B-2BD49899D5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40526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289B-05D7-4FFA-9F99-1CFE98C2A778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35771-B940-4413-B29B-2BD49899D5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2699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289B-05D7-4FFA-9F99-1CFE98C2A778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35771-B940-4413-B29B-2BD49899D5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88835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289B-05D7-4FFA-9F99-1CFE98C2A778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35771-B940-4413-B29B-2BD49899D5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8067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289B-05D7-4FFA-9F99-1CFE98C2A778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35771-B940-4413-B29B-2BD49899D5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20803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289B-05D7-4FFA-9F99-1CFE98C2A778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35771-B940-4413-B29B-2BD49899D5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74469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289B-05D7-4FFA-9F99-1CFE98C2A778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35771-B940-4413-B29B-2BD49899D5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88116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289B-05D7-4FFA-9F99-1CFE98C2A778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35771-B940-4413-B29B-2BD49899D5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36593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289B-05D7-4FFA-9F99-1CFE98C2A778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35771-B940-4413-B29B-2BD49899D5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27412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880471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Сучасний урок:</a:t>
            </a:r>
          </a:p>
          <a:p>
            <a:pPr algn="ctr"/>
            <a:r>
              <a:rPr lang="uk-UA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проблеми і перспективи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3108" y="2214554"/>
            <a:ext cx="662636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000" b="1" i="1" dirty="0" smtClean="0">
                <a:solidFill>
                  <a:schemeClr val="tx2">
                    <a:lumMod val="75000"/>
                  </a:schemeClr>
                </a:solidFill>
              </a:rPr>
              <a:t>Кейс-метод як інструмент </a:t>
            </a:r>
          </a:p>
          <a:p>
            <a:r>
              <a:rPr lang="uk-UA" sz="4000" b="1" i="1" dirty="0" smtClean="0">
                <a:solidFill>
                  <a:schemeClr val="tx2">
                    <a:lumMod val="75000"/>
                  </a:schemeClr>
                </a:solidFill>
              </a:rPr>
              <a:t>формування життєвих</a:t>
            </a:r>
          </a:p>
          <a:p>
            <a:r>
              <a:rPr lang="uk-UA" sz="40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uk-UA" sz="4000" b="1" i="1" dirty="0" err="1" smtClean="0">
                <a:solidFill>
                  <a:schemeClr val="tx2">
                    <a:lumMod val="75000"/>
                  </a:schemeClr>
                </a:solidFill>
              </a:rPr>
              <a:t>компетентностей</a:t>
            </a:r>
            <a:r>
              <a:rPr lang="uk-UA" sz="4000" b="1" i="1" dirty="0" smtClean="0">
                <a:solidFill>
                  <a:schemeClr val="tx2">
                    <a:lumMod val="75000"/>
                  </a:schemeClr>
                </a:solidFill>
              </a:rPr>
              <a:t> учнів </a:t>
            </a:r>
            <a:endParaRPr lang="ru-RU" sz="40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43240" y="4429132"/>
            <a:ext cx="559531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/>
              <a:t>Презентацію підготувала</a:t>
            </a:r>
          </a:p>
          <a:p>
            <a:r>
              <a:rPr lang="uk-UA" sz="2800" b="1" dirty="0" smtClean="0"/>
              <a:t> вчитель  інформатики</a:t>
            </a:r>
          </a:p>
          <a:p>
            <a:r>
              <a:rPr lang="uk-UA" sz="2800" b="1" dirty="0" smtClean="0"/>
              <a:t> </a:t>
            </a:r>
            <a:r>
              <a:rPr lang="uk-UA" sz="2800" b="1" dirty="0" err="1" smtClean="0"/>
              <a:t>Чумаченко</a:t>
            </a:r>
            <a:r>
              <a:rPr lang="uk-UA" sz="2800" b="1" dirty="0" smtClean="0"/>
              <a:t> Антоніна Миколаївна  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xmlns="" val="6916312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615262" cy="5654692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Метод </a:t>
            </a:r>
            <a:r>
              <a:rPr lang="ru-RU" sz="2800" b="1" dirty="0" err="1" smtClean="0"/>
              <a:t>ситуаційно-рольових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ігор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Мета методу в тому, </a:t>
            </a:r>
            <a:r>
              <a:rPr lang="ru-RU" sz="2800" dirty="0" err="1" smtClean="0"/>
              <a:t>щоб</a:t>
            </a:r>
            <a:r>
              <a:rPr lang="ru-RU" sz="2800" dirty="0" smtClean="0"/>
              <a:t> у </a:t>
            </a:r>
            <a:r>
              <a:rPr lang="ru-RU" sz="2800" dirty="0" err="1" smtClean="0"/>
              <a:t>вигляді</a:t>
            </a:r>
            <a:r>
              <a:rPr lang="ru-RU" sz="2800" dirty="0" smtClean="0"/>
              <a:t> </a:t>
            </a:r>
            <a:r>
              <a:rPr lang="ru-RU" sz="2800" dirty="0" err="1" smtClean="0"/>
              <a:t>інсценування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створити</a:t>
            </a:r>
            <a:r>
              <a:rPr lang="ru-RU" sz="2800" dirty="0" smtClean="0"/>
              <a:t> перед </a:t>
            </a:r>
            <a:r>
              <a:rPr lang="ru-RU" sz="2800" dirty="0" err="1" smtClean="0"/>
              <a:t>класом</a:t>
            </a:r>
            <a:r>
              <a:rPr lang="ru-RU" sz="2800" dirty="0" smtClean="0"/>
              <a:t> </a:t>
            </a:r>
            <a:r>
              <a:rPr lang="ru-RU" sz="2800" dirty="0" err="1" smtClean="0"/>
              <a:t>правдиву</a:t>
            </a:r>
            <a:r>
              <a:rPr lang="ru-RU" sz="2800" dirty="0" smtClean="0"/>
              <a:t> </a:t>
            </a:r>
            <a:r>
              <a:rPr lang="ru-RU" sz="2800" dirty="0" err="1" smtClean="0"/>
              <a:t>історичну</a:t>
            </a:r>
            <a:r>
              <a:rPr lang="ru-RU" sz="2800" dirty="0" smtClean="0"/>
              <a:t>, </a:t>
            </a:r>
            <a:r>
              <a:rPr lang="ru-RU" sz="2800" dirty="0" err="1" smtClean="0"/>
              <a:t>правову</a:t>
            </a:r>
            <a:r>
              <a:rPr lang="ru-RU" sz="2800" dirty="0" smtClean="0"/>
              <a:t>, </a:t>
            </a:r>
            <a:r>
              <a:rPr lang="ru-RU" sz="2800" dirty="0" err="1" smtClean="0"/>
              <a:t>соціально-психологічну</a:t>
            </a:r>
            <a:r>
              <a:rPr lang="ru-RU" sz="2800" dirty="0" smtClean="0"/>
              <a:t> </a:t>
            </a:r>
            <a:r>
              <a:rPr lang="ru-RU" sz="2800" dirty="0" err="1" smtClean="0"/>
              <a:t>ситуацію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потім</a:t>
            </a:r>
            <a:r>
              <a:rPr lang="ru-RU" sz="2800" dirty="0" smtClean="0"/>
              <a:t> </a:t>
            </a:r>
            <a:r>
              <a:rPr lang="ru-RU" sz="2800" dirty="0" err="1" smtClean="0"/>
              <a:t>дати</a:t>
            </a:r>
            <a:r>
              <a:rPr lang="ru-RU" sz="2800" dirty="0" smtClean="0"/>
              <a:t> </a:t>
            </a:r>
            <a:r>
              <a:rPr lang="ru-RU" sz="2800" dirty="0" err="1" smtClean="0"/>
              <a:t>можливість</a:t>
            </a:r>
            <a:r>
              <a:rPr lang="ru-RU" sz="2800" dirty="0" smtClean="0"/>
              <a:t> </a:t>
            </a:r>
            <a:r>
              <a:rPr lang="ru-RU" sz="2800" dirty="0" err="1" smtClean="0"/>
              <a:t>оцінити</a:t>
            </a:r>
            <a:r>
              <a:rPr lang="ru-RU" sz="2800" dirty="0" smtClean="0"/>
              <a:t> </a:t>
            </a:r>
            <a:r>
              <a:rPr lang="ru-RU" sz="2800" dirty="0" err="1" smtClean="0"/>
              <a:t>вчинки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поведінку</a:t>
            </a:r>
            <a:r>
              <a:rPr lang="ru-RU" sz="2800" dirty="0" smtClean="0"/>
              <a:t> </a:t>
            </a:r>
            <a:r>
              <a:rPr lang="ru-RU" sz="2800" dirty="0" err="1" smtClean="0"/>
              <a:t>учасників</a:t>
            </a:r>
            <a:r>
              <a:rPr lang="ru-RU" sz="2800" dirty="0" smtClean="0"/>
              <a:t> </a:t>
            </a:r>
            <a:r>
              <a:rPr lang="ru-RU" sz="2800" dirty="0" err="1" smtClean="0"/>
              <a:t>гри</a:t>
            </a:r>
            <a:r>
              <a:rPr lang="ru-RU" sz="2800" dirty="0" smtClean="0"/>
              <a:t>. Один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різновидів</a:t>
            </a:r>
            <a:r>
              <a:rPr lang="ru-RU" sz="2800" dirty="0" smtClean="0"/>
              <a:t> методу </a:t>
            </a:r>
            <a:r>
              <a:rPr lang="ru-RU" sz="2800" dirty="0" err="1" smtClean="0"/>
              <a:t>інсценування</a:t>
            </a:r>
            <a:r>
              <a:rPr lang="ru-RU" sz="2800" dirty="0" smtClean="0"/>
              <a:t> — </a:t>
            </a:r>
            <a:r>
              <a:rPr lang="ru-RU" sz="2800" dirty="0" err="1" smtClean="0"/>
              <a:t>рольова</a:t>
            </a:r>
            <a:r>
              <a:rPr lang="ru-RU" sz="2800" dirty="0" smtClean="0"/>
              <a:t> </a:t>
            </a:r>
            <a:r>
              <a:rPr lang="ru-RU" sz="2800" dirty="0" err="1" smtClean="0"/>
              <a:t>гра</a:t>
            </a:r>
            <a:r>
              <a:rPr lang="ru-RU" sz="2800" dirty="0" smtClean="0"/>
              <a:t>. </a:t>
            </a:r>
            <a:r>
              <a:rPr lang="ru-RU" sz="2800" dirty="0" err="1" smtClean="0"/>
              <a:t>Рольова</a:t>
            </a:r>
            <a:r>
              <a:rPr lang="ru-RU" sz="2800" dirty="0" smtClean="0"/>
              <a:t> </a:t>
            </a:r>
            <a:r>
              <a:rPr lang="ru-RU" sz="2800" dirty="0" err="1" smtClean="0"/>
              <a:t>гра</a:t>
            </a:r>
            <a:r>
              <a:rPr lang="ru-RU" sz="2800" dirty="0" smtClean="0"/>
              <a:t> — </a:t>
            </a:r>
            <a:r>
              <a:rPr lang="ru-RU" sz="2800" dirty="0" err="1" smtClean="0"/>
              <a:t>спосіб</a:t>
            </a:r>
            <a:r>
              <a:rPr lang="ru-RU" sz="2800" dirty="0" smtClean="0"/>
              <a:t> </a:t>
            </a:r>
            <a:r>
              <a:rPr lang="ru-RU" sz="2800" dirty="0" err="1" smtClean="0"/>
              <a:t>розширити</a:t>
            </a:r>
            <a:r>
              <a:rPr lang="ru-RU" sz="2800" dirty="0" smtClean="0"/>
              <a:t> </a:t>
            </a:r>
            <a:r>
              <a:rPr lang="ru-RU" sz="2800" dirty="0" err="1" smtClean="0"/>
              <a:t>досвід</a:t>
            </a:r>
            <a:r>
              <a:rPr lang="ru-RU" sz="2800" dirty="0" smtClean="0"/>
              <a:t> </a:t>
            </a:r>
            <a:r>
              <a:rPr lang="ru-RU" sz="2800" dirty="0" err="1" smtClean="0"/>
              <a:t>учасників</a:t>
            </a:r>
            <a:r>
              <a:rPr lang="ru-RU" sz="2800" dirty="0" smtClean="0"/>
              <a:t> </a:t>
            </a:r>
            <a:r>
              <a:rPr lang="ru-RU" sz="2800" dirty="0" err="1" smtClean="0"/>
              <a:t>аналізу</a:t>
            </a:r>
            <a:r>
              <a:rPr lang="ru-RU" sz="2800" dirty="0" smtClean="0"/>
              <a:t>, </a:t>
            </a:r>
            <a:r>
              <a:rPr lang="ru-RU" sz="2800" dirty="0" err="1" smtClean="0"/>
              <a:t>пред'являючи</a:t>
            </a:r>
            <a:r>
              <a:rPr lang="ru-RU" sz="2800" dirty="0" smtClean="0"/>
              <a:t> </a:t>
            </a:r>
            <a:r>
              <a:rPr lang="ru-RU" sz="2800" dirty="0" err="1" smtClean="0"/>
              <a:t>їм</a:t>
            </a:r>
            <a:r>
              <a:rPr lang="ru-RU" sz="2800" dirty="0" smtClean="0"/>
              <a:t> </a:t>
            </a:r>
            <a:r>
              <a:rPr lang="ru-RU" sz="2800" dirty="0" err="1" smtClean="0"/>
              <a:t>несподівану</a:t>
            </a:r>
            <a:r>
              <a:rPr lang="ru-RU" sz="2800" dirty="0" smtClean="0"/>
              <a:t> </a:t>
            </a:r>
            <a:r>
              <a:rPr lang="ru-RU" sz="2800" dirty="0" err="1" smtClean="0"/>
              <a:t>ситуацію</a:t>
            </a:r>
            <a:r>
              <a:rPr lang="ru-RU" sz="2800" dirty="0" smtClean="0"/>
              <a:t>, в </a:t>
            </a:r>
            <a:r>
              <a:rPr lang="ru-RU" sz="2800" dirty="0" err="1" smtClean="0"/>
              <a:t>якій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пропонується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прийняти</a:t>
            </a:r>
            <a:r>
              <a:rPr lang="ru-RU" sz="2800" dirty="0" smtClean="0"/>
              <a:t> </a:t>
            </a:r>
            <a:r>
              <a:rPr lang="ru-RU" sz="2800" dirty="0" err="1" smtClean="0"/>
              <a:t>позицію</a:t>
            </a:r>
            <a:r>
              <a:rPr lang="ru-RU" sz="2800" dirty="0" smtClean="0"/>
              <a:t> (роль) </a:t>
            </a:r>
            <a:r>
              <a:rPr lang="ru-RU" sz="2800" dirty="0" err="1" smtClean="0"/>
              <a:t>учасників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потім</a:t>
            </a:r>
            <a:r>
              <a:rPr lang="ru-RU" sz="2800" dirty="0" smtClean="0"/>
              <a:t> </a:t>
            </a:r>
            <a:r>
              <a:rPr lang="ru-RU" sz="2800" dirty="0" err="1" smtClean="0"/>
              <a:t>виробити</a:t>
            </a:r>
            <a:r>
              <a:rPr lang="ru-RU" sz="2800" dirty="0" smtClean="0"/>
              <a:t> </a:t>
            </a:r>
            <a:r>
              <a:rPr lang="ru-RU" sz="2800" dirty="0" err="1" smtClean="0"/>
              <a:t>спосіб</a:t>
            </a:r>
            <a:r>
              <a:rPr lang="ru-RU" sz="2800" dirty="0" smtClean="0"/>
              <a:t>, </a:t>
            </a:r>
            <a:r>
              <a:rPr lang="ru-RU" sz="2800" dirty="0" err="1" smtClean="0"/>
              <a:t>який</a:t>
            </a:r>
            <a:r>
              <a:rPr lang="ru-RU" sz="2800" dirty="0" smtClean="0"/>
              <a:t> дозволить привести </a:t>
            </a:r>
            <a:r>
              <a:rPr lang="ru-RU" sz="2800" dirty="0" err="1" smtClean="0"/>
              <a:t>цю</a:t>
            </a:r>
            <a:r>
              <a:rPr lang="ru-RU" sz="2800" dirty="0" smtClean="0"/>
              <a:t> </a:t>
            </a:r>
            <a:r>
              <a:rPr lang="ru-RU" sz="2800" dirty="0" err="1" smtClean="0"/>
              <a:t>ситуацію</a:t>
            </a:r>
            <a:r>
              <a:rPr lang="ru-RU" sz="2800" dirty="0" smtClean="0"/>
              <a:t> до </a:t>
            </a:r>
            <a:r>
              <a:rPr lang="ru-RU" sz="2800" dirty="0" err="1" smtClean="0"/>
              <a:t>гідного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завершення</a:t>
            </a:r>
            <a:r>
              <a:rPr lang="ru-RU" sz="2800" dirty="0" smtClean="0"/>
              <a:t>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32602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472386" cy="5654692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Метод </a:t>
            </a:r>
            <a:r>
              <a:rPr lang="ru-RU" sz="2800" b="1" dirty="0" err="1" smtClean="0"/>
              <a:t>дискусії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err="1" smtClean="0"/>
              <a:t>Дискусія</a:t>
            </a:r>
            <a:r>
              <a:rPr lang="ru-RU" sz="2800" dirty="0" smtClean="0"/>
              <a:t> — </a:t>
            </a:r>
            <a:r>
              <a:rPr lang="ru-RU" sz="2800" dirty="0" err="1" smtClean="0"/>
              <a:t>обмін</a:t>
            </a:r>
            <a:r>
              <a:rPr lang="ru-RU" sz="2800" dirty="0" smtClean="0"/>
              <a:t> думками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якого-небудь</a:t>
            </a:r>
            <a:r>
              <a:rPr lang="ru-RU" sz="2800" dirty="0" smtClean="0"/>
              <a:t> </a:t>
            </a:r>
            <a:r>
              <a:rPr lang="ru-RU" sz="2800" dirty="0" err="1" smtClean="0"/>
              <a:t>питання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відповідно</a:t>
            </a:r>
            <a:r>
              <a:rPr lang="ru-RU" sz="2800" dirty="0" smtClean="0"/>
              <a:t> до </a:t>
            </a:r>
            <a:r>
              <a:rPr lang="ru-RU" sz="2800" dirty="0" err="1" smtClean="0"/>
              <a:t>більш</a:t>
            </a:r>
            <a:r>
              <a:rPr lang="ru-RU" sz="2800" dirty="0" smtClean="0"/>
              <a:t> </a:t>
            </a:r>
            <a:r>
              <a:rPr lang="ru-RU" sz="2800" dirty="0" err="1" smtClean="0"/>
              <a:t>менш</a:t>
            </a:r>
            <a:r>
              <a:rPr lang="ru-RU" sz="2800" dirty="0" smtClean="0"/>
              <a:t> </a:t>
            </a:r>
            <a:r>
              <a:rPr lang="ru-RU" sz="2800" dirty="0" err="1" smtClean="0"/>
              <a:t>певних</a:t>
            </a:r>
            <a:r>
              <a:rPr lang="ru-RU" sz="2800" dirty="0" smtClean="0"/>
              <a:t> правил </a:t>
            </a:r>
            <a:r>
              <a:rPr lang="ru-RU" sz="2800" dirty="0" err="1" smtClean="0"/>
              <a:t>процедури</a:t>
            </a:r>
            <a:r>
              <a:rPr lang="ru-RU" sz="2800" dirty="0" smtClean="0"/>
              <a:t>. До </a:t>
            </a:r>
            <a:r>
              <a:rPr lang="ru-RU" sz="2800" dirty="0" err="1" smtClean="0"/>
              <a:t>інтенсивних</a:t>
            </a:r>
            <a:r>
              <a:rPr lang="ru-RU" sz="2800" dirty="0" smtClean="0"/>
              <a:t> </a:t>
            </a:r>
            <a:r>
              <a:rPr lang="ru-RU" sz="2800" dirty="0" err="1" smtClean="0"/>
              <a:t>технологій</a:t>
            </a:r>
            <a:r>
              <a:rPr lang="ru-RU" sz="2800" dirty="0" smtClean="0"/>
              <a:t> </a:t>
            </a:r>
            <a:r>
              <a:rPr lang="ru-RU" sz="2800" dirty="0" err="1" smtClean="0"/>
              <a:t>вивчення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відносяться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групові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міжгрупові</a:t>
            </a:r>
            <a:r>
              <a:rPr lang="ru-RU" sz="2800" dirty="0" smtClean="0"/>
              <a:t> </a:t>
            </a:r>
            <a:r>
              <a:rPr lang="ru-RU" sz="2800" dirty="0" err="1" smtClean="0"/>
              <a:t>дискусії</a:t>
            </a:r>
            <a:r>
              <a:rPr lang="ru-RU" sz="2800" dirty="0" smtClean="0"/>
              <a:t>.</a:t>
            </a:r>
            <a:br>
              <a:rPr lang="ru-RU" sz="2800" dirty="0" smtClean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32602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543824" cy="5654692"/>
          </a:xfrm>
        </p:spPr>
        <p:txBody>
          <a:bodyPr>
            <a:noAutofit/>
          </a:bodyPr>
          <a:lstStyle/>
          <a:p>
            <a:r>
              <a:rPr lang="ru-RU" sz="2800" dirty="0" smtClean="0"/>
              <a:t> </a:t>
            </a:r>
            <a:r>
              <a:rPr lang="ru-RU" sz="2800" b="1" dirty="0" smtClean="0"/>
              <a:t>Метод </a:t>
            </a:r>
            <a:r>
              <a:rPr lang="ru-RU" sz="2800" b="1" dirty="0" err="1" smtClean="0"/>
              <a:t>ситуаційного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аналізу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Мета методу — </a:t>
            </a:r>
            <a:r>
              <a:rPr lang="ru-RU" sz="2800" dirty="0" err="1" smtClean="0"/>
              <a:t>спільними</a:t>
            </a:r>
            <a:r>
              <a:rPr lang="ru-RU" sz="2800" dirty="0" smtClean="0"/>
              <a:t> </a:t>
            </a:r>
            <a:r>
              <a:rPr lang="ru-RU" sz="2800" dirty="0" err="1" smtClean="0"/>
              <a:t>зусиллями</a:t>
            </a:r>
            <a:r>
              <a:rPr lang="ru-RU" sz="2800" dirty="0" smtClean="0"/>
              <a:t> </a:t>
            </a:r>
            <a:r>
              <a:rPr lang="ru-RU" sz="2800" dirty="0" err="1" smtClean="0"/>
              <a:t>групи</a:t>
            </a:r>
            <a:r>
              <a:rPr lang="ru-RU" sz="2800" dirty="0" smtClean="0"/>
              <a:t> </a:t>
            </a:r>
            <a:r>
              <a:rPr lang="ru-RU" sz="2800" dirty="0" err="1" smtClean="0"/>
              <a:t>учнів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проаналізувати</a:t>
            </a:r>
            <a:r>
              <a:rPr lang="ru-RU" sz="2800" dirty="0" smtClean="0"/>
              <a:t> </a:t>
            </a:r>
            <a:r>
              <a:rPr lang="ru-RU" sz="2800" dirty="0" err="1" smtClean="0"/>
              <a:t>виникаючу</a:t>
            </a:r>
            <a:r>
              <a:rPr lang="ru-RU" sz="2800" dirty="0" smtClean="0"/>
              <a:t> </a:t>
            </a:r>
            <a:r>
              <a:rPr lang="ru-RU" sz="2800" dirty="0" err="1" smtClean="0"/>
              <a:t>ситуацію</a:t>
            </a:r>
            <a:r>
              <a:rPr lang="ru-RU" sz="2800" dirty="0" smtClean="0"/>
              <a:t>, </a:t>
            </a:r>
            <a:r>
              <a:rPr lang="ru-RU" sz="2800" dirty="0" err="1" smtClean="0"/>
              <a:t>розробити</a:t>
            </a:r>
            <a:r>
              <a:rPr lang="ru-RU" sz="2800" dirty="0" smtClean="0"/>
              <a:t> </a:t>
            </a:r>
            <a:r>
              <a:rPr lang="ru-RU" sz="2800" dirty="0" err="1" smtClean="0"/>
              <a:t>практичне</a:t>
            </a:r>
            <a:r>
              <a:rPr lang="ru-RU" sz="2800" dirty="0" smtClean="0"/>
              <a:t> </a:t>
            </a:r>
            <a:r>
              <a:rPr lang="ru-RU" sz="2800" dirty="0" err="1" smtClean="0"/>
              <a:t>рішення</a:t>
            </a:r>
            <a:r>
              <a:rPr lang="ru-RU" sz="2800" dirty="0" smtClean="0"/>
              <a:t>, </a:t>
            </a:r>
            <a:r>
              <a:rPr lang="ru-RU" sz="2800" dirty="0" err="1" smtClean="0"/>
              <a:t>закінчення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процесу</a:t>
            </a:r>
            <a:r>
              <a:rPr lang="ru-RU" sz="2800" dirty="0" smtClean="0"/>
              <a:t> – </a:t>
            </a:r>
            <a:r>
              <a:rPr lang="ru-RU" sz="2800" dirty="0" err="1" smtClean="0"/>
              <a:t>оцінка</a:t>
            </a:r>
            <a:r>
              <a:rPr lang="ru-RU" sz="2800" dirty="0" smtClean="0"/>
              <a:t> </a:t>
            </a:r>
            <a:r>
              <a:rPr lang="ru-RU" sz="2800" dirty="0" err="1" smtClean="0"/>
              <a:t>запропонованих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алгоритмів</a:t>
            </a:r>
            <a:r>
              <a:rPr lang="ru-RU" sz="2800" dirty="0" smtClean="0"/>
              <a:t>, </a:t>
            </a:r>
            <a:r>
              <a:rPr lang="ru-RU" sz="2800" dirty="0" err="1" smtClean="0"/>
              <a:t>вибір</a:t>
            </a:r>
            <a:r>
              <a:rPr lang="ru-RU" sz="2800" dirty="0" smtClean="0"/>
              <a:t> </a:t>
            </a:r>
            <a:r>
              <a:rPr lang="ru-RU" sz="2800" dirty="0" err="1" smtClean="0"/>
              <a:t>кращого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них в </a:t>
            </a:r>
            <a:r>
              <a:rPr lang="ru-RU" sz="2800" dirty="0" err="1" smtClean="0"/>
              <a:t>контексті</a:t>
            </a:r>
            <a:r>
              <a:rPr lang="ru-RU" sz="2800" dirty="0" smtClean="0"/>
              <a:t> </a:t>
            </a:r>
            <a:r>
              <a:rPr lang="ru-RU" sz="2800" dirty="0" err="1" smtClean="0"/>
              <a:t>поставленої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проблеми</a:t>
            </a:r>
            <a:r>
              <a:rPr lang="ru-RU" sz="2800" dirty="0" smtClean="0"/>
              <a:t>. </a:t>
            </a:r>
            <a:r>
              <a:rPr lang="ru-RU" sz="2800" dirty="0" err="1" smtClean="0"/>
              <a:t>Можуть</a:t>
            </a:r>
            <a:r>
              <a:rPr lang="ru-RU" sz="2800" dirty="0" smtClean="0"/>
              <a:t> бути </a:t>
            </a:r>
            <a:r>
              <a:rPr lang="ru-RU" sz="2800" dirty="0" err="1" smtClean="0"/>
              <a:t>також</a:t>
            </a:r>
            <a:r>
              <a:rPr lang="ru-RU" sz="2800" dirty="0" smtClean="0"/>
              <a:t> </a:t>
            </a:r>
            <a:r>
              <a:rPr lang="ru-RU" sz="2800" dirty="0" err="1" smtClean="0"/>
              <a:t>запропоновані</a:t>
            </a:r>
            <a:r>
              <a:rPr lang="ru-RU" sz="2800" dirty="0" smtClean="0"/>
              <a:t> для </a:t>
            </a:r>
            <a:r>
              <a:rPr lang="ru-RU" sz="2800" dirty="0" err="1" smtClean="0"/>
              <a:t>аналізу</a:t>
            </a:r>
            <a:r>
              <a:rPr lang="ru-RU" sz="2800" dirty="0" smtClean="0"/>
              <a:t> </a:t>
            </a:r>
            <a:r>
              <a:rPr lang="ru-RU" sz="2800" dirty="0" err="1" smtClean="0"/>
              <a:t>вже</a:t>
            </a:r>
            <a:r>
              <a:rPr lang="ru-RU" sz="2800" dirty="0" smtClean="0"/>
              <a:t> </a:t>
            </a:r>
            <a:r>
              <a:rPr lang="ru-RU" sz="2800" dirty="0" err="1" smtClean="0"/>
              <a:t>реалізовані</a:t>
            </a:r>
            <a:r>
              <a:rPr lang="ru-RU" sz="2800" dirty="0" smtClean="0"/>
              <a:t> кроки.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32602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85852" y="274638"/>
            <a:ext cx="7400948" cy="5654692"/>
          </a:xfrm>
        </p:spPr>
        <p:txBody>
          <a:bodyPr>
            <a:noAutofit/>
          </a:bodyPr>
          <a:lstStyle/>
          <a:p>
            <a:r>
              <a:rPr lang="ru-RU" sz="2800" dirty="0" err="1" smtClean="0"/>
              <a:t>Кейс-технології</a:t>
            </a:r>
            <a:r>
              <a:rPr lang="ru-RU" sz="2800" dirty="0" smtClean="0"/>
              <a:t> </a:t>
            </a:r>
            <a:r>
              <a:rPr lang="ru-RU" sz="2800" dirty="0" err="1" smtClean="0"/>
              <a:t>передбачають</a:t>
            </a:r>
            <a:r>
              <a:rPr lang="ru-RU" sz="2800" dirty="0" smtClean="0"/>
              <a:t> як </a:t>
            </a:r>
            <a:r>
              <a:rPr lang="ru-RU" sz="2800" dirty="0" err="1" smtClean="0"/>
              <a:t>індивідуальну</a:t>
            </a:r>
            <a:r>
              <a:rPr lang="ru-RU" sz="2800" dirty="0" smtClean="0"/>
              <a:t> роботу над пакетом </a:t>
            </a:r>
            <a:r>
              <a:rPr lang="ru-RU" sz="2800" dirty="0" err="1" smtClean="0"/>
              <a:t>завдань</a:t>
            </a:r>
            <a:r>
              <a:rPr lang="ru-RU" sz="2800" dirty="0" smtClean="0"/>
              <a:t>, так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колективну</a:t>
            </a:r>
            <a:r>
              <a:rPr lang="ru-RU" sz="2800" dirty="0" smtClean="0"/>
              <a:t>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розвиває</a:t>
            </a:r>
            <a:r>
              <a:rPr lang="ru-RU" sz="2800" dirty="0" smtClean="0"/>
              <a:t> </a:t>
            </a:r>
            <a:r>
              <a:rPr lang="ru-RU" sz="2800" dirty="0" err="1" smtClean="0"/>
              <a:t>уміння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сприймати</a:t>
            </a:r>
            <a:r>
              <a:rPr lang="ru-RU" sz="2800" dirty="0" smtClean="0"/>
              <a:t> думку </a:t>
            </a:r>
            <a:r>
              <a:rPr lang="ru-RU" sz="2800" dirty="0" err="1" smtClean="0"/>
              <a:t>інших</a:t>
            </a:r>
            <a:r>
              <a:rPr lang="ru-RU" sz="2800" dirty="0" smtClean="0"/>
              <a:t> людей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уміння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працювати</a:t>
            </a:r>
            <a:r>
              <a:rPr lang="ru-RU" sz="2800" dirty="0" smtClean="0"/>
              <a:t> в </a:t>
            </a:r>
            <a:r>
              <a:rPr lang="ru-RU" sz="2800" dirty="0" err="1" smtClean="0"/>
              <a:t>команді</a:t>
            </a:r>
            <a:r>
              <a:rPr lang="ru-RU" sz="2800" dirty="0" smtClean="0"/>
              <a:t>.</a:t>
            </a:r>
            <a:br>
              <a:rPr lang="ru-RU" sz="2800" dirty="0" smtClean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32602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28662" y="274638"/>
            <a:ext cx="7758138" cy="1582726"/>
          </a:xfrm>
        </p:spPr>
        <p:txBody>
          <a:bodyPr>
            <a:noAutofit/>
          </a:bodyPr>
          <a:lstStyle/>
          <a:p>
            <a:pPr lvl="0"/>
            <a:r>
              <a:rPr lang="ru-RU" sz="2800" b="1" dirty="0" err="1" smtClean="0"/>
              <a:t>Діяльність</a:t>
            </a:r>
            <a:r>
              <a:rPr lang="ru-RU" sz="2800" b="1" dirty="0" smtClean="0"/>
              <a:t> учителя при </a:t>
            </a:r>
            <a:r>
              <a:rPr lang="ru-RU" sz="2800" b="1" dirty="0" err="1" smtClean="0"/>
              <a:t>використанні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технології</a:t>
            </a:r>
            <a:r>
              <a:rPr lang="ru-RU" sz="2800" b="1" dirty="0" smtClean="0"/>
              <a:t> "кейс" </a:t>
            </a:r>
            <a:r>
              <a:rPr lang="ru-RU" sz="2800" b="1" dirty="0" err="1" smtClean="0"/>
              <a:t>включає</a:t>
            </a:r>
            <a:r>
              <a:rPr lang="ru-RU" sz="2800" b="1" dirty="0" smtClean="0"/>
              <a:t> два </a:t>
            </a:r>
            <a:r>
              <a:rPr lang="ru-RU" sz="2800" b="1" dirty="0" err="1" smtClean="0"/>
              <a:t>етапи</a:t>
            </a:r>
            <a:r>
              <a:rPr lang="ru-RU" sz="2800" b="1" dirty="0" smtClean="0"/>
              <a:t>: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57290" y="1428736"/>
            <a:ext cx="3240000" cy="468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/>
              <a:t>- перший </a:t>
            </a:r>
            <a:r>
              <a:rPr lang="ru-RU" i="1" dirty="0" err="1" smtClean="0"/>
              <a:t>етап</a:t>
            </a:r>
            <a:r>
              <a:rPr lang="ru-RU" i="1" dirty="0" smtClean="0"/>
              <a:t> </a:t>
            </a:r>
            <a:r>
              <a:rPr lang="ru-RU" i="1" dirty="0" err="1" smtClean="0"/>
              <a:t>являє</a:t>
            </a:r>
            <a:r>
              <a:rPr lang="ru-RU" i="1" dirty="0" smtClean="0"/>
              <a:t> собою </a:t>
            </a:r>
            <a:r>
              <a:rPr lang="ru-RU" i="1" dirty="0" err="1" smtClean="0"/>
              <a:t>складну</a:t>
            </a:r>
            <a:r>
              <a:rPr lang="ru-RU" i="1" dirty="0" smtClean="0"/>
              <a:t> </a:t>
            </a:r>
            <a:r>
              <a:rPr lang="ru-RU" i="1" dirty="0" err="1" smtClean="0"/>
              <a:t>творчу</a:t>
            </a:r>
            <a:r>
              <a:rPr lang="ru-RU" i="1" dirty="0" smtClean="0"/>
              <a:t> роботу </a:t>
            </a:r>
            <a:r>
              <a:rPr lang="ru-RU" i="1" dirty="0" err="1" smtClean="0"/>
              <a:t>зі</a:t>
            </a:r>
            <a:r>
              <a:rPr lang="ru-RU" i="1" dirty="0" smtClean="0"/>
              <a:t> </a:t>
            </a:r>
            <a:r>
              <a:rPr lang="ru-RU" i="1" dirty="0" err="1" smtClean="0"/>
              <a:t>створення</a:t>
            </a:r>
            <a:r>
              <a:rPr lang="ru-RU" i="1" dirty="0" smtClean="0"/>
              <a:t> кейса </a:t>
            </a:r>
            <a:r>
              <a:rPr lang="ru-RU" i="1" dirty="0" err="1" smtClean="0"/>
              <a:t>й</a:t>
            </a:r>
            <a:r>
              <a:rPr lang="ru-RU" i="1" dirty="0" smtClean="0"/>
              <a:t> </a:t>
            </a:r>
            <a:r>
              <a:rPr lang="ru-RU" i="1" dirty="0" err="1" smtClean="0"/>
              <a:t>питань</a:t>
            </a:r>
            <a:r>
              <a:rPr lang="ru-RU" i="1" dirty="0" smtClean="0"/>
              <a:t> для </a:t>
            </a:r>
            <a:r>
              <a:rPr lang="ru-RU" i="1" dirty="0" err="1" smtClean="0"/>
              <a:t>його</a:t>
            </a:r>
            <a:r>
              <a:rPr lang="ru-RU" i="1" dirty="0" smtClean="0"/>
              <a:t> </a:t>
            </a:r>
            <a:r>
              <a:rPr lang="ru-RU" i="1" dirty="0" err="1" smtClean="0"/>
              <a:t>аналізу</a:t>
            </a:r>
            <a:r>
              <a:rPr lang="ru-RU" i="1" dirty="0" smtClean="0"/>
              <a:t>;</a:t>
            </a:r>
            <a:endParaRPr lang="ru-RU" i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57818" y="1500174"/>
            <a:ext cx="3240000" cy="468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/>
              <a:t>- </a:t>
            </a:r>
            <a:r>
              <a:rPr lang="ru-RU" i="1" dirty="0" err="1" smtClean="0"/>
              <a:t>другий</a:t>
            </a:r>
            <a:r>
              <a:rPr lang="ru-RU" i="1" dirty="0" smtClean="0"/>
              <a:t> </a:t>
            </a:r>
            <a:r>
              <a:rPr lang="ru-RU" i="1" dirty="0" err="1" smtClean="0"/>
              <a:t>етап</a:t>
            </a:r>
            <a:r>
              <a:rPr lang="ru-RU" i="1" dirty="0" smtClean="0"/>
              <a:t> </a:t>
            </a:r>
            <a:r>
              <a:rPr lang="ru-RU" i="1" dirty="0" err="1" smtClean="0"/>
              <a:t>містить</a:t>
            </a:r>
            <a:r>
              <a:rPr lang="ru-RU" i="1" dirty="0" smtClean="0"/>
              <a:t> у </a:t>
            </a:r>
            <a:r>
              <a:rPr lang="ru-RU" i="1" dirty="0" err="1" smtClean="0"/>
              <a:t>собі</a:t>
            </a:r>
            <a:r>
              <a:rPr lang="ru-RU" i="1" dirty="0" smtClean="0"/>
              <a:t> </a:t>
            </a:r>
            <a:r>
              <a:rPr lang="ru-RU" i="1" dirty="0" err="1" smtClean="0"/>
              <a:t>діяльність</a:t>
            </a:r>
            <a:r>
              <a:rPr lang="ru-RU" i="1" dirty="0" smtClean="0"/>
              <a:t> учителя в </a:t>
            </a:r>
            <a:r>
              <a:rPr lang="ru-RU" i="1" dirty="0" err="1" smtClean="0"/>
              <a:t>класі</a:t>
            </a:r>
            <a:r>
              <a:rPr lang="ru-RU" i="1" dirty="0" smtClean="0"/>
              <a:t>, де </a:t>
            </a:r>
            <a:r>
              <a:rPr lang="ru-RU" i="1" dirty="0" err="1" smtClean="0"/>
              <a:t>він</a:t>
            </a:r>
            <a:r>
              <a:rPr lang="ru-RU" i="1" dirty="0" smtClean="0"/>
              <a:t> </a:t>
            </a:r>
            <a:r>
              <a:rPr lang="ru-RU" i="1" dirty="0" err="1" smtClean="0"/>
              <a:t>виступає</a:t>
            </a:r>
            <a:r>
              <a:rPr lang="ru-RU" i="1" dirty="0" smtClean="0"/>
              <a:t> </a:t>
            </a:r>
            <a:r>
              <a:rPr lang="ru-RU" i="1" dirty="0" err="1" smtClean="0"/>
              <a:t>із</a:t>
            </a:r>
            <a:r>
              <a:rPr lang="ru-RU" i="1" dirty="0" smtClean="0"/>
              <a:t> </a:t>
            </a:r>
            <a:r>
              <a:rPr lang="ru-RU" i="1" dirty="0" err="1" smtClean="0"/>
              <a:t>вступним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заключним</a:t>
            </a:r>
            <a:r>
              <a:rPr lang="ru-RU" i="1" dirty="0" smtClean="0"/>
              <a:t> словом, </a:t>
            </a:r>
            <a:r>
              <a:rPr lang="ru-RU" i="1" dirty="0" err="1" smtClean="0"/>
              <a:t>організовує</a:t>
            </a:r>
            <a:r>
              <a:rPr lang="ru-RU" i="1" dirty="0" smtClean="0"/>
              <a:t> </a:t>
            </a:r>
            <a:r>
              <a:rPr lang="ru-RU" i="1" dirty="0" err="1" smtClean="0"/>
              <a:t>дискусію</a:t>
            </a:r>
            <a:r>
              <a:rPr lang="ru-RU" i="1" dirty="0" smtClean="0"/>
              <a:t>, </a:t>
            </a:r>
            <a:r>
              <a:rPr lang="ru-RU" i="1" dirty="0" err="1" smtClean="0"/>
              <a:t>підтримує</a:t>
            </a:r>
            <a:r>
              <a:rPr lang="ru-RU" i="1" dirty="0" smtClean="0"/>
              <a:t> </a:t>
            </a:r>
            <a:r>
              <a:rPr lang="ru-RU" i="1" dirty="0" err="1" smtClean="0"/>
              <a:t>діловий</a:t>
            </a:r>
            <a:r>
              <a:rPr lang="ru-RU" i="1" dirty="0" smtClean="0"/>
              <a:t> </a:t>
            </a:r>
            <a:r>
              <a:rPr lang="ru-RU" i="1" dirty="0" err="1" smtClean="0"/>
              <a:t>настрій</a:t>
            </a:r>
            <a:r>
              <a:rPr lang="ru-RU" i="1" dirty="0" smtClean="0"/>
              <a:t> у </a:t>
            </a:r>
            <a:r>
              <a:rPr lang="ru-RU" i="1" dirty="0" err="1" smtClean="0"/>
              <a:t>класі</a:t>
            </a:r>
            <a:r>
              <a:rPr lang="ru-RU" i="1" dirty="0" smtClean="0"/>
              <a:t>, </a:t>
            </a:r>
            <a:r>
              <a:rPr lang="ru-RU" i="1" dirty="0" err="1" smtClean="0"/>
              <a:t>оцінює</a:t>
            </a:r>
            <a:r>
              <a:rPr lang="ru-RU" i="1" dirty="0" smtClean="0"/>
              <a:t> роботу </a:t>
            </a:r>
            <a:r>
              <a:rPr lang="ru-RU" i="1" dirty="0" err="1" smtClean="0"/>
              <a:t>учнів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аналіз</a:t>
            </a:r>
            <a:r>
              <a:rPr lang="ru-RU" i="1" dirty="0" smtClean="0"/>
              <a:t> </a:t>
            </a:r>
            <a:r>
              <a:rPr lang="ru-RU" i="1" dirty="0" err="1" smtClean="0"/>
              <a:t>ситуації</a:t>
            </a:r>
            <a:r>
              <a:rPr lang="ru-RU" i="1" dirty="0" smtClean="0"/>
              <a:t>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1326024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142976" y="285728"/>
            <a:ext cx="800102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Вимоги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до 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створення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кейсів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                           (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проблемних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ситуацій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):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7" name="Прямоугольник с одним вырезанным скругленным углом 6"/>
          <p:cNvSpPr/>
          <p:nvPr/>
        </p:nvSpPr>
        <p:spPr>
          <a:xfrm>
            <a:off x="1142976" y="1285860"/>
            <a:ext cx="2643206" cy="2000264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навчальна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проблема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має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бути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пов'язана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з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матеріалом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,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що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вивчається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;</a:t>
            </a:r>
            <a:endParaRPr lang="ru-RU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8" name="Прямоугольник с одним вырезанным углом 7"/>
          <p:cNvSpPr/>
          <p:nvPr/>
        </p:nvSpPr>
        <p:spPr>
          <a:xfrm>
            <a:off x="6000760" y="1357298"/>
            <a:ext cx="2571768" cy="2071702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проблеми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повинні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представляти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пізнавальну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значущість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;</a:t>
            </a:r>
            <a:endParaRPr lang="ru-RU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9" name="Прямоугольник с одним вырезанным углом 8"/>
          <p:cNvSpPr/>
          <p:nvPr/>
        </p:nvSpPr>
        <p:spPr>
          <a:xfrm>
            <a:off x="1571604" y="3500438"/>
            <a:ext cx="2857520" cy="2143140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проблемні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питання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повинні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спиратися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на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колишній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досвід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і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знання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учнів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;</a:t>
            </a:r>
            <a:endParaRPr lang="ru-RU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0" name="Прямоугольник с одним вырезанным углом 9"/>
          <p:cNvSpPr/>
          <p:nvPr/>
        </p:nvSpPr>
        <p:spPr>
          <a:xfrm>
            <a:off x="5500694" y="4143380"/>
            <a:ext cx="3000396" cy="2357454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основним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своїм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вмістом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проблема повинна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давати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напрям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пізнавальному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пошуку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,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вказувати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напрям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до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її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рішення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2602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615262" cy="136841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Структура уроку </a:t>
            </a:r>
            <a:r>
              <a:rPr lang="ru-RU" sz="2800" b="1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з</a:t>
            </a:r>
            <a:r>
              <a:rPr lang="ru-RU" sz="2800" b="1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sz="2800" b="1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використанням</a:t>
            </a:r>
            <a:r>
              <a:rPr lang="ru-RU" sz="2800" b="1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sz="2800" b="1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технології</a:t>
            </a:r>
            <a:r>
              <a:rPr lang="ru-RU" sz="2800" b="1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"кейс"</a:t>
            </a:r>
            <a:r>
              <a:rPr lang="ru-RU" sz="2800" dirty="0" smtClean="0">
                <a:cs typeface="Arial" pitchFamily="34" charset="0"/>
              </a:rPr>
              <a:t/>
            </a:r>
            <a:br>
              <a:rPr lang="ru-RU" sz="2800" dirty="0" smtClean="0">
                <a:cs typeface="Arial" pitchFamily="34" charset="0"/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5" name="Овал 4"/>
          <p:cNvSpPr/>
          <p:nvPr/>
        </p:nvSpPr>
        <p:spPr>
          <a:xfrm>
            <a:off x="2643174" y="857232"/>
            <a:ext cx="4786346" cy="1785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b="1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1.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 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Підготовчий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етап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. Педагог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готує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ситуацію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,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додаткові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інформаційні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матеріали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,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визначає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місце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заняття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в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системі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предмету,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завдання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заняття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.</a:t>
            </a:r>
            <a:endParaRPr lang="ru-RU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071802" y="2786058"/>
            <a:ext cx="3571900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b="1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2.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 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Ознайомлювальний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етап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.</a:t>
            </a:r>
            <a:endParaRPr lang="ru-RU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0" name="Блок-схема: подготовка 9"/>
          <p:cNvSpPr/>
          <p:nvPr/>
        </p:nvSpPr>
        <p:spPr>
          <a:xfrm>
            <a:off x="357158" y="3786190"/>
            <a:ext cx="4071966" cy="2071702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Залучення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учасників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до  живого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обговорення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  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реальної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ситуації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.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Введення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в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ситуацію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.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Опис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ситуації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.</a:t>
            </a:r>
            <a:endParaRPr lang="ru-RU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1" name="Блок-схема: подготовка 10"/>
          <p:cNvSpPr/>
          <p:nvPr/>
        </p:nvSpPr>
        <p:spPr>
          <a:xfrm>
            <a:off x="6000728" y="3714752"/>
            <a:ext cx="3143272" cy="1928802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Виконання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індивідуального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завдання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.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Пошук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необхідного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інформаційного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матеріалу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.</a:t>
            </a:r>
            <a:endParaRPr lang="ru-RU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2" name="Блок-схема: подготовка 11"/>
          <p:cNvSpPr/>
          <p:nvPr/>
        </p:nvSpPr>
        <p:spPr>
          <a:xfrm>
            <a:off x="3857620" y="4929198"/>
            <a:ext cx="2714644" cy="1571636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Глосарій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.</a:t>
            </a:r>
            <a:endParaRPr lang="ru-RU" dirty="0" smtClean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602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28662" y="274638"/>
            <a:ext cx="7758138" cy="5654692"/>
          </a:xfrm>
        </p:spPr>
        <p:txBody>
          <a:bodyPr>
            <a:noAutofit/>
          </a:bodyPr>
          <a:lstStyle/>
          <a:p>
            <a:pPr lvl="0"/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5" name="Овал 4"/>
          <p:cNvSpPr/>
          <p:nvPr/>
        </p:nvSpPr>
        <p:spPr>
          <a:xfrm>
            <a:off x="3000364" y="357166"/>
            <a:ext cx="3643338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b="1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3.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 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Основний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(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аналітичний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)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етап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.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Технологія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роботи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з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кейсом</a:t>
            </a:r>
            <a:endParaRPr lang="ru-RU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6" name="Блок-схема: подготовка 5"/>
          <p:cNvSpPr/>
          <p:nvPr/>
        </p:nvSpPr>
        <p:spPr>
          <a:xfrm>
            <a:off x="1000100" y="1785926"/>
            <a:ext cx="3643338" cy="1500198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Усвідомлення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і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формулювання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проблеми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на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основі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інтерпретації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ситуації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.</a:t>
            </a:r>
            <a:endParaRPr lang="ru-RU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7" name="Блок-схема: подготовка 6"/>
          <p:cNvSpPr/>
          <p:nvPr/>
        </p:nvSpPr>
        <p:spPr>
          <a:xfrm>
            <a:off x="5214942" y="4929198"/>
            <a:ext cx="3643338" cy="1500198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Виявлення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причин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виникнення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даної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проблеми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.</a:t>
            </a:r>
            <a:endParaRPr lang="ru-RU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8" name="Блок-схема: подготовка 7"/>
          <p:cNvSpPr/>
          <p:nvPr/>
        </p:nvSpPr>
        <p:spPr>
          <a:xfrm>
            <a:off x="3857620" y="3071810"/>
            <a:ext cx="3929090" cy="1500198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Вироблення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різних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способів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дії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(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варіантів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вирішення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проблеми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) в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даній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ситуації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– альтернатив.</a:t>
            </a:r>
            <a:endParaRPr lang="ru-RU" dirty="0" smtClean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602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28662" y="274638"/>
            <a:ext cx="7758138" cy="5654692"/>
          </a:xfrm>
        </p:spPr>
        <p:txBody>
          <a:bodyPr>
            <a:noAutofit/>
          </a:bodyPr>
          <a:lstStyle/>
          <a:p>
            <a:pPr lvl="0"/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5" name="Блок-схема: подготовка 4"/>
          <p:cNvSpPr/>
          <p:nvPr/>
        </p:nvSpPr>
        <p:spPr>
          <a:xfrm>
            <a:off x="1785918" y="642918"/>
            <a:ext cx="4643470" cy="2357454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Вибір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кращого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рішення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(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альтернативи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)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з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опорою на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аналіз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позитивних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і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негативних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наслідків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кожного, а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також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на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аналіз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необхідних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ресурсів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для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їх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здійснення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.</a:t>
            </a:r>
            <a:endParaRPr lang="ru-RU" dirty="0" smtClean="0">
              <a:cs typeface="Arial" pitchFamily="34" charset="0"/>
            </a:endParaRPr>
          </a:p>
        </p:txBody>
      </p:sp>
      <p:sp>
        <p:nvSpPr>
          <p:cNvPr id="6" name="Блок-схема: подготовка 5"/>
          <p:cNvSpPr/>
          <p:nvPr/>
        </p:nvSpPr>
        <p:spPr>
          <a:xfrm>
            <a:off x="4071934" y="3714752"/>
            <a:ext cx="4643470" cy="2357454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Складання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програми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діяльності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з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орієнтацією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на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первинні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цілі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первинні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цілі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і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реальності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їх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реалізації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(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з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визначенням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конкретних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кроків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і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наповненням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їх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вмісту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).</a:t>
            </a:r>
            <a:endParaRPr lang="ru-RU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602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28662" y="274638"/>
            <a:ext cx="7758138" cy="5654692"/>
          </a:xfrm>
        </p:spPr>
        <p:txBody>
          <a:bodyPr>
            <a:noAutofit/>
          </a:bodyPr>
          <a:lstStyle/>
          <a:p>
            <a:pPr lvl="0"/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1071538" y="-36376"/>
            <a:ext cx="8072462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Навички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які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розвиває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технологія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"кейс", а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саме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вирішення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кейсів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аналітичні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навички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 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вміння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відрізняти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дані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від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інформації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класифікувати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виділяти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суттєву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та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несуттєву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інформацію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аналізувати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представляти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та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добувати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їх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;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мислити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чітко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логічно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),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практичні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навички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 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формування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на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практиці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навичок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використання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теорії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методів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та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принципів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),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творчі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навички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 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генерація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альтернативних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рішень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),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комунікативні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навички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 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вміння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вести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дискусію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переконувати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використовувати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наочний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матеріал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та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інші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медіа-засоби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кооперуватися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групи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захищати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власну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точку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зору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переконувати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опонентів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складати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короткий та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переконливий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звіт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),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соціальні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навички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 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оцінка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поведінки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людей,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вміння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слухати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підтримувати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дискусії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чи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аргументувати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протилежні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думки,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контролювати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себе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тощо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602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472386" cy="5654692"/>
          </a:xfrm>
        </p:spPr>
        <p:txBody>
          <a:bodyPr>
            <a:noAutofit/>
          </a:bodyPr>
          <a:lstStyle/>
          <a:p>
            <a:r>
              <a:rPr lang="ru-RU" sz="2800" dirty="0" err="1" smtClean="0"/>
              <a:t>Найважливішими</a:t>
            </a:r>
            <a:r>
              <a:rPr lang="ru-RU" sz="2800" dirty="0" smtClean="0"/>
              <a:t> </a:t>
            </a:r>
            <a:r>
              <a:rPr lang="ru-RU" sz="2800" dirty="0" err="1" smtClean="0"/>
              <a:t>завданнями</a:t>
            </a:r>
            <a:r>
              <a:rPr lang="ru-RU" sz="2800" dirty="0" smtClean="0"/>
              <a:t> </a:t>
            </a:r>
            <a:r>
              <a:rPr lang="ru-RU" sz="2800" dirty="0" err="1" smtClean="0"/>
              <a:t>освіти</a:t>
            </a:r>
            <a:r>
              <a:rPr lang="ru-RU" sz="2800" dirty="0" smtClean="0"/>
              <a:t> в </a:t>
            </a:r>
            <a:r>
              <a:rPr lang="ru-RU" sz="2800" dirty="0" err="1" smtClean="0"/>
              <a:t>Україні</a:t>
            </a:r>
            <a:r>
              <a:rPr lang="ru-RU" sz="2800" dirty="0" smtClean="0"/>
              <a:t>  </a:t>
            </a:r>
            <a:r>
              <a:rPr lang="ru-RU" sz="2800" dirty="0" err="1" smtClean="0"/>
              <a:t>є</a:t>
            </a:r>
            <a:r>
              <a:rPr lang="ru-RU" sz="2800" dirty="0" smtClean="0"/>
              <a:t> </a:t>
            </a:r>
            <a:r>
              <a:rPr lang="ru-RU" sz="2800" dirty="0" err="1" smtClean="0"/>
              <a:t>підготовка</a:t>
            </a:r>
            <a:r>
              <a:rPr lang="ru-RU" sz="2800" dirty="0" smtClean="0"/>
              <a:t> </a:t>
            </a:r>
            <a:r>
              <a:rPr lang="ru-RU" sz="2800" dirty="0" err="1" smtClean="0"/>
              <a:t>освіченої</a:t>
            </a:r>
            <a:r>
              <a:rPr lang="ru-RU" sz="2800" dirty="0" smtClean="0"/>
              <a:t>, </a:t>
            </a:r>
            <a:r>
              <a:rPr lang="ru-RU" sz="2800" dirty="0" err="1" smtClean="0"/>
              <a:t>творчої</a:t>
            </a:r>
            <a:r>
              <a:rPr lang="ru-RU" sz="2800" dirty="0" smtClean="0"/>
              <a:t> </a:t>
            </a:r>
            <a:r>
              <a:rPr lang="ru-RU" sz="2800" dirty="0" err="1" smtClean="0"/>
              <a:t>особистості</a:t>
            </a:r>
            <a:r>
              <a:rPr lang="ru-RU" sz="2800" dirty="0" smtClean="0"/>
              <a:t> та </a:t>
            </a:r>
            <a:r>
              <a:rPr lang="ru-RU" sz="2800" dirty="0" err="1" smtClean="0"/>
              <a:t>формування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її</a:t>
            </a:r>
            <a:r>
              <a:rPr lang="ru-RU" sz="2800" dirty="0" smtClean="0"/>
              <a:t> </a:t>
            </a:r>
            <a:r>
              <a:rPr lang="ru-RU" sz="2800" dirty="0" err="1" smtClean="0"/>
              <a:t>фізичного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й</a:t>
            </a:r>
            <a:r>
              <a:rPr lang="ru-RU" sz="2800" dirty="0" smtClean="0"/>
              <a:t> морального </a:t>
            </a:r>
            <a:r>
              <a:rPr lang="ru-RU" sz="2800" dirty="0" err="1" smtClean="0"/>
              <a:t>здоров'я</a:t>
            </a:r>
            <a:r>
              <a:rPr lang="ru-RU" sz="2800" dirty="0" smtClean="0"/>
              <a:t>. В </a:t>
            </a:r>
            <a:r>
              <a:rPr lang="ru-RU" sz="2800" dirty="0" err="1" smtClean="0"/>
              <a:t>зв’язку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цим</a:t>
            </a:r>
            <a:r>
              <a:rPr lang="ru-RU" sz="2800" dirty="0" smtClean="0"/>
              <a:t> </a:t>
            </a:r>
            <a:r>
              <a:rPr lang="ru-RU" sz="2800" dirty="0" err="1" smtClean="0"/>
              <a:t>принципово</a:t>
            </a:r>
            <a:r>
              <a:rPr lang="ru-RU" sz="2800" dirty="0" smtClean="0"/>
              <a:t> </a:t>
            </a:r>
            <a:r>
              <a:rPr lang="ru-RU" sz="2800" dirty="0" err="1" smtClean="0"/>
              <a:t>змінюється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позиція</a:t>
            </a:r>
            <a:r>
              <a:rPr lang="ru-RU" sz="2800" dirty="0" smtClean="0"/>
              <a:t> </a:t>
            </a:r>
            <a:r>
              <a:rPr lang="ru-RU" sz="2800" dirty="0" err="1" smtClean="0"/>
              <a:t>вчителя</a:t>
            </a:r>
            <a:r>
              <a:rPr lang="ru-RU" sz="2800" dirty="0" smtClean="0"/>
              <a:t>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3260242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/>
          <p:nvPr/>
        </p:nvSpPr>
        <p:spPr>
          <a:xfrm>
            <a:off x="1357290" y="487025"/>
            <a:ext cx="7463182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k-UA" sz="3600" dirty="0" smtClean="0"/>
              <a:t>Найголовнішою навичкою, яку здобуває учень під час навчання, повинно стати </a:t>
            </a:r>
            <a:r>
              <a:rPr lang="uk-UA" sz="3600" b="1" dirty="0" smtClean="0"/>
              <a:t>вміння  під професійним кутом зору сприймати будь-яку наочну, вербальну інформацію, самостійно осмислювати, приймати рішення, оцінюючи його можливі наслідки, визначати оптимальні шляхи реалізації цього рішення</a:t>
            </a:r>
            <a:r>
              <a:rPr lang="uk-UA" sz="3600" dirty="0" smtClean="0"/>
              <a:t>. </a:t>
            </a:r>
            <a:endParaRPr lang="ru-RU" sz="3600" dirty="0" smtClean="0"/>
          </a:p>
          <a:p>
            <a:r>
              <a:rPr lang="uk-UA" sz="2400" b="1" dirty="0" smtClean="0"/>
              <a:t> </a:t>
            </a:r>
            <a:endParaRPr lang="ru-RU" sz="2400" b="1" dirty="0" smtClean="0"/>
          </a:p>
          <a:p>
            <a:r>
              <a:rPr lang="uk-UA" sz="2400" b="1" dirty="0" smtClean="0"/>
              <a:t> 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xmlns="" val="48931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28662" y="274638"/>
            <a:ext cx="8215338" cy="6154758"/>
          </a:xfrm>
        </p:spPr>
        <p:txBody>
          <a:bodyPr>
            <a:noAutofit/>
          </a:bodyPr>
          <a:lstStyle/>
          <a:p>
            <a:r>
              <a:rPr lang="ru-RU" sz="2800" dirty="0" smtClean="0"/>
              <a:t>А </a:t>
            </a:r>
            <a:r>
              <a:rPr lang="ru-RU" sz="2800" dirty="0" err="1" smtClean="0"/>
              <a:t>саме</a:t>
            </a:r>
            <a:r>
              <a:rPr lang="ru-RU" sz="2800" dirty="0" smtClean="0"/>
              <a:t> </a:t>
            </a:r>
            <a:r>
              <a:rPr lang="ru-RU" sz="2800" dirty="0" err="1" smtClean="0"/>
              <a:t>він</a:t>
            </a:r>
            <a:r>
              <a:rPr lang="ru-RU" sz="2800" dirty="0" smtClean="0"/>
              <a:t> </a:t>
            </a:r>
            <a:r>
              <a:rPr lang="ru-RU" sz="2800" dirty="0" err="1" smtClean="0"/>
              <a:t>створює</a:t>
            </a:r>
            <a:r>
              <a:rPr lang="ru-RU" sz="2800" dirty="0" smtClean="0"/>
              <a:t> </a:t>
            </a:r>
            <a:r>
              <a:rPr lang="ru-RU" sz="2800" dirty="0" err="1" smtClean="0"/>
              <a:t>середовище</a:t>
            </a:r>
            <a:r>
              <a:rPr lang="ru-RU" sz="2800" dirty="0" smtClean="0"/>
              <a:t>, в </a:t>
            </a:r>
            <a:r>
              <a:rPr lang="ru-RU" sz="2800" dirty="0" err="1" smtClean="0"/>
              <a:t>якому</a:t>
            </a:r>
            <a:r>
              <a:rPr lang="ru-RU" sz="2800" dirty="0" smtClean="0"/>
              <a:t> </a:t>
            </a:r>
            <a:r>
              <a:rPr lang="ru-RU" sz="2800" dirty="0" err="1" smtClean="0"/>
              <a:t>стає</a:t>
            </a:r>
            <a:r>
              <a:rPr lang="ru-RU" sz="2800" dirty="0" smtClean="0"/>
              <a:t> </a:t>
            </a:r>
            <a:r>
              <a:rPr lang="ru-RU" sz="2800" dirty="0" err="1" smtClean="0"/>
              <a:t>можливим</a:t>
            </a:r>
            <a:r>
              <a:rPr lang="ru-RU" sz="2800" dirty="0" smtClean="0"/>
              <a:t> </a:t>
            </a:r>
            <a:r>
              <a:rPr lang="ru-RU" sz="2800" dirty="0" err="1" smtClean="0"/>
              <a:t>вироблення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кожним</a:t>
            </a:r>
            <a:r>
              <a:rPr lang="ru-RU" sz="2800" dirty="0" smtClean="0"/>
              <a:t> </a:t>
            </a:r>
            <a:r>
              <a:rPr lang="ru-RU" sz="2800" dirty="0" err="1" smtClean="0"/>
              <a:t>учнем</a:t>
            </a:r>
            <a:r>
              <a:rPr lang="ru-RU" sz="2800" dirty="0" smtClean="0"/>
              <a:t> на </a:t>
            </a:r>
            <a:r>
              <a:rPr lang="ru-RU" sz="2800" dirty="0" err="1" smtClean="0"/>
              <a:t>рівні</a:t>
            </a:r>
            <a:r>
              <a:rPr lang="ru-RU" sz="2800" dirty="0" smtClean="0"/>
              <a:t> </a:t>
            </a:r>
            <a:r>
              <a:rPr lang="ru-RU" sz="2800" dirty="0" err="1" smtClean="0"/>
              <a:t>розвитку</a:t>
            </a:r>
            <a:r>
              <a:rPr lang="ru-RU" sz="2800" dirty="0" smtClean="0"/>
              <a:t> </a:t>
            </a:r>
            <a:r>
              <a:rPr lang="ru-RU" sz="2800" dirty="0" err="1" smtClean="0"/>
              <a:t>його</a:t>
            </a:r>
            <a:r>
              <a:rPr lang="ru-RU" sz="2800" dirty="0" smtClean="0"/>
              <a:t> </a:t>
            </a:r>
            <a:r>
              <a:rPr lang="ru-RU" sz="2800" dirty="0" err="1" smtClean="0"/>
              <a:t>інтелектуальних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інших</a:t>
            </a:r>
            <a:r>
              <a:rPr lang="ru-RU" sz="2800" dirty="0" smtClean="0"/>
              <a:t> </a:t>
            </a:r>
            <a:r>
              <a:rPr lang="ru-RU" sz="2800" dirty="0" err="1" smtClean="0"/>
              <a:t>здібностей</a:t>
            </a:r>
            <a:r>
              <a:rPr lang="ru-RU" sz="2800" dirty="0" smtClean="0"/>
              <a:t> </a:t>
            </a:r>
            <a:r>
              <a:rPr lang="ru-RU" sz="2800" dirty="0" err="1" smtClean="0"/>
              <a:t>певних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компетенцій</a:t>
            </a:r>
            <a:r>
              <a:rPr lang="ru-RU" sz="2800" dirty="0" smtClean="0"/>
              <a:t>, </a:t>
            </a:r>
            <a:r>
              <a:rPr lang="ru-RU" sz="2800" dirty="0" err="1" smtClean="0"/>
              <a:t>формування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особистісних</a:t>
            </a:r>
            <a:r>
              <a:rPr lang="ru-RU" sz="2800" dirty="0" smtClean="0"/>
              <a:t> </a:t>
            </a:r>
            <a:r>
              <a:rPr lang="ru-RU" sz="2800" dirty="0" err="1" smtClean="0"/>
              <a:t>якостей</a:t>
            </a:r>
            <a:r>
              <a:rPr lang="ru-RU" sz="2800" dirty="0" smtClean="0"/>
              <a:t> (</a:t>
            </a:r>
            <a:r>
              <a:rPr lang="ru-RU" sz="2800" dirty="0" err="1" smtClean="0"/>
              <a:t>розвиток</a:t>
            </a:r>
            <a:r>
              <a:rPr lang="ru-RU" sz="2800" dirty="0" smtClean="0"/>
              <a:t> </a:t>
            </a:r>
            <a:r>
              <a:rPr lang="ru-RU" sz="2800" dirty="0" err="1" smtClean="0"/>
              <a:t>працьовитості</a:t>
            </a:r>
            <a:r>
              <a:rPr lang="ru-RU" sz="2800" dirty="0" smtClean="0"/>
              <a:t>, </a:t>
            </a:r>
            <a:r>
              <a:rPr lang="ru-RU" sz="2800" dirty="0" err="1" smtClean="0"/>
              <a:t>креативності</a:t>
            </a:r>
            <a:r>
              <a:rPr lang="ru-RU" sz="2800" dirty="0" smtClean="0"/>
              <a:t>, </a:t>
            </a:r>
            <a:r>
              <a:rPr lang="ru-RU" sz="2800" dirty="0" err="1" smtClean="0"/>
              <a:t>вольових</a:t>
            </a:r>
            <a:r>
              <a:rPr lang="ru-RU" sz="2800" dirty="0" smtClean="0"/>
              <a:t> </a:t>
            </a:r>
            <a:r>
              <a:rPr lang="ru-RU" sz="2800" dirty="0" err="1" smtClean="0"/>
              <a:t>якостей</a:t>
            </a:r>
            <a:r>
              <a:rPr lang="ru-RU" sz="2800" dirty="0" smtClean="0"/>
              <a:t>, </a:t>
            </a:r>
            <a:r>
              <a:rPr lang="ru-RU" sz="2800" dirty="0" err="1" smtClean="0"/>
              <a:t>цілеспрямованості</a:t>
            </a:r>
            <a:r>
              <a:rPr lang="ru-RU" sz="2800" dirty="0" smtClean="0"/>
              <a:t>, </a:t>
            </a:r>
            <a:r>
              <a:rPr lang="ru-RU" sz="2800" dirty="0" err="1" smtClean="0"/>
              <a:t>формуванні</a:t>
            </a:r>
            <a:r>
              <a:rPr lang="ru-RU" sz="2800" dirty="0" smtClean="0"/>
              <a:t> </a:t>
            </a:r>
            <a:r>
              <a:rPr lang="ru-RU" sz="2800" dirty="0" err="1" smtClean="0"/>
              <a:t>впевненості</a:t>
            </a:r>
            <a:r>
              <a:rPr lang="ru-RU" sz="2800" dirty="0" smtClean="0"/>
              <a:t> в </a:t>
            </a:r>
            <a:r>
              <a:rPr lang="ru-RU" sz="2800" dirty="0" err="1" smtClean="0"/>
              <a:t>собі</a:t>
            </a:r>
            <a:r>
              <a:rPr lang="ru-RU" sz="2800" dirty="0" smtClean="0"/>
              <a:t>, </a:t>
            </a:r>
            <a:r>
              <a:rPr lang="ru-RU" sz="2800" dirty="0" err="1" smtClean="0"/>
              <a:t>здатності</a:t>
            </a:r>
            <a:r>
              <a:rPr lang="ru-RU" sz="2800" dirty="0" smtClean="0"/>
              <a:t> до </a:t>
            </a:r>
            <a:r>
              <a:rPr lang="ru-RU" sz="2800" dirty="0" err="1" smtClean="0"/>
              <a:t>конкурентоспроможності</a:t>
            </a:r>
            <a:r>
              <a:rPr lang="ru-RU" sz="2800" dirty="0" smtClean="0"/>
              <a:t>, </a:t>
            </a:r>
            <a:r>
              <a:rPr lang="ru-RU" sz="2800" dirty="0" err="1" smtClean="0"/>
              <a:t>навичок</a:t>
            </a:r>
            <a:r>
              <a:rPr lang="ru-RU" sz="2800" dirty="0" smtClean="0"/>
              <a:t> </a:t>
            </a:r>
            <a:r>
              <a:rPr lang="ru-RU" sz="2800" dirty="0" err="1" smtClean="0"/>
              <a:t>комунікативної</a:t>
            </a:r>
            <a:r>
              <a:rPr lang="ru-RU" sz="2800" dirty="0" smtClean="0"/>
              <a:t> </a:t>
            </a:r>
            <a:r>
              <a:rPr lang="ru-RU" sz="2800" dirty="0" err="1" smtClean="0"/>
              <a:t>культури</a:t>
            </a:r>
            <a:r>
              <a:rPr lang="ru-RU" sz="2800" dirty="0" smtClean="0"/>
              <a:t> </a:t>
            </a:r>
            <a:r>
              <a:rPr lang="ru-RU" sz="2800" dirty="0" err="1" smtClean="0"/>
              <a:t>тощо</a:t>
            </a:r>
            <a:r>
              <a:rPr lang="ru-RU" sz="2800" dirty="0" smtClean="0"/>
              <a:t>), </a:t>
            </a:r>
            <a:r>
              <a:rPr lang="ru-RU" sz="2800" dirty="0" err="1" smtClean="0"/>
              <a:t>формування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вмінь</a:t>
            </a:r>
            <a:r>
              <a:rPr lang="ru-RU" sz="2800" dirty="0" smtClean="0"/>
              <a:t> </a:t>
            </a:r>
            <a:r>
              <a:rPr lang="ru-RU" sz="2800" dirty="0" err="1" smtClean="0"/>
              <a:t>самостійно</a:t>
            </a:r>
            <a:r>
              <a:rPr lang="ru-RU" sz="2800" dirty="0" smtClean="0"/>
              <a:t> </a:t>
            </a:r>
            <a:r>
              <a:rPr lang="ru-RU" sz="2800" dirty="0" err="1" smtClean="0"/>
              <a:t>приймати</a:t>
            </a:r>
            <a:r>
              <a:rPr lang="ru-RU" sz="2800" dirty="0" smtClean="0"/>
              <a:t> </a:t>
            </a:r>
            <a:r>
              <a:rPr lang="ru-RU" sz="2800" dirty="0" err="1" smtClean="0"/>
              <a:t>рішення</a:t>
            </a:r>
            <a:r>
              <a:rPr lang="ru-RU" sz="2800" dirty="0" smtClean="0"/>
              <a:t> в </a:t>
            </a:r>
            <a:r>
              <a:rPr lang="ru-RU" sz="2800" dirty="0" err="1" smtClean="0"/>
              <a:t>умовах</a:t>
            </a:r>
            <a:r>
              <a:rPr lang="ru-RU" sz="2800" dirty="0" smtClean="0"/>
              <a:t> </a:t>
            </a:r>
            <a:r>
              <a:rPr lang="ru-RU" sz="2800" dirty="0" err="1" smtClean="0"/>
              <a:t>невизначеності</a:t>
            </a:r>
            <a:r>
              <a:rPr lang="ru-RU" sz="2800" dirty="0" smtClean="0"/>
              <a:t>, </a:t>
            </a:r>
            <a:r>
              <a:rPr lang="ru-RU" sz="2800" dirty="0" err="1" smtClean="0"/>
              <a:t>вироблення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умінь</a:t>
            </a:r>
            <a:r>
              <a:rPr lang="ru-RU" sz="2800" dirty="0" smtClean="0"/>
              <a:t> </a:t>
            </a:r>
            <a:r>
              <a:rPr lang="ru-RU" sz="2800" dirty="0" err="1" smtClean="0"/>
              <a:t>розробляти</a:t>
            </a:r>
            <a:r>
              <a:rPr lang="ru-RU" sz="2800" dirty="0" smtClean="0"/>
              <a:t> </a:t>
            </a:r>
            <a:r>
              <a:rPr lang="ru-RU" sz="2800" dirty="0" err="1" smtClean="0"/>
              <a:t>багатоваріантні</a:t>
            </a:r>
            <a:r>
              <a:rPr lang="ru-RU" sz="2800" dirty="0" smtClean="0"/>
              <a:t> </a:t>
            </a:r>
            <a:r>
              <a:rPr lang="ru-RU" sz="2800" dirty="0" err="1" smtClean="0"/>
              <a:t>підходи</a:t>
            </a:r>
            <a:r>
              <a:rPr lang="ru-RU" sz="2800" dirty="0" smtClean="0"/>
              <a:t> до </a:t>
            </a:r>
            <a:r>
              <a:rPr lang="ru-RU" sz="2800" dirty="0" err="1" smtClean="0"/>
              <a:t>реалізації</a:t>
            </a:r>
            <a:r>
              <a:rPr lang="ru-RU" sz="2800" dirty="0" smtClean="0"/>
              <a:t> плану </a:t>
            </a:r>
            <a:r>
              <a:rPr lang="ru-RU" sz="2800" dirty="0" err="1" smtClean="0"/>
              <a:t>дії</a:t>
            </a:r>
            <a:r>
              <a:rPr lang="ru-RU" sz="2800" dirty="0" smtClean="0"/>
              <a:t>, </a:t>
            </a:r>
            <a:r>
              <a:rPr lang="ru-RU" sz="2800" dirty="0" err="1" smtClean="0"/>
              <a:t>формування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навичок</a:t>
            </a:r>
            <a:r>
              <a:rPr lang="ru-RU" sz="2800" dirty="0" smtClean="0"/>
              <a:t> та </a:t>
            </a:r>
            <a:r>
              <a:rPr lang="ru-RU" sz="2800" dirty="0" err="1" smtClean="0"/>
              <a:t>прийомів</a:t>
            </a:r>
            <a:r>
              <a:rPr lang="ru-RU" sz="2800" dirty="0" smtClean="0"/>
              <a:t> </a:t>
            </a:r>
            <a:r>
              <a:rPr lang="ru-RU" sz="2800" dirty="0" err="1" smtClean="0"/>
              <a:t>всебічного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аналізу</a:t>
            </a:r>
            <a:r>
              <a:rPr lang="ru-RU" sz="2800" dirty="0" smtClean="0"/>
              <a:t> </a:t>
            </a:r>
            <a:r>
              <a:rPr lang="ru-RU" sz="2800" dirty="0" err="1" smtClean="0"/>
              <a:t>ситуацій</a:t>
            </a:r>
            <a:r>
              <a:rPr lang="ru-RU" sz="2800" dirty="0" smtClean="0"/>
              <a:t>, </a:t>
            </a:r>
            <a:r>
              <a:rPr lang="ru-RU" sz="2800" dirty="0" err="1" smtClean="0"/>
              <a:t>прогнозування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способів</a:t>
            </a:r>
            <a:r>
              <a:rPr lang="ru-RU" sz="2800" dirty="0" smtClean="0"/>
              <a:t> </a:t>
            </a:r>
            <a:r>
              <a:rPr lang="ru-RU" sz="2800" dirty="0" err="1" smtClean="0"/>
              <a:t>розвитку</a:t>
            </a:r>
            <a:r>
              <a:rPr lang="ru-RU" sz="2800" dirty="0" smtClean="0"/>
              <a:t> </a:t>
            </a:r>
            <a:r>
              <a:rPr lang="ru-RU" sz="2800" dirty="0" err="1" smtClean="0"/>
              <a:t>ситуацій</a:t>
            </a:r>
            <a:r>
              <a:rPr lang="ru-RU" sz="2800" dirty="0" smtClean="0"/>
              <a:t> </a:t>
            </a:r>
            <a:r>
              <a:rPr lang="ru-RU" sz="2800" dirty="0" err="1" smtClean="0"/>
              <a:t>тощо</a:t>
            </a:r>
            <a:r>
              <a:rPr lang="ru-RU" sz="2800" dirty="0" smtClean="0"/>
              <a:t>.</a:t>
            </a:r>
            <a:br>
              <a:rPr lang="ru-RU" sz="2800" dirty="0" smtClean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326024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85852" y="274638"/>
            <a:ext cx="7400948" cy="5654692"/>
          </a:xfrm>
        </p:spPr>
        <p:txBody>
          <a:bodyPr>
            <a:noAutofit/>
          </a:bodyPr>
          <a:lstStyle/>
          <a:p>
            <a:r>
              <a:rPr lang="ru-RU" sz="2800" dirty="0" err="1" smtClean="0"/>
              <a:t>Створенню</a:t>
            </a:r>
            <a:r>
              <a:rPr lang="ru-RU" sz="2800" dirty="0" smtClean="0"/>
              <a:t> такому </a:t>
            </a:r>
            <a:r>
              <a:rPr lang="ru-RU" sz="2800" dirty="0" err="1" smtClean="0"/>
              <a:t>середовищу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сприяє</a:t>
            </a:r>
            <a:r>
              <a:rPr lang="ru-RU" sz="2800" dirty="0" smtClean="0"/>
              <a:t> </a:t>
            </a:r>
            <a:r>
              <a:rPr lang="ru-RU" sz="2800" dirty="0" err="1" smtClean="0"/>
              <a:t>технологія</a:t>
            </a:r>
            <a:r>
              <a:rPr lang="ru-RU" sz="2800" dirty="0" smtClean="0"/>
              <a:t> "кейс", яка </a:t>
            </a:r>
            <a:r>
              <a:rPr lang="ru-RU" sz="2800" dirty="0" err="1" smtClean="0"/>
              <a:t>завойовує</a:t>
            </a:r>
            <a:r>
              <a:rPr lang="ru-RU" sz="2800" dirty="0" smtClean="0"/>
              <a:t> </a:t>
            </a:r>
            <a:r>
              <a:rPr lang="ru-RU" sz="2800" dirty="0" err="1" smtClean="0"/>
              <a:t>позитивне</a:t>
            </a:r>
            <a:r>
              <a:rPr lang="ru-RU" sz="2800" dirty="0" smtClean="0"/>
              <a:t> </a:t>
            </a:r>
            <a:r>
              <a:rPr lang="ru-RU" sz="2800" dirty="0" err="1" smtClean="0"/>
              <a:t>відношення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боку </a:t>
            </a:r>
            <a:r>
              <a:rPr lang="ru-RU" sz="2800" dirty="0" err="1" smtClean="0"/>
              <a:t>учнів</a:t>
            </a:r>
            <a:r>
              <a:rPr lang="ru-RU" sz="2800" dirty="0" smtClean="0"/>
              <a:t>, </a:t>
            </a:r>
            <a:r>
              <a:rPr lang="ru-RU" sz="2800" dirty="0" err="1" smtClean="0"/>
              <a:t>які</a:t>
            </a:r>
            <a:r>
              <a:rPr lang="ru-RU" sz="2800" dirty="0" smtClean="0"/>
              <a:t> </a:t>
            </a:r>
            <a:r>
              <a:rPr lang="ru-RU" sz="2800" dirty="0" err="1" smtClean="0"/>
              <a:t>бачать</a:t>
            </a:r>
            <a:r>
              <a:rPr lang="ru-RU" sz="2800" dirty="0" smtClean="0"/>
              <a:t> у </a:t>
            </a:r>
            <a:r>
              <a:rPr lang="ru-RU" sz="2800" dirty="0" err="1" smtClean="0"/>
              <a:t>ньому</a:t>
            </a:r>
            <a:r>
              <a:rPr lang="ru-RU" sz="2800" dirty="0" smtClean="0"/>
              <a:t> </a:t>
            </a:r>
            <a:r>
              <a:rPr lang="ru-RU" sz="2800" dirty="0" err="1" smtClean="0"/>
              <a:t>можливість</a:t>
            </a:r>
            <a:r>
              <a:rPr lang="ru-RU" sz="2800" dirty="0" smtClean="0"/>
              <a:t> </a:t>
            </a:r>
            <a:r>
              <a:rPr lang="ru-RU" sz="2800" dirty="0" err="1" smtClean="0"/>
              <a:t>виявити</a:t>
            </a:r>
            <a:r>
              <a:rPr lang="ru-RU" sz="2800" dirty="0" smtClean="0"/>
              <a:t> </a:t>
            </a:r>
            <a:r>
              <a:rPr lang="ru-RU" sz="2800" dirty="0" err="1" smtClean="0"/>
              <a:t>ініціативу</a:t>
            </a:r>
            <a:r>
              <a:rPr lang="ru-RU" sz="2800" dirty="0" smtClean="0"/>
              <a:t>, </a:t>
            </a:r>
            <a:r>
              <a:rPr lang="ru-RU" sz="2800" dirty="0" err="1" smtClean="0"/>
              <a:t>відчути</a:t>
            </a:r>
            <a:r>
              <a:rPr lang="ru-RU" sz="2800" dirty="0" smtClean="0"/>
              <a:t> </a:t>
            </a:r>
            <a:r>
              <a:rPr lang="ru-RU" sz="2800" dirty="0" err="1" smtClean="0"/>
              <a:t>самостійність</a:t>
            </a:r>
            <a:r>
              <a:rPr lang="ru-RU" sz="2800" dirty="0" smtClean="0"/>
              <a:t> в </a:t>
            </a:r>
            <a:r>
              <a:rPr lang="ru-RU" sz="2800" dirty="0" err="1" smtClean="0"/>
              <a:t>освоєнні</a:t>
            </a:r>
            <a:r>
              <a:rPr lang="ru-RU" sz="2800" dirty="0" smtClean="0"/>
              <a:t> </a:t>
            </a:r>
            <a:r>
              <a:rPr lang="ru-RU" sz="2800" dirty="0" err="1" smtClean="0"/>
              <a:t>теоретичних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положень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оволодінні</a:t>
            </a:r>
            <a:r>
              <a:rPr lang="ru-RU" sz="2800" dirty="0" smtClean="0"/>
              <a:t> </a:t>
            </a:r>
            <a:r>
              <a:rPr lang="ru-RU" sz="2800" dirty="0" err="1" smtClean="0"/>
              <a:t>практичними</a:t>
            </a:r>
            <a:r>
              <a:rPr lang="ru-RU" sz="2800" dirty="0" smtClean="0"/>
              <a:t> </a:t>
            </a:r>
            <a:r>
              <a:rPr lang="ru-RU" sz="2800" dirty="0" err="1" smtClean="0"/>
              <a:t>навичками</a:t>
            </a:r>
            <a:r>
              <a:rPr lang="ru-RU" sz="2800" dirty="0" smtClean="0"/>
              <a:t>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326024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543824" cy="5654692"/>
          </a:xfrm>
        </p:spPr>
        <p:txBody>
          <a:bodyPr>
            <a:noAutofit/>
          </a:bodyPr>
          <a:lstStyle/>
          <a:p>
            <a:r>
              <a:rPr lang="ru-RU" sz="2800" b="1" dirty="0" err="1" smtClean="0"/>
              <a:t>Кейс-технологія</a:t>
            </a:r>
            <a:r>
              <a:rPr lang="ru-RU" sz="2800" dirty="0" smtClean="0"/>
              <a:t> — </a:t>
            </a:r>
            <a:r>
              <a:rPr lang="ru-RU" sz="2800" dirty="0" err="1" smtClean="0"/>
              <a:t>це</a:t>
            </a:r>
            <a:r>
              <a:rPr lang="ru-RU" sz="2800" dirty="0" smtClean="0"/>
              <a:t> </a:t>
            </a:r>
            <a:r>
              <a:rPr lang="ru-RU" sz="2800" dirty="0" err="1" smtClean="0"/>
              <a:t>загальна</a:t>
            </a:r>
            <a:r>
              <a:rPr lang="ru-RU" sz="2800" dirty="0" smtClean="0"/>
              <a:t> </a:t>
            </a:r>
            <a:r>
              <a:rPr lang="ru-RU" sz="2800" dirty="0" err="1" smtClean="0"/>
              <a:t>назва</a:t>
            </a:r>
            <a:r>
              <a:rPr lang="ru-RU" sz="2800" dirty="0" smtClean="0"/>
              <a:t> </a:t>
            </a:r>
            <a:r>
              <a:rPr lang="ru-RU" sz="2800" dirty="0" err="1" smtClean="0"/>
              <a:t>технологій</a:t>
            </a:r>
            <a:r>
              <a:rPr lang="ru-RU" sz="2800" dirty="0" smtClean="0"/>
              <a:t> </a:t>
            </a:r>
            <a:r>
              <a:rPr lang="ru-RU" sz="2800" dirty="0" err="1" smtClean="0"/>
              <a:t>навчання</a:t>
            </a:r>
            <a:r>
              <a:rPr lang="ru-RU" sz="2800" dirty="0" smtClean="0"/>
              <a:t>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представляють</a:t>
            </a:r>
            <a:r>
              <a:rPr lang="ru-RU" sz="2800" dirty="0" smtClean="0"/>
              <a:t> собою </a:t>
            </a:r>
            <a:r>
              <a:rPr lang="ru-RU" sz="2800" dirty="0" err="1" smtClean="0"/>
              <a:t>методи</a:t>
            </a:r>
            <a:r>
              <a:rPr lang="ru-RU" sz="2800" dirty="0" smtClean="0"/>
              <a:t> </a:t>
            </a:r>
            <a:r>
              <a:rPr lang="ru-RU" sz="2800" dirty="0" err="1" smtClean="0"/>
              <a:t>аналізу</a:t>
            </a:r>
            <a:r>
              <a:rPr lang="ru-RU" sz="2800" dirty="0" smtClean="0"/>
              <a:t>. Суть </a:t>
            </a:r>
            <a:r>
              <a:rPr lang="ru-RU" sz="2800" dirty="0" err="1" smtClean="0"/>
              <a:t>технології</a:t>
            </a:r>
            <a:r>
              <a:rPr lang="ru-RU" sz="2800" dirty="0" smtClean="0"/>
              <a:t> </a:t>
            </a:r>
            <a:r>
              <a:rPr lang="ru-RU" sz="2800" dirty="0" err="1" smtClean="0"/>
              <a:t>полягає</a:t>
            </a:r>
            <a:r>
              <a:rPr lang="ru-RU" sz="2800" dirty="0" smtClean="0"/>
              <a:t> у </a:t>
            </a:r>
            <a:r>
              <a:rPr lang="ru-RU" sz="2800" dirty="0" err="1" smtClean="0"/>
              <a:t>використанні</a:t>
            </a:r>
            <a:r>
              <a:rPr lang="ru-RU" sz="2800" dirty="0" smtClean="0"/>
              <a:t> </a:t>
            </a:r>
            <a:r>
              <a:rPr lang="ru-RU" sz="2800" dirty="0" err="1" smtClean="0"/>
              <a:t>конкретних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випадків</a:t>
            </a:r>
            <a:r>
              <a:rPr lang="ru-RU" sz="2800" dirty="0" smtClean="0"/>
              <a:t> (</a:t>
            </a:r>
            <a:r>
              <a:rPr lang="ru-RU" sz="2800" dirty="0" err="1" smtClean="0"/>
              <a:t>ситуацій</a:t>
            </a:r>
            <a:r>
              <a:rPr lang="ru-RU" sz="2800" dirty="0" smtClean="0"/>
              <a:t>, </a:t>
            </a:r>
            <a:r>
              <a:rPr lang="ru-RU" sz="2800" dirty="0" err="1" smtClean="0"/>
              <a:t>історій</a:t>
            </a:r>
            <a:r>
              <a:rPr lang="ru-RU" sz="2800" dirty="0" smtClean="0"/>
              <a:t>, </a:t>
            </a:r>
            <a:r>
              <a:rPr lang="ru-RU" sz="2800" dirty="0" err="1" smtClean="0"/>
              <a:t>тексти</a:t>
            </a:r>
            <a:r>
              <a:rPr lang="ru-RU" sz="2800" dirty="0" smtClean="0"/>
              <a:t> </a:t>
            </a:r>
            <a:r>
              <a:rPr lang="ru-RU" sz="2800" dirty="0" err="1" smtClean="0"/>
              <a:t>яких</a:t>
            </a:r>
            <a:r>
              <a:rPr lang="ru-RU" sz="2800" dirty="0" smtClean="0"/>
              <a:t> </a:t>
            </a:r>
            <a:r>
              <a:rPr lang="ru-RU" sz="2800" dirty="0" err="1" smtClean="0"/>
              <a:t>називаються</a:t>
            </a:r>
            <a:r>
              <a:rPr lang="ru-RU" sz="2800" dirty="0" smtClean="0"/>
              <a:t> "кейсом") для </a:t>
            </a:r>
            <a:r>
              <a:rPr lang="ru-RU" sz="2800" dirty="0" err="1" smtClean="0"/>
              <a:t>спільного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аналізу</a:t>
            </a:r>
            <a:r>
              <a:rPr lang="ru-RU" sz="2800" dirty="0" smtClean="0"/>
              <a:t>, </a:t>
            </a:r>
            <a:r>
              <a:rPr lang="ru-RU" sz="2800" dirty="0" err="1" smtClean="0"/>
              <a:t>обговорення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або</a:t>
            </a:r>
            <a:r>
              <a:rPr lang="ru-RU" sz="2800" dirty="0" smtClean="0"/>
              <a:t> </a:t>
            </a:r>
            <a:r>
              <a:rPr lang="ru-RU" sz="2800" dirty="0" err="1" smtClean="0"/>
              <a:t>вироблення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рішень</a:t>
            </a:r>
            <a:r>
              <a:rPr lang="ru-RU" sz="2800" dirty="0" smtClean="0"/>
              <a:t> </a:t>
            </a:r>
            <a:r>
              <a:rPr lang="ru-RU" sz="2800" dirty="0" err="1" smtClean="0"/>
              <a:t>учнями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певного</a:t>
            </a:r>
            <a:r>
              <a:rPr lang="ru-RU" sz="2800" dirty="0" smtClean="0"/>
              <a:t> </a:t>
            </a:r>
            <a:r>
              <a:rPr lang="ru-RU" sz="2800" dirty="0" err="1" smtClean="0"/>
              <a:t>розділу</a:t>
            </a:r>
            <a:r>
              <a:rPr lang="ru-RU" sz="2800" dirty="0" smtClean="0"/>
              <a:t> </a:t>
            </a:r>
            <a:r>
              <a:rPr lang="ru-RU" sz="2800" dirty="0" err="1" smtClean="0"/>
              <a:t>навчання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дисципліни</a:t>
            </a:r>
            <a:r>
              <a:rPr lang="ru-RU" sz="2800" dirty="0" smtClean="0"/>
              <a:t>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326024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500166" y="274638"/>
            <a:ext cx="7643834" cy="5654692"/>
          </a:xfrm>
        </p:spPr>
        <p:txBody>
          <a:bodyPr>
            <a:noAutofit/>
          </a:bodyPr>
          <a:lstStyle/>
          <a:p>
            <a:pPr algn="l"/>
            <a:r>
              <a:rPr lang="ru-RU" sz="3600" b="1" dirty="0" smtClean="0"/>
              <a:t>До </a:t>
            </a:r>
            <a:r>
              <a:rPr lang="ru-RU" sz="3600" b="1" dirty="0" err="1" smtClean="0"/>
              <a:t>кейс-технологій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відносяться</a:t>
            </a:r>
            <a:r>
              <a:rPr lang="ru-RU" sz="3600" b="1" dirty="0" smtClean="0"/>
              <a:t>: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* метод </a:t>
            </a:r>
            <a:r>
              <a:rPr lang="ru-RU" sz="2800" dirty="0" err="1" smtClean="0"/>
              <a:t>ситуаційного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аналізу</a:t>
            </a:r>
            <a:r>
              <a:rPr lang="ru-RU" sz="2800" dirty="0" smtClean="0"/>
              <a:t> (</a:t>
            </a:r>
            <a:r>
              <a:rPr lang="ru-RU" sz="2800" dirty="0" err="1" smtClean="0"/>
              <a:t>ситуаційні</a:t>
            </a:r>
            <a:r>
              <a:rPr lang="ru-RU" sz="2800" dirty="0" smtClean="0"/>
              <a:t>     </a:t>
            </a:r>
            <a:br>
              <a:rPr lang="ru-RU" sz="2800" dirty="0" smtClean="0"/>
            </a:br>
            <a:r>
              <a:rPr lang="ru-RU" sz="2800" dirty="0" smtClean="0"/>
              <a:t>     </a:t>
            </a:r>
            <a:r>
              <a:rPr lang="ru-RU" sz="2800" dirty="0" err="1" smtClean="0"/>
              <a:t>завдання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й</a:t>
            </a:r>
            <a:r>
              <a:rPr lang="ru-RU" sz="2800" dirty="0" smtClean="0"/>
              <a:t> </a:t>
            </a:r>
            <a:r>
              <a:rPr lang="ru-RU" sz="2800" dirty="0" err="1" smtClean="0"/>
              <a:t>вправи</a:t>
            </a:r>
            <a:r>
              <a:rPr lang="ru-RU" sz="2800" dirty="0" smtClean="0"/>
              <a:t>, </a:t>
            </a:r>
            <a:r>
              <a:rPr lang="ru-RU" sz="2800" dirty="0" err="1" smtClean="0"/>
              <a:t>аналіз</a:t>
            </a:r>
            <a:r>
              <a:rPr lang="ru-RU" sz="2800" dirty="0" smtClean="0"/>
              <a:t> </a:t>
            </a:r>
            <a:r>
              <a:rPr lang="ru-RU" sz="2800" dirty="0" err="1" smtClean="0"/>
              <a:t>конкретних</a:t>
            </a:r>
            <a:r>
              <a:rPr lang="ru-RU" sz="2800" dirty="0" smtClean="0"/>
              <a:t> </a:t>
            </a:r>
            <a:br>
              <a:rPr lang="ru-RU" sz="2800" dirty="0" smtClean="0"/>
            </a:br>
            <a:r>
              <a:rPr lang="ru-RU" sz="2800" dirty="0" smtClean="0"/>
              <a:t>     </a:t>
            </a:r>
            <a:r>
              <a:rPr lang="ru-RU" sz="2800" dirty="0" err="1" smtClean="0"/>
              <a:t>ситуацій</a:t>
            </a:r>
            <a:r>
              <a:rPr lang="ru-RU" sz="2800" dirty="0" smtClean="0"/>
              <a:t> (</a:t>
            </a:r>
            <a:r>
              <a:rPr lang="ru-RU" sz="2800" dirty="0" err="1" smtClean="0"/>
              <a:t>кейс-стаді</a:t>
            </a:r>
            <a:r>
              <a:rPr lang="ru-RU" sz="2800" dirty="0" smtClean="0"/>
              <a:t>));</a:t>
            </a:r>
            <a:br>
              <a:rPr lang="ru-RU" sz="2800" dirty="0" smtClean="0"/>
            </a:br>
            <a:r>
              <a:rPr lang="ru-RU" sz="2800" dirty="0" smtClean="0"/>
              <a:t>* </a:t>
            </a:r>
            <a:r>
              <a:rPr lang="ru-RU" sz="2800" dirty="0" err="1" smtClean="0"/>
              <a:t>метод</a:t>
            </a:r>
            <a:r>
              <a:rPr lang="ru-RU" sz="2800" dirty="0" smtClean="0"/>
              <a:t> </a:t>
            </a:r>
            <a:r>
              <a:rPr lang="ru-RU" sz="2800" dirty="0" err="1" smtClean="0"/>
              <a:t>інциденту</a:t>
            </a:r>
            <a:r>
              <a:rPr lang="ru-RU" sz="2800" dirty="0" smtClean="0"/>
              <a:t>;</a:t>
            </a:r>
            <a:br>
              <a:rPr lang="ru-RU" sz="2800" dirty="0" smtClean="0"/>
            </a:br>
            <a:r>
              <a:rPr lang="ru-RU" sz="2800" dirty="0" smtClean="0"/>
              <a:t>* </a:t>
            </a:r>
            <a:r>
              <a:rPr lang="ru-RU" sz="2800" dirty="0" err="1" smtClean="0"/>
              <a:t>метод</a:t>
            </a:r>
            <a:r>
              <a:rPr lang="ru-RU" sz="2800" dirty="0" smtClean="0"/>
              <a:t> </a:t>
            </a:r>
            <a:r>
              <a:rPr lang="ru-RU" sz="2800" dirty="0" err="1" smtClean="0"/>
              <a:t>розбору</a:t>
            </a:r>
            <a:r>
              <a:rPr lang="ru-RU" sz="2800" dirty="0" smtClean="0"/>
              <a:t> </a:t>
            </a:r>
            <a:r>
              <a:rPr lang="ru-RU" sz="2800" dirty="0" err="1" smtClean="0"/>
              <a:t>ділової</a:t>
            </a:r>
            <a:r>
              <a:rPr lang="ru-RU" sz="2800" dirty="0" smtClean="0"/>
              <a:t> </a:t>
            </a:r>
            <a:r>
              <a:rPr lang="ru-RU" sz="2800" dirty="0" err="1" smtClean="0"/>
              <a:t>кореспонденції</a:t>
            </a:r>
            <a:r>
              <a:rPr lang="ru-RU" sz="2800" dirty="0" smtClean="0"/>
              <a:t>;</a:t>
            </a:r>
            <a:br>
              <a:rPr lang="ru-RU" sz="2800" dirty="0" smtClean="0"/>
            </a:br>
            <a:r>
              <a:rPr lang="ru-RU" sz="2800" dirty="0" smtClean="0"/>
              <a:t>* </a:t>
            </a:r>
            <a:r>
              <a:rPr lang="ru-RU" sz="2800" dirty="0" err="1" smtClean="0"/>
              <a:t>ігрове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проектування</a:t>
            </a:r>
            <a:r>
              <a:rPr lang="ru-RU" sz="2800" dirty="0" smtClean="0"/>
              <a:t>;</a:t>
            </a:r>
            <a:br>
              <a:rPr lang="ru-RU" sz="2800" dirty="0" smtClean="0"/>
            </a:br>
            <a:r>
              <a:rPr lang="ru-RU" sz="2800" dirty="0" smtClean="0"/>
              <a:t>* </a:t>
            </a:r>
            <a:r>
              <a:rPr lang="ru-RU" sz="2800" dirty="0" err="1" smtClean="0"/>
              <a:t>метод</a:t>
            </a:r>
            <a:r>
              <a:rPr lang="ru-RU" sz="2800" dirty="0" smtClean="0"/>
              <a:t> </a:t>
            </a:r>
            <a:r>
              <a:rPr lang="ru-RU" sz="2800" dirty="0" err="1" smtClean="0"/>
              <a:t>ситуаційно-рольових</a:t>
            </a:r>
            <a:r>
              <a:rPr lang="ru-RU" sz="2800" dirty="0" smtClean="0"/>
              <a:t> </a:t>
            </a:r>
            <a:r>
              <a:rPr lang="ru-RU" sz="2800" dirty="0" err="1" smtClean="0"/>
              <a:t>ігор</a:t>
            </a:r>
            <a:r>
              <a:rPr lang="ru-RU" sz="2800" dirty="0" smtClean="0"/>
              <a:t>;</a:t>
            </a:r>
            <a:br>
              <a:rPr lang="ru-RU" sz="2800" dirty="0" smtClean="0"/>
            </a:br>
            <a:r>
              <a:rPr lang="ru-RU" sz="2800" dirty="0" smtClean="0"/>
              <a:t>* </a:t>
            </a:r>
            <a:r>
              <a:rPr lang="ru-RU" sz="2800" dirty="0" err="1" smtClean="0"/>
              <a:t>метод</a:t>
            </a:r>
            <a:r>
              <a:rPr lang="ru-RU" sz="2800" dirty="0" smtClean="0"/>
              <a:t> </a:t>
            </a:r>
            <a:r>
              <a:rPr lang="ru-RU" sz="2800" dirty="0" err="1" smtClean="0"/>
              <a:t>дискусії</a:t>
            </a:r>
            <a:r>
              <a:rPr lang="ru-RU" sz="2800" dirty="0" smtClean="0"/>
              <a:t>.</a:t>
            </a:r>
            <a:br>
              <a:rPr lang="ru-RU" sz="2800" dirty="0" smtClean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326024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929586" cy="6011882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Метод </a:t>
            </a:r>
            <a:r>
              <a:rPr lang="ru-RU" sz="2800" b="1" dirty="0" err="1" smtClean="0"/>
              <a:t>інциденту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err="1" smtClean="0"/>
              <a:t>Інцидент</a:t>
            </a:r>
            <a:r>
              <a:rPr lang="ru-RU" sz="2800" dirty="0" smtClean="0"/>
              <a:t> (</a:t>
            </a:r>
            <a:r>
              <a:rPr lang="ru-RU" sz="2800" dirty="0" err="1" smtClean="0"/>
              <a:t>від</a:t>
            </a:r>
            <a:r>
              <a:rPr lang="ru-RU" sz="2800" dirty="0" smtClean="0"/>
              <a:t> </a:t>
            </a:r>
            <a:r>
              <a:rPr lang="ru-RU" sz="2800" dirty="0" err="1" smtClean="0"/>
              <a:t>латів</a:t>
            </a:r>
            <a:r>
              <a:rPr lang="ru-RU" sz="2800" dirty="0" smtClean="0"/>
              <a:t>. </a:t>
            </a:r>
            <a:r>
              <a:rPr lang="ru-RU" sz="2800" dirty="0" err="1" smtClean="0"/>
              <a:t>інциденс</a:t>
            </a:r>
            <a:r>
              <a:rPr lang="ru-RU" sz="2800" dirty="0" smtClean="0"/>
              <a:t>) – </a:t>
            </a:r>
            <a:r>
              <a:rPr lang="ru-RU" sz="2800" dirty="0" err="1" smtClean="0"/>
              <a:t>випадок</a:t>
            </a:r>
            <a:r>
              <a:rPr lang="ru-RU" sz="2800" dirty="0" smtClean="0"/>
              <a:t>, </a:t>
            </a:r>
            <a:r>
              <a:rPr lang="ru-RU" sz="2800" dirty="0" err="1" smtClean="0"/>
              <a:t>зіткнення</a:t>
            </a:r>
            <a:r>
              <a:rPr lang="ru-RU" sz="2800" dirty="0" smtClean="0"/>
              <a:t>. Метод </a:t>
            </a:r>
            <a:r>
              <a:rPr lang="ru-RU" sz="2800" dirty="0" err="1" smtClean="0"/>
              <a:t>інциденту</a:t>
            </a:r>
            <a:r>
              <a:rPr lang="ru-RU" sz="2800" dirty="0" smtClean="0"/>
              <a:t> </a:t>
            </a:r>
            <a:r>
              <a:rPr lang="ru-RU" sz="2800" dirty="0" err="1" smtClean="0"/>
              <a:t>полягає</a:t>
            </a:r>
            <a:r>
              <a:rPr lang="ru-RU" sz="2800" dirty="0" smtClean="0"/>
              <a:t> в тому,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учень</a:t>
            </a:r>
            <a:r>
              <a:rPr lang="ru-RU" sz="2800" dirty="0" smtClean="0"/>
              <a:t> повинен сам </a:t>
            </a:r>
            <a:r>
              <a:rPr lang="ru-RU" sz="2800" dirty="0" err="1" smtClean="0"/>
              <a:t>відшукати</a:t>
            </a:r>
            <a:r>
              <a:rPr lang="ru-RU" sz="2800" dirty="0" smtClean="0"/>
              <a:t> </a:t>
            </a:r>
            <a:r>
              <a:rPr lang="ru-RU" sz="2800" dirty="0" err="1" smtClean="0"/>
              <a:t>потрібну</a:t>
            </a:r>
            <a:r>
              <a:rPr lang="ru-RU" sz="2800" dirty="0" smtClean="0"/>
              <a:t> </a:t>
            </a:r>
            <a:r>
              <a:rPr lang="ru-RU" sz="2800" dirty="0" err="1" smtClean="0"/>
              <a:t>інформацію</a:t>
            </a:r>
            <a:r>
              <a:rPr lang="ru-RU" sz="2800" dirty="0" smtClean="0"/>
              <a:t> для </a:t>
            </a:r>
            <a:r>
              <a:rPr lang="ru-RU" sz="2800" dirty="0" err="1" smtClean="0"/>
              <a:t>ухвалення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рішення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даної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проблеми</a:t>
            </a:r>
            <a:r>
              <a:rPr lang="ru-RU" sz="2800" dirty="0" smtClean="0"/>
              <a:t>. При </a:t>
            </a:r>
            <a:r>
              <a:rPr lang="ru-RU" sz="2800" dirty="0" err="1" smtClean="0"/>
              <a:t>цьому</a:t>
            </a:r>
            <a:r>
              <a:rPr lang="ru-RU" sz="2800" dirty="0" smtClean="0"/>
              <a:t> </a:t>
            </a:r>
            <a:r>
              <a:rPr lang="ru-RU" sz="2800" dirty="0" err="1" smtClean="0"/>
              <a:t>учень</a:t>
            </a:r>
            <a:r>
              <a:rPr lang="ru-RU" sz="2800" dirty="0" smtClean="0"/>
              <a:t> </a:t>
            </a:r>
            <a:r>
              <a:rPr lang="ru-RU" sz="2800" dirty="0" err="1" smtClean="0"/>
              <a:t>вчиться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працювати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інформацією</a:t>
            </a:r>
            <a:r>
              <a:rPr lang="ru-RU" sz="2800" dirty="0" smtClean="0"/>
              <a:t> (</a:t>
            </a:r>
            <a:r>
              <a:rPr lang="ru-RU" sz="2800" dirty="0" err="1" smtClean="0"/>
              <a:t>повідомляти</a:t>
            </a:r>
            <a:r>
              <a:rPr lang="ru-RU" sz="2800" dirty="0" smtClean="0"/>
              <a:t> </a:t>
            </a:r>
            <a:r>
              <a:rPr lang="ru-RU" sz="2800" dirty="0" err="1" smtClean="0"/>
              <a:t>її</a:t>
            </a:r>
            <a:r>
              <a:rPr lang="ru-RU" sz="2800" dirty="0" smtClean="0"/>
              <a:t>, </a:t>
            </a:r>
            <a:r>
              <a:rPr lang="ru-RU" sz="2800" dirty="0" err="1" smtClean="0"/>
              <a:t>систематизувати</a:t>
            </a:r>
            <a:r>
              <a:rPr lang="ru-RU" sz="2800" dirty="0" smtClean="0"/>
              <a:t>, </a:t>
            </a:r>
            <a:r>
              <a:rPr lang="ru-RU" sz="2800" dirty="0" err="1" smtClean="0"/>
              <a:t>аналізувати</a:t>
            </a:r>
            <a:r>
              <a:rPr lang="ru-RU" sz="2800" dirty="0" smtClean="0"/>
              <a:t>), </a:t>
            </a:r>
            <a:r>
              <a:rPr lang="ru-RU" sz="2800" dirty="0" err="1" smtClean="0"/>
              <a:t>формувати</a:t>
            </a:r>
            <a:r>
              <a:rPr lang="ru-RU" sz="2800" dirty="0" smtClean="0"/>
              <a:t> </a:t>
            </a:r>
            <a:r>
              <a:rPr lang="ru-RU" sz="2800" dirty="0" err="1" smtClean="0"/>
              <a:t>власну</a:t>
            </a:r>
            <a:r>
              <a:rPr lang="ru-RU" sz="2800" dirty="0" smtClean="0"/>
              <a:t> </a:t>
            </a:r>
            <a:r>
              <a:rPr lang="ru-RU" sz="2800" dirty="0" err="1" smtClean="0"/>
              <a:t>позицію</a:t>
            </a:r>
            <a:r>
              <a:rPr lang="ru-RU" sz="2800" dirty="0" smtClean="0"/>
              <a:t> (</a:t>
            </a:r>
            <a:r>
              <a:rPr lang="ru-RU" sz="2800" dirty="0" err="1" smtClean="0"/>
              <a:t>або</a:t>
            </a:r>
            <a:r>
              <a:rPr lang="ru-RU" sz="2800" dirty="0" smtClean="0"/>
              <a:t> стати на </a:t>
            </a:r>
            <a:r>
              <a:rPr lang="ru-RU" sz="2800" dirty="0" err="1" smtClean="0"/>
              <a:t>чиюсь</a:t>
            </a:r>
            <a:r>
              <a:rPr lang="ru-RU" sz="2800" dirty="0" smtClean="0"/>
              <a:t> сторону, </a:t>
            </a:r>
            <a:r>
              <a:rPr lang="ru-RU" sz="2800" dirty="0" err="1" smtClean="0"/>
              <a:t>або</a:t>
            </a:r>
            <a:r>
              <a:rPr lang="ru-RU" sz="2800" dirty="0" smtClean="0"/>
              <a:t> </a:t>
            </a:r>
            <a:r>
              <a:rPr lang="ru-RU" sz="2800" dirty="0" err="1" smtClean="0"/>
              <a:t>залишатися</a:t>
            </a:r>
            <a:r>
              <a:rPr lang="ru-RU" sz="2800" dirty="0" smtClean="0"/>
              <a:t> </a:t>
            </a:r>
            <a:r>
              <a:rPr lang="ru-RU" sz="2800" dirty="0" err="1" smtClean="0"/>
              <a:t>стороннім</a:t>
            </a:r>
            <a:r>
              <a:rPr lang="ru-RU" sz="2800" dirty="0" smtClean="0"/>
              <a:t> </a:t>
            </a:r>
            <a:r>
              <a:rPr lang="ru-RU" sz="2800" dirty="0" err="1" smtClean="0"/>
              <a:t>спостерігачем</a:t>
            </a:r>
            <a:r>
              <a:rPr lang="ru-RU" sz="2800" dirty="0" smtClean="0"/>
              <a:t>, </a:t>
            </a:r>
            <a:r>
              <a:rPr lang="ru-RU" sz="2800" dirty="0" err="1" smtClean="0"/>
              <a:t>констатуючим</a:t>
            </a:r>
            <a:r>
              <a:rPr lang="ru-RU" sz="2800" dirty="0" smtClean="0"/>
              <a:t> </a:t>
            </a:r>
            <a:r>
              <a:rPr lang="ru-RU" sz="2800" dirty="0" err="1" smtClean="0"/>
              <a:t>полярність</a:t>
            </a:r>
            <a:r>
              <a:rPr lang="ru-RU" sz="2800" dirty="0" smtClean="0"/>
              <a:t> думок) </a:t>
            </a:r>
            <a:r>
              <a:rPr lang="ru-RU" sz="2800" dirty="0" err="1" smtClean="0"/>
              <a:t>і</a:t>
            </a:r>
            <a:r>
              <a:rPr lang="ru-RU" sz="2800" dirty="0" smtClean="0"/>
              <a:t> на </a:t>
            </a:r>
            <a:r>
              <a:rPr lang="ru-RU" sz="2800" dirty="0" err="1" smtClean="0"/>
              <a:t>підставі</a:t>
            </a:r>
            <a:r>
              <a:rPr lang="ru-RU" sz="2800" dirty="0" smtClean="0"/>
              <a:t> </a:t>
            </a:r>
            <a:r>
              <a:rPr lang="ru-RU" sz="2800" dirty="0" err="1" smtClean="0"/>
              <a:t>цього</a:t>
            </a:r>
            <a:r>
              <a:rPr lang="ru-RU" sz="2800" dirty="0" smtClean="0"/>
              <a:t> </a:t>
            </a:r>
            <a:r>
              <a:rPr lang="ru-RU" sz="2800" dirty="0" err="1" smtClean="0"/>
              <a:t>робити</a:t>
            </a:r>
            <a:r>
              <a:rPr lang="ru-RU" sz="2800" dirty="0" smtClean="0"/>
              <a:t> </a:t>
            </a:r>
            <a:r>
              <a:rPr lang="ru-RU" sz="2800" dirty="0" err="1" smtClean="0"/>
              <a:t>висновки</a:t>
            </a:r>
            <a:r>
              <a:rPr lang="ru-RU" sz="2800" dirty="0" smtClean="0"/>
              <a:t>. </a:t>
            </a:r>
            <a:r>
              <a:rPr lang="ru-RU" sz="2800" dirty="0" err="1" smtClean="0"/>
              <a:t>Пропонується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завдання</a:t>
            </a:r>
            <a:r>
              <a:rPr lang="ru-RU" sz="2800" dirty="0" smtClean="0"/>
              <a:t>, в </a:t>
            </a:r>
            <a:r>
              <a:rPr lang="ru-RU" sz="2800" dirty="0" err="1" smtClean="0"/>
              <a:t>якому</a:t>
            </a:r>
            <a:r>
              <a:rPr lang="ru-RU" sz="2800" dirty="0" smtClean="0"/>
              <a:t> не </a:t>
            </a:r>
            <a:r>
              <a:rPr lang="ru-RU" sz="2800" dirty="0" err="1" smtClean="0"/>
              <a:t>містяться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всі</a:t>
            </a:r>
            <a:r>
              <a:rPr lang="ru-RU" sz="2800" dirty="0" smtClean="0"/>
              <a:t> </a:t>
            </a:r>
            <a:r>
              <a:rPr lang="ru-RU" sz="2800" dirty="0" err="1" smtClean="0"/>
              <a:t>дані</a:t>
            </a:r>
            <a:r>
              <a:rPr lang="ru-RU" sz="2800" dirty="0" smtClean="0"/>
              <a:t>, </a:t>
            </a:r>
            <a:r>
              <a:rPr lang="ru-RU" sz="2800" dirty="0" err="1" smtClean="0"/>
              <a:t>які</a:t>
            </a:r>
            <a:r>
              <a:rPr lang="ru-RU" sz="2800" dirty="0" smtClean="0"/>
              <a:t> </a:t>
            </a:r>
            <a:r>
              <a:rPr lang="ru-RU" sz="2800" dirty="0" err="1" smtClean="0"/>
              <a:t>необхідні</a:t>
            </a:r>
            <a:r>
              <a:rPr lang="ru-RU" sz="2800" dirty="0" smtClean="0"/>
              <a:t> для </a:t>
            </a:r>
            <a:r>
              <a:rPr lang="ru-RU" sz="2800" dirty="0" err="1" smtClean="0"/>
              <a:t>вирішення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даної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проблеми</a:t>
            </a:r>
            <a:r>
              <a:rPr lang="ru-RU" sz="2800" dirty="0" smtClean="0"/>
              <a:t>.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132602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686700" cy="5654692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Метод </a:t>
            </a:r>
            <a:r>
              <a:rPr lang="ru-RU" sz="2800" b="1" dirty="0" err="1" smtClean="0"/>
              <a:t>розбору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ділової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кореспонденції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err="1" smtClean="0"/>
              <a:t>передбачає</a:t>
            </a:r>
            <a:r>
              <a:rPr lang="ru-RU" sz="2800" dirty="0" smtClean="0"/>
              <a:t> </a:t>
            </a:r>
            <a:r>
              <a:rPr lang="ru-RU" sz="2800" dirty="0" err="1" smtClean="0"/>
              <a:t>здобуття</a:t>
            </a:r>
            <a:r>
              <a:rPr lang="ru-RU" sz="2800" dirty="0" smtClean="0"/>
              <a:t> кейса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детальним</a:t>
            </a:r>
            <a:r>
              <a:rPr lang="ru-RU" sz="2800" dirty="0" smtClean="0"/>
              <a:t> </a:t>
            </a:r>
            <a:r>
              <a:rPr lang="ru-RU" sz="2800" dirty="0" err="1" smtClean="0"/>
              <a:t>описом</a:t>
            </a:r>
            <a:r>
              <a:rPr lang="ru-RU" sz="2800" dirty="0" smtClean="0"/>
              <a:t> </a:t>
            </a:r>
            <a:r>
              <a:rPr lang="ru-RU" sz="2800" dirty="0" err="1" smtClean="0"/>
              <a:t>ситуації</a:t>
            </a:r>
            <a:r>
              <a:rPr lang="ru-RU" sz="2800" dirty="0" smtClean="0"/>
              <a:t>: пакет </a:t>
            </a:r>
            <a:r>
              <a:rPr lang="ru-RU" sz="2800" dirty="0" err="1" smtClean="0"/>
              <a:t>документів</a:t>
            </a:r>
            <a:r>
              <a:rPr lang="ru-RU" sz="2800" dirty="0" smtClean="0"/>
              <a:t>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допомагають</a:t>
            </a:r>
            <a:r>
              <a:rPr lang="ru-RU" sz="2800" dirty="0" smtClean="0"/>
              <a:t> </a:t>
            </a:r>
            <a:r>
              <a:rPr lang="ru-RU" sz="2800" dirty="0" err="1" smtClean="0"/>
              <a:t>знайти</a:t>
            </a:r>
            <a:r>
              <a:rPr lang="ru-RU" sz="2800" dirty="0" smtClean="0"/>
              <a:t> </a:t>
            </a:r>
            <a:r>
              <a:rPr lang="ru-RU" sz="2800" dirty="0" err="1" smtClean="0"/>
              <a:t>вихід</a:t>
            </a:r>
            <a:r>
              <a:rPr lang="ru-RU" sz="2800" dirty="0" smtClean="0"/>
              <a:t> </a:t>
            </a:r>
            <a:r>
              <a:rPr lang="ru-RU" sz="2800" dirty="0" err="1" smtClean="0"/>
              <a:t>із</a:t>
            </a:r>
            <a:r>
              <a:rPr lang="ru-RU" sz="2800" dirty="0" smtClean="0"/>
              <a:t> складного </a:t>
            </a:r>
            <a:r>
              <a:rPr lang="ru-RU" sz="2800" dirty="0" err="1" smtClean="0"/>
              <a:t>положення</a:t>
            </a:r>
            <a:r>
              <a:rPr lang="ru-RU" sz="2800" dirty="0" smtClean="0"/>
              <a:t> (у тому </a:t>
            </a:r>
            <a:r>
              <a:rPr lang="ru-RU" sz="2800" dirty="0" err="1" smtClean="0"/>
              <a:t>числі</a:t>
            </a:r>
            <a:r>
              <a:rPr lang="ru-RU" sz="2800" dirty="0" smtClean="0"/>
              <a:t> </a:t>
            </a:r>
            <a:r>
              <a:rPr lang="ru-RU" sz="2800" dirty="0" err="1" smtClean="0"/>
              <a:t>документи</a:t>
            </a:r>
            <a:r>
              <a:rPr lang="ru-RU" sz="2800" dirty="0" smtClean="0"/>
              <a:t>, </a:t>
            </a:r>
            <a:r>
              <a:rPr lang="ru-RU" sz="2800" dirty="0" err="1" smtClean="0"/>
              <a:t>що</a:t>
            </a:r>
            <a:r>
              <a:rPr lang="ru-RU" sz="2800" dirty="0" smtClean="0"/>
              <a:t> не </a:t>
            </a:r>
            <a:r>
              <a:rPr lang="ru-RU" sz="2800" dirty="0" err="1" smtClean="0"/>
              <a:t>відносяться</a:t>
            </a:r>
            <a:r>
              <a:rPr lang="ru-RU" sz="2800" dirty="0" smtClean="0"/>
              <a:t> до </a:t>
            </a:r>
            <a:r>
              <a:rPr lang="ru-RU" sz="2800" dirty="0" err="1" smtClean="0"/>
              <a:t>даної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проблеми</a:t>
            </a:r>
            <a:r>
              <a:rPr lang="ru-RU" sz="2800" dirty="0" smtClean="0"/>
              <a:t>, </a:t>
            </a:r>
            <a:r>
              <a:rPr lang="ru-RU" sz="2800" dirty="0" err="1" smtClean="0"/>
              <a:t>щоб</a:t>
            </a:r>
            <a:r>
              <a:rPr lang="ru-RU" sz="2800" dirty="0" smtClean="0"/>
              <a:t> </a:t>
            </a:r>
            <a:r>
              <a:rPr lang="ru-RU" sz="2800" dirty="0" err="1" smtClean="0"/>
              <a:t>учні</a:t>
            </a:r>
            <a:r>
              <a:rPr lang="ru-RU" sz="2800" dirty="0" smtClean="0"/>
              <a:t> могли </a:t>
            </a:r>
            <a:r>
              <a:rPr lang="ru-RU" sz="2800" dirty="0" err="1" smtClean="0"/>
              <a:t>вибирати</a:t>
            </a:r>
            <a:r>
              <a:rPr lang="ru-RU" sz="2800" dirty="0" smtClean="0"/>
              <a:t> </a:t>
            </a:r>
            <a:r>
              <a:rPr lang="ru-RU" sz="2800" dirty="0" err="1" smtClean="0"/>
              <a:t>потрібну</a:t>
            </a:r>
            <a:r>
              <a:rPr lang="ru-RU" sz="2800" dirty="0" smtClean="0"/>
              <a:t> </a:t>
            </a:r>
            <a:r>
              <a:rPr lang="ru-RU" sz="2800" dirty="0" err="1" smtClean="0"/>
              <a:t>інформацію</a:t>
            </a:r>
            <a:r>
              <a:rPr lang="ru-RU" sz="2800" dirty="0" smtClean="0"/>
              <a:t>)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питання</a:t>
            </a:r>
            <a:r>
              <a:rPr lang="ru-RU" sz="2800" dirty="0" smtClean="0"/>
              <a:t>, </a:t>
            </a:r>
            <a:r>
              <a:rPr lang="ru-RU" sz="2800" dirty="0" err="1" smtClean="0"/>
              <a:t>які</a:t>
            </a:r>
            <a:r>
              <a:rPr lang="ru-RU" sz="2800" dirty="0" smtClean="0"/>
              <a:t> </a:t>
            </a:r>
            <a:r>
              <a:rPr lang="ru-RU" sz="2800" dirty="0" err="1" smtClean="0"/>
              <a:t>дозволяють</a:t>
            </a:r>
            <a:r>
              <a:rPr lang="ru-RU" sz="2800" dirty="0" smtClean="0"/>
              <a:t> </a:t>
            </a:r>
            <a:r>
              <a:rPr lang="ru-RU" sz="2800" dirty="0" err="1" smtClean="0"/>
              <a:t>знайти</a:t>
            </a:r>
            <a:r>
              <a:rPr lang="ru-RU" sz="2800" dirty="0" smtClean="0"/>
              <a:t> </a:t>
            </a:r>
            <a:r>
              <a:rPr lang="ru-RU" sz="2800" dirty="0" err="1" smtClean="0"/>
              <a:t>рішення</a:t>
            </a:r>
            <a:r>
              <a:rPr lang="ru-RU" sz="2800" dirty="0" smtClean="0"/>
              <a:t>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32602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472386" cy="5654692"/>
          </a:xfrm>
        </p:spPr>
        <p:txBody>
          <a:bodyPr>
            <a:noAutofit/>
          </a:bodyPr>
          <a:lstStyle/>
          <a:p>
            <a:r>
              <a:rPr lang="ru-RU" sz="2800" b="1" dirty="0" err="1" smtClean="0"/>
              <a:t>Ігрове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проектування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Мета методу — </a:t>
            </a:r>
            <a:r>
              <a:rPr lang="ru-RU" sz="2800" dirty="0" err="1" smtClean="0"/>
              <a:t>процес</a:t>
            </a:r>
            <a:r>
              <a:rPr lang="ru-RU" sz="2800" dirty="0" smtClean="0"/>
              <a:t> </a:t>
            </a:r>
            <a:r>
              <a:rPr lang="ru-RU" sz="2800" dirty="0" err="1" smtClean="0"/>
              <a:t>створення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або</a:t>
            </a:r>
            <a:r>
              <a:rPr lang="ru-RU" sz="2800" dirty="0" smtClean="0"/>
              <a:t> </a:t>
            </a:r>
            <a:r>
              <a:rPr lang="ru-RU" sz="2800" dirty="0" err="1" smtClean="0"/>
              <a:t>вдосконалення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об'єктів</a:t>
            </a:r>
            <a:r>
              <a:rPr lang="ru-RU" sz="2800" dirty="0" smtClean="0"/>
              <a:t>. Для </a:t>
            </a:r>
            <a:r>
              <a:rPr lang="ru-RU" sz="2800" dirty="0" err="1" smtClean="0"/>
              <a:t>роботи</a:t>
            </a:r>
            <a:r>
              <a:rPr lang="ru-RU" sz="2800" dirty="0" smtClean="0"/>
              <a:t> за </a:t>
            </a:r>
            <a:r>
              <a:rPr lang="ru-RU" sz="2800" dirty="0" err="1" smtClean="0"/>
              <a:t>цією</a:t>
            </a:r>
            <a:r>
              <a:rPr lang="ru-RU" sz="2800" dirty="0" smtClean="0"/>
              <a:t> </a:t>
            </a:r>
            <a:r>
              <a:rPr lang="ru-RU" sz="2800" dirty="0" err="1" smtClean="0"/>
              <a:t>технологією</a:t>
            </a:r>
            <a:r>
              <a:rPr lang="ru-RU" sz="2800" dirty="0" smtClean="0"/>
              <a:t> </a:t>
            </a:r>
            <a:r>
              <a:rPr lang="ru-RU" sz="2800" dirty="0" err="1" smtClean="0"/>
              <a:t>учасників</a:t>
            </a:r>
            <a:r>
              <a:rPr lang="ru-RU" sz="2800" dirty="0" smtClean="0"/>
              <a:t> </a:t>
            </a:r>
            <a:r>
              <a:rPr lang="ru-RU" sz="2800" dirty="0" err="1" smtClean="0"/>
              <a:t>заняття</a:t>
            </a:r>
            <a:r>
              <a:rPr lang="ru-RU" sz="2800" dirty="0" smtClean="0"/>
              <a:t> </a:t>
            </a:r>
            <a:r>
              <a:rPr lang="ru-RU" sz="2800" dirty="0" err="1" smtClean="0"/>
              <a:t>можна</a:t>
            </a:r>
            <a:r>
              <a:rPr lang="ru-RU" sz="2800" dirty="0" smtClean="0"/>
              <a:t> розбити на </a:t>
            </a:r>
            <a:r>
              <a:rPr lang="ru-RU" sz="2800" dirty="0" err="1" smtClean="0"/>
              <a:t>групи</a:t>
            </a:r>
            <a:r>
              <a:rPr lang="ru-RU" sz="2800" dirty="0" smtClean="0"/>
              <a:t>, </a:t>
            </a:r>
            <a:r>
              <a:rPr lang="ru-RU" sz="2800" dirty="0" err="1" smtClean="0"/>
              <a:t>кожна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яких</a:t>
            </a:r>
            <a:r>
              <a:rPr lang="ru-RU" sz="2800" dirty="0" smtClean="0"/>
              <a:t> </a:t>
            </a:r>
            <a:r>
              <a:rPr lang="ru-RU" sz="2800" dirty="0" err="1" smtClean="0"/>
              <a:t>розроблятиме</a:t>
            </a:r>
            <a:r>
              <a:rPr lang="ru-RU" sz="2800" dirty="0" smtClean="0"/>
              <a:t> </a:t>
            </a:r>
            <a:r>
              <a:rPr lang="ru-RU" sz="2800" dirty="0" err="1" smtClean="0"/>
              <a:t>свій</a:t>
            </a:r>
            <a:r>
              <a:rPr lang="ru-RU" sz="2800" dirty="0" smtClean="0"/>
              <a:t> проект. </a:t>
            </a:r>
            <a:r>
              <a:rPr lang="ru-RU" sz="2800" dirty="0" err="1" smtClean="0"/>
              <a:t>Ігрове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проектування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може</a:t>
            </a:r>
            <a:r>
              <a:rPr lang="ru-RU" sz="2800" dirty="0" smtClean="0"/>
              <a:t> </a:t>
            </a:r>
            <a:r>
              <a:rPr lang="ru-RU" sz="2800" dirty="0" err="1" smtClean="0"/>
              <a:t>включати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проекти</a:t>
            </a:r>
            <a:r>
              <a:rPr lang="ru-RU" sz="2800" dirty="0" smtClean="0"/>
              <a:t> </a:t>
            </a:r>
            <a:r>
              <a:rPr lang="ru-RU" sz="2800" dirty="0" err="1" smtClean="0"/>
              <a:t>різного</a:t>
            </a:r>
            <a:r>
              <a:rPr lang="ru-RU" sz="2800" dirty="0" smtClean="0"/>
              <a:t> типа: </a:t>
            </a:r>
            <a:r>
              <a:rPr lang="ru-RU" sz="2800" dirty="0" err="1" smtClean="0"/>
              <a:t>дослідницький</a:t>
            </a:r>
            <a:r>
              <a:rPr lang="ru-RU" sz="2800" dirty="0" smtClean="0"/>
              <a:t>, </a:t>
            </a:r>
            <a:r>
              <a:rPr lang="ru-RU" sz="2800" dirty="0" err="1" smtClean="0"/>
              <a:t>пошуковий</a:t>
            </a:r>
            <a:r>
              <a:rPr lang="ru-RU" sz="2800" dirty="0" smtClean="0"/>
              <a:t>, </a:t>
            </a:r>
            <a:r>
              <a:rPr lang="ru-RU" sz="2800" dirty="0" err="1" smtClean="0"/>
              <a:t>творчий</a:t>
            </a:r>
            <a:r>
              <a:rPr lang="ru-RU" sz="2800" dirty="0" smtClean="0"/>
              <a:t>, </a:t>
            </a:r>
            <a:r>
              <a:rPr lang="ru-RU" sz="2800" dirty="0" err="1" smtClean="0"/>
              <a:t>прогностичний</a:t>
            </a:r>
            <a:r>
              <a:rPr lang="ru-RU" sz="2800" dirty="0" smtClean="0"/>
              <a:t>, </a:t>
            </a:r>
            <a:r>
              <a:rPr lang="ru-RU" sz="2800" dirty="0" err="1" smtClean="0"/>
              <a:t>аналітичний</a:t>
            </a:r>
            <a:r>
              <a:rPr lang="ru-RU" sz="2800" dirty="0" smtClean="0"/>
              <a:t>.</a:t>
            </a:r>
            <a:br>
              <a:rPr lang="ru-RU" sz="2800" dirty="0" smtClean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32602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-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шаблон-2</Template>
  <TotalTime>82</TotalTime>
  <Words>485</Words>
  <Application>Microsoft Office PowerPoint</Application>
  <PresentationFormat>Экран (4:3)</PresentationFormat>
  <Paragraphs>53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шаблон-2</vt:lpstr>
      <vt:lpstr>Слайд 1</vt:lpstr>
      <vt:lpstr>Найважливішими завданнями освіти в Україні  є підготовка освіченої, творчої особистості та формування її фізичного й морального здоров'я. В зв’язку з цим принципово змінюється позиція вчителя. </vt:lpstr>
      <vt:lpstr>А саме він створює середовище, в якому стає можливим вироблення кожним учнем на рівні розвитку його інтелектуальних і інших здібностей певних компетенцій, формування особистісних якостей (розвиток працьовитості, креативності, вольових якостей, цілеспрямованості, формуванні впевненості в собі, здатності до конкурентоспроможності, навичок комунікативної культури тощо), формування вмінь самостійно приймати рішення в умовах невизначеності, вироблення умінь розробляти багатоваріантні підходи до реалізації плану дії, формування навичок та прийомів всебічного аналізу ситуацій, прогнозування способів розвитку ситуацій тощо. </vt:lpstr>
      <vt:lpstr>Створенню такому середовищу і сприяє технологія "кейс", яка завойовує позитивне відношення з боку учнів, які бачать у ньому можливість виявити ініціативу, відчути самостійність в освоєнні теоретичних положень і оволодінні практичними навичками. </vt:lpstr>
      <vt:lpstr>Кейс-технологія — це загальна назва технологій навчання, що представляють собою методи аналізу. Суть технології полягає у використанні конкретних випадків (ситуацій, історій, тексти яких називаються "кейсом") для спільного аналізу, обговорення або вироблення рішень учнями з певного розділу навчання дисципліни. </vt:lpstr>
      <vt:lpstr>До кейс-технологій відносяться: * метод ситуаційного аналізу (ситуаційні           завдання й вправи, аналіз конкретних       ситуацій (кейс-стаді)); * метод інциденту; * метод розбору ділової кореспонденції; * ігрове проектування; * метод ситуаційно-рольових ігор; * метод дискусії. </vt:lpstr>
      <vt:lpstr>Метод інциденту Інцидент (від латів. інциденс) – випадок, зіткнення. Метод інциденту полягає в тому, що учень повинен сам відшукати потрібну інформацію для ухвалення рішення з даної проблеми. При цьому учень вчиться працювати з інформацією (повідомляти її, систематизувати, аналізувати), формувати власну позицію (або стати на чиюсь сторону, або залишатися стороннім спостерігачем, констатуючим полярність думок) і на підставі цього робити висновки. Пропонується завдання, в якому не містяться всі дані, які необхідні для вирішення даної проблеми. </vt:lpstr>
      <vt:lpstr>Метод розбору ділової кореспонденції передбачає здобуття кейса з детальним описом ситуації: пакет документів, що допомагають знайти вихід із складного положення (у тому числі документи, що не відносяться до даної проблеми, щоб учні могли вибирати потрібну інформацію) і питання, які дозволяють знайти рішення. </vt:lpstr>
      <vt:lpstr>Ігрове проектування Мета методу — процес створення або вдосконалення об'єктів. Для роботи за цією технологією учасників заняття можна розбити на групи, кожна з яких розроблятиме свій проект. Ігрове проектування може включати проекти різного типа: дослідницький, пошуковий, творчий, прогностичний, аналітичний. </vt:lpstr>
      <vt:lpstr>Метод ситуаційно-рольових ігор Мета методу в тому, щоб у вигляді інсценування створити перед класом правдиву історичну, правову, соціально-психологічну ситуацію і потім дати можливість оцінити вчинки і поведінку учасників гри. Один з різновидів методу інсценування — рольова гра. Рольова гра — спосіб розширити досвід учасників аналізу, пред'являючи їм несподівану ситуацію, в якій пропонується прийняти позицію (роль) учасників і потім виробити спосіб, який дозволить привести цю ситуацію до гідного завершення. </vt:lpstr>
      <vt:lpstr>Метод дискусії Дискусія — обмін думками з якого-небудь питання відповідно до більш менш певних правил процедури. До інтенсивних технологій вивчення відносяться групові і міжгрупові дискусії. </vt:lpstr>
      <vt:lpstr> Метод ситуаційного аналізу Мета методу — спільними зусиллями групи учнів проаналізувати виникаючу ситуацію, розробити практичне рішення, закінчення процесу – оцінка запропонованих алгоритмів, вибір кращого з них в контексті поставленої проблеми. Можуть бути також запропоновані для аналізу вже реалізовані кроки. </vt:lpstr>
      <vt:lpstr>Кейс-технології передбачають як індивідуальну роботу над пакетом завдань, так і колективну, що розвиває уміння сприймати думку інших людей і уміння працювати в команді. </vt:lpstr>
      <vt:lpstr>Діяльність учителя при використанні технології "кейс" включає два етапи:  </vt:lpstr>
      <vt:lpstr> </vt:lpstr>
      <vt:lpstr>Структура уроку з використанням технології "кейс"  </vt:lpstr>
      <vt:lpstr> </vt:lpstr>
      <vt:lpstr> </vt:lpstr>
      <vt:lpstr> </vt:lpstr>
      <vt:lpstr>Слайд 20</vt:lpstr>
    </vt:vector>
  </TitlesOfParts>
  <Company>Retired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RWT</dc:creator>
  <cp:lastModifiedBy>RWT</cp:lastModifiedBy>
  <cp:revision>10</cp:revision>
  <dcterms:created xsi:type="dcterms:W3CDTF">2015-10-07T17:55:50Z</dcterms:created>
  <dcterms:modified xsi:type="dcterms:W3CDTF">2015-10-08T17:45:33Z</dcterms:modified>
</cp:coreProperties>
</file>