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8" r:id="rId5"/>
    <p:sldId id="261" r:id="rId6"/>
    <p:sldId id="277" r:id="rId7"/>
    <p:sldId id="276" r:id="rId8"/>
    <p:sldId id="263" r:id="rId9"/>
    <p:sldId id="265" r:id="rId10"/>
    <p:sldId id="266" r:id="rId11"/>
    <p:sldId id="267" r:id="rId12"/>
    <p:sldId id="274" r:id="rId13"/>
    <p:sldId id="269" r:id="rId14"/>
    <p:sldId id="271" r:id="rId15"/>
    <p:sldId id="279" r:id="rId16"/>
    <p:sldId id="272" r:id="rId17"/>
    <p:sldId id="273" r:id="rId18"/>
    <p:sldId id="270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83;&#1077;&#1082;&#1089;&#1072;&#1085;&#1076;&#1088;\&#1052;&#1086;&#1080;%20&#1076;&#1086;&#1082;&#1091;&#1084;&#1077;&#1085;&#1090;&#1099;\Downloads\fiksik_-_Dryc-tyc_moya_lyubimaya_fizminutka__muzofon.com.mp3" TargetMode="Externa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Енергія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420888"/>
            <a:ext cx="5534432" cy="3552800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вчитель початкових класів </a:t>
            </a:r>
          </a:p>
          <a:p>
            <a:r>
              <a:rPr lang="uk-UA" dirty="0" smtClean="0"/>
              <a:t>Покровської </a:t>
            </a:r>
          </a:p>
          <a:p>
            <a:r>
              <a:rPr lang="uk-UA" dirty="0" smtClean="0"/>
              <a:t>загальноосвітньої школи І – ІІІ ступенів</a:t>
            </a:r>
          </a:p>
          <a:p>
            <a:r>
              <a:rPr lang="uk-UA" dirty="0" smtClean="0"/>
              <a:t>Кіровоградського р-ну</a:t>
            </a:r>
          </a:p>
          <a:p>
            <a:r>
              <a:rPr lang="uk-UA" dirty="0" smtClean="0"/>
              <a:t>Кіровоградської обл.</a:t>
            </a:r>
          </a:p>
          <a:p>
            <a:r>
              <a:rPr lang="uk-UA" dirty="0" smtClean="0"/>
              <a:t>Василенко Вікторія Вікторівна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96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Основним джерелом енергії на землі є Сонце</a:t>
            </a:r>
            <a:endParaRPr lang="ru-RU" dirty="0"/>
          </a:p>
        </p:txBody>
      </p:sp>
      <p:pic>
        <p:nvPicPr>
          <p:cNvPr id="4" name="Содержимое 3" descr="ddc3cacb42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2157188"/>
            <a:ext cx="4392488" cy="4056188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112474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Сонячна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потрапляє</a:t>
            </a:r>
            <a:r>
              <a:rPr lang="ru-RU" dirty="0" smtClean="0"/>
              <a:t> на Землю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тепла.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енергії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Теплова, світлова, звукова, механічна</a:t>
            </a:r>
            <a:endParaRPr lang="ru-RU" dirty="0"/>
          </a:p>
        </p:txBody>
      </p:sp>
      <p:pic>
        <p:nvPicPr>
          <p:cNvPr id="5" name="Рисунок 4" descr="1447426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3225958" cy="2016224"/>
          </a:xfrm>
          <a:prstGeom prst="rect">
            <a:avLst/>
          </a:prstGeom>
        </p:spPr>
      </p:pic>
      <p:pic>
        <p:nvPicPr>
          <p:cNvPr id="6" name="Рисунок 5" descr="92192032_0.jpg"/>
          <p:cNvPicPr>
            <a:picLocks noChangeAspect="1"/>
          </p:cNvPicPr>
          <p:nvPr/>
        </p:nvPicPr>
        <p:blipFill>
          <a:blip r:embed="rId3" cstate="print"/>
          <a:srcRect l="21262" r="20267"/>
          <a:stretch>
            <a:fillRect/>
          </a:stretch>
        </p:blipFill>
        <p:spPr>
          <a:xfrm>
            <a:off x="1763688" y="2924944"/>
            <a:ext cx="3312368" cy="3186545"/>
          </a:xfrm>
          <a:prstGeom prst="rect">
            <a:avLst/>
          </a:prstGeom>
        </p:spPr>
      </p:pic>
      <p:pic>
        <p:nvPicPr>
          <p:cNvPr id="7" name="Рисунок 6" descr="zarad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276872"/>
            <a:ext cx="2857500" cy="2400300"/>
          </a:xfrm>
          <a:prstGeom prst="rect">
            <a:avLst/>
          </a:prstGeom>
        </p:spPr>
      </p:pic>
      <p:pic>
        <p:nvPicPr>
          <p:cNvPr id="8" name="Рисунок 7" descr="128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861048"/>
            <a:ext cx="346710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Запамятай</a:t>
            </a:r>
            <a:r>
              <a:rPr lang="uk-UA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Енергія нікуди не зникає, а тільки переходить з одного виду в інший.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Побутові пристрої</a:t>
            </a:r>
            <a:endParaRPr lang="ru-RU" dirty="0"/>
          </a:p>
        </p:txBody>
      </p:sp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51" b="68230"/>
          <a:stretch>
            <a:fillRect/>
          </a:stretch>
        </p:blipFill>
        <p:spPr>
          <a:xfrm>
            <a:off x="5531346" y="908720"/>
            <a:ext cx="3612654" cy="2133427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2" cstate="print"/>
          <a:srcRect l="33111" t="31436" r="33915" b="32489"/>
          <a:stretch>
            <a:fillRect/>
          </a:stretch>
        </p:blipFill>
        <p:spPr>
          <a:xfrm>
            <a:off x="2987824" y="1124744"/>
            <a:ext cx="2952328" cy="2448272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672" t="53217" r="1745"/>
          <a:stretch>
            <a:fillRect/>
          </a:stretch>
        </p:blipFill>
        <p:spPr>
          <a:xfrm>
            <a:off x="1187624" y="3356992"/>
            <a:ext cx="3096344" cy="3141538"/>
          </a:xfrm>
          <a:prstGeom prst="rect">
            <a:avLst/>
          </a:prstGeom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625" b="67000"/>
          <a:stretch>
            <a:fillRect/>
          </a:stretch>
        </p:blipFill>
        <p:spPr>
          <a:xfrm>
            <a:off x="683568" y="548680"/>
            <a:ext cx="1944216" cy="1584176"/>
          </a:xfr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87" t="33924" r="9528" b="41413"/>
          <a:stretch>
            <a:fillRect/>
          </a:stretch>
        </p:blipFill>
        <p:spPr>
          <a:xfrm>
            <a:off x="2123728" y="2060848"/>
            <a:ext cx="1440160" cy="1656184"/>
          </a:xfrm>
          <a:prstGeom prst="rect">
            <a:avLst/>
          </a:prstGeom>
        </p:spPr>
      </p:pic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2" cstate="print"/>
          <a:srcRect l="37937" t="68230" r="37936" b="4962"/>
          <a:stretch>
            <a:fillRect/>
          </a:stretch>
        </p:blipFill>
        <p:spPr>
          <a:xfrm>
            <a:off x="4211960" y="3645024"/>
            <a:ext cx="2160240" cy="1800200"/>
          </a:xfrm>
          <a:prstGeom prst="rect">
            <a:avLst/>
          </a:prstGeom>
        </p:spPr>
      </p:pic>
      <p:pic>
        <p:nvPicPr>
          <p:cNvPr id="12" name="Рисунок 11" descr="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38" t="34987" r="70106" b="45711"/>
          <a:stretch>
            <a:fillRect/>
          </a:stretch>
        </p:blipFill>
        <p:spPr>
          <a:xfrm>
            <a:off x="251520" y="2780928"/>
            <a:ext cx="2028478" cy="1296144"/>
          </a:xfrm>
          <a:prstGeom prst="rect">
            <a:avLst/>
          </a:prstGeom>
        </p:spPr>
      </p:pic>
      <p:pic>
        <p:nvPicPr>
          <p:cNvPr id="13" name="Рисунок 12" descr="lg-f10b9sd-r-stiralnaya-mash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573016"/>
            <a:ext cx="2173992" cy="2860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r>
              <a:rPr lang="uk-UA" dirty="0" err="1" smtClean="0"/>
              <a:t>фізкультхвилинка</a:t>
            </a:r>
            <a:endParaRPr lang="ru-RU" dirty="0"/>
          </a:p>
        </p:txBody>
      </p:sp>
      <p:pic>
        <p:nvPicPr>
          <p:cNvPr id="6" name="Содержимое 5" descr="7_5_137x1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340768"/>
            <a:ext cx="3384376" cy="3266316"/>
          </a:xfrm>
        </p:spPr>
      </p:pic>
      <p:pic>
        <p:nvPicPr>
          <p:cNvPr id="14" name="fiksik_-_Dryc-tyc_moya_lyubimaya_fizminutka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476672"/>
            <a:ext cx="304800" cy="304800"/>
          </a:xfrm>
          <a:prstGeom prst="rect">
            <a:avLst/>
          </a:prstGeom>
        </p:spPr>
      </p:pic>
      <p:pic>
        <p:nvPicPr>
          <p:cNvPr id="20" name="Содержимое 5" descr="7_5_137x1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1484784"/>
            <a:ext cx="3384376" cy="3266316"/>
          </a:xfrm>
          <a:prstGeom prst="rect">
            <a:avLst/>
          </a:prstGeom>
        </p:spPr>
      </p:pic>
      <p:pic>
        <p:nvPicPr>
          <p:cNvPr id="24" name="Рисунок 23" descr="smayliki-sportsmeny-24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636912"/>
            <a:ext cx="3411740" cy="1985938"/>
          </a:xfrm>
          <a:prstGeom prst="rect">
            <a:avLst/>
          </a:prstGeom>
        </p:spPr>
      </p:pic>
      <p:pic>
        <p:nvPicPr>
          <p:cNvPr id="25" name="Рисунок 24" descr="smayliki-sportsmeny-24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636912"/>
            <a:ext cx="3411740" cy="1985938"/>
          </a:xfrm>
          <a:prstGeom prst="rect">
            <a:avLst/>
          </a:prstGeom>
        </p:spPr>
      </p:pic>
      <p:pic>
        <p:nvPicPr>
          <p:cNvPr id="26" name="Рисунок 25" descr="sports-491 (1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1772816"/>
            <a:ext cx="3559641" cy="2880320"/>
          </a:xfrm>
          <a:prstGeom prst="rect">
            <a:avLst/>
          </a:prstGeom>
        </p:spPr>
      </p:pic>
      <p:pic>
        <p:nvPicPr>
          <p:cNvPr id="27" name="Рисунок 26" descr="sports-491 (1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916832"/>
            <a:ext cx="3470650" cy="2808312"/>
          </a:xfrm>
          <a:prstGeom prst="rect">
            <a:avLst/>
          </a:prstGeom>
        </p:spPr>
      </p:pic>
      <p:pic>
        <p:nvPicPr>
          <p:cNvPr id="28" name="Рисунок 27" descr="71f31758d0b64a4adbaddb36c0bf2d3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5" y="2420888"/>
            <a:ext cx="3001597" cy="1728192"/>
          </a:xfrm>
          <a:prstGeom prst="rect">
            <a:avLst/>
          </a:prstGeom>
        </p:spPr>
      </p:pic>
      <p:pic>
        <p:nvPicPr>
          <p:cNvPr id="29" name="Рисунок 28" descr="71f31758d0b64a4adbaddb36c0bf2d3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2492896"/>
            <a:ext cx="2876530" cy="165618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31640" y="4869160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Молодці!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підручником</a:t>
            </a:r>
            <a:endParaRPr lang="ru-RU" dirty="0"/>
          </a:p>
        </p:txBody>
      </p:sp>
      <p:pic>
        <p:nvPicPr>
          <p:cNvPr id="4" name="Содержимое 3" descr="renewable-energy-6894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60" b="18842"/>
          <a:stretch>
            <a:fillRect/>
          </a:stretch>
        </p:blipFill>
        <p:spPr>
          <a:xfrm>
            <a:off x="1435100" y="2325155"/>
            <a:ext cx="7457380" cy="2471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Гра </a:t>
            </a:r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“Обери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правильне </a:t>
            </a:r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визначення”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err="1" smtClean="0"/>
              <a:t>Енергія</a:t>
            </a:r>
            <a:r>
              <a:rPr lang="ru-RU" dirty="0" smtClean="0"/>
              <a:t> —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рухатися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- </a:t>
            </a:r>
            <a:r>
              <a:rPr lang="ru-RU" dirty="0" err="1" smtClean="0"/>
              <a:t>Енергія</a:t>
            </a:r>
            <a:r>
              <a:rPr lang="ru-RU" dirty="0" smtClean="0"/>
              <a:t> —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роботу.</a:t>
            </a:r>
          </a:p>
          <a:p>
            <a:pPr fontAlgn="base"/>
            <a:r>
              <a:rPr lang="ru-RU" dirty="0" smtClean="0"/>
              <a:t>- </a:t>
            </a:r>
            <a:r>
              <a:rPr lang="ru-RU" dirty="0" err="1" smtClean="0"/>
              <a:t>Енергія</a:t>
            </a:r>
            <a:r>
              <a:rPr lang="ru-RU" dirty="0" smtClean="0"/>
              <a:t> — те,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- </a:t>
            </a:r>
            <a:r>
              <a:rPr lang="ru-RU" dirty="0" err="1" smtClean="0"/>
              <a:t>Енергія</a:t>
            </a:r>
            <a:r>
              <a:rPr lang="ru-RU" dirty="0" smtClean="0"/>
              <a:t> — </a:t>
            </a:r>
            <a:r>
              <a:rPr lang="ru-RU" dirty="0" err="1" smtClean="0"/>
              <a:t>властиве</a:t>
            </a:r>
            <a:r>
              <a:rPr lang="ru-RU" dirty="0" smtClean="0"/>
              <a:t> </a:t>
            </a:r>
            <a:r>
              <a:rPr lang="ru-RU" dirty="0" err="1" smtClean="0"/>
              <a:t>неживим</a:t>
            </a:r>
            <a:r>
              <a:rPr lang="ru-RU" dirty="0" smtClean="0"/>
              <a:t> предметам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 </a:t>
            </a:r>
            <a:r>
              <a:rPr lang="uk-UA" dirty="0" err="1" smtClean="0"/>
              <a:t>“Установи</a:t>
            </a:r>
            <a:r>
              <a:rPr lang="uk-UA" dirty="0" smtClean="0"/>
              <a:t> </a:t>
            </a:r>
            <a:r>
              <a:rPr lang="uk-UA" dirty="0" err="1" smtClean="0"/>
              <a:t>відповідність”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47800"/>
            <a:ext cx="8178112" cy="4800600"/>
          </a:xfrm>
        </p:spPr>
        <p:txBody>
          <a:bodyPr/>
          <a:lstStyle/>
          <a:p>
            <a:pPr fontAlgn="base"/>
            <a:r>
              <a:rPr lang="ru-RU" dirty="0" smtClean="0"/>
              <a:t>а) </a:t>
            </a:r>
            <a:r>
              <a:rPr lang="ru-RU" dirty="0" err="1" smtClean="0"/>
              <a:t>кінь</a:t>
            </a:r>
            <a:r>
              <a:rPr lang="ru-RU" dirty="0" smtClean="0"/>
              <a:t>			 1) </a:t>
            </a:r>
            <a:r>
              <a:rPr lang="ru-RU" dirty="0" err="1" smtClean="0"/>
              <a:t>спалювання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endParaRPr lang="ru-RU" dirty="0" smtClean="0"/>
          </a:p>
          <a:p>
            <a:pPr fontAlgn="base"/>
            <a:r>
              <a:rPr lang="ru-RU" dirty="0" smtClean="0"/>
              <a:t>б) ракета	 	2) </a:t>
            </a:r>
            <a:r>
              <a:rPr lang="ru-RU" dirty="0" err="1" smtClean="0"/>
              <a:t>паливо</a:t>
            </a:r>
            <a:endParaRPr lang="ru-RU" dirty="0" smtClean="0"/>
          </a:p>
          <a:p>
            <a:pPr fontAlgn="base"/>
            <a:r>
              <a:rPr lang="ru-RU" dirty="0" smtClean="0"/>
              <a:t>в) хлопчик 		3) трава</a:t>
            </a:r>
          </a:p>
          <a:p>
            <a:pPr fontAlgn="base"/>
            <a:r>
              <a:rPr lang="ru-RU" dirty="0" smtClean="0"/>
              <a:t>г) береза 		4) </a:t>
            </a:r>
            <a:r>
              <a:rPr lang="ru-RU" dirty="0" err="1" smtClean="0"/>
              <a:t>молочна</a:t>
            </a:r>
            <a:r>
              <a:rPr lang="ru-RU" dirty="0" smtClean="0"/>
              <a:t> каша</a:t>
            </a:r>
          </a:p>
          <a:p>
            <a:pPr fontAlgn="base"/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err="1" smtClean="0"/>
              <a:t>гаряча</a:t>
            </a:r>
            <a:r>
              <a:rPr lang="ru-RU" dirty="0" smtClean="0"/>
              <a:t> вода 	5) </a:t>
            </a:r>
            <a:r>
              <a:rPr lang="ru-RU" dirty="0" err="1" smtClean="0"/>
              <a:t>сонячне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endParaRPr lang="ru-RU" dirty="0" smtClean="0"/>
          </a:p>
          <a:p>
            <a:pPr fontAlgn="base"/>
            <a:r>
              <a:rPr lang="ru-RU" dirty="0" smtClean="0"/>
              <a:t>е) </a:t>
            </a:r>
            <a:r>
              <a:rPr lang="ru-RU" dirty="0" err="1" smtClean="0"/>
              <a:t>електрика</a:t>
            </a:r>
            <a:r>
              <a:rPr lang="ru-RU" dirty="0" smtClean="0"/>
              <a:t>             6) </a:t>
            </a:r>
            <a:r>
              <a:rPr lang="ru-RU" dirty="0" err="1" smtClean="0"/>
              <a:t>гідроелектростанція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67744" y="1772816"/>
            <a:ext cx="2232248" cy="115212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71800" y="2348880"/>
            <a:ext cx="172819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59832" y="2924944"/>
            <a:ext cx="1368152" cy="5760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71800" y="3429000"/>
            <a:ext cx="1728192" cy="5760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779912" y="1844824"/>
            <a:ext cx="792088" cy="216024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19872" y="4581128"/>
            <a:ext cx="100811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err="1" smtClean="0"/>
              <a:t>Жодну</a:t>
            </a:r>
            <a:r>
              <a:rPr lang="ru-RU" dirty="0" smtClean="0"/>
              <a:t> роботу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без </a:t>
            </a:r>
            <a:r>
              <a:rPr lang="ru-RU" dirty="0" err="1" smtClean="0"/>
              <a:t>енергії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Сонце</a:t>
            </a:r>
            <a:r>
              <a:rPr lang="ru-RU" dirty="0" smtClean="0"/>
              <a:t> — </a:t>
            </a: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Рефлексія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чому</a:t>
            </a:r>
            <a:r>
              <a:rPr lang="ru-RU" dirty="0" smtClean="0"/>
              <a:t> люди </a:t>
            </a:r>
            <a:r>
              <a:rPr lang="ru-RU" dirty="0" err="1" smtClean="0"/>
              <a:t>змінюють</a:t>
            </a:r>
            <a:r>
              <a:rPr lang="ru-RU" dirty="0" smtClean="0"/>
              <a:t>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?</a:t>
            </a:r>
          </a:p>
          <a:p>
            <a:pPr fontAlgn="base"/>
            <a:r>
              <a:rPr lang="ru-RU" dirty="0" smtClean="0"/>
              <a:t>— </a:t>
            </a:r>
            <a:r>
              <a:rPr lang="ru-RU" dirty="0" err="1" smtClean="0"/>
              <a:t>Доведіть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— </a:t>
            </a:r>
            <a:r>
              <a:rPr lang="ru-RU" dirty="0" err="1" smtClean="0"/>
              <a:t>Поясніть</a:t>
            </a:r>
            <a:r>
              <a:rPr lang="ru-RU" dirty="0" smtClean="0"/>
              <a:t>, </a:t>
            </a:r>
            <a:r>
              <a:rPr lang="ru-RU" dirty="0" err="1" smtClean="0"/>
              <a:t>чому</a:t>
            </a:r>
            <a:r>
              <a:rPr lang="ru-RU" dirty="0" smtClean="0"/>
              <a:t> без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неможливе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—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людьми 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?</a:t>
            </a:r>
          </a:p>
          <a:p>
            <a:pPr fontAlgn="base"/>
            <a:r>
              <a:rPr lang="ru-RU" dirty="0" smtClean="0"/>
              <a:t>— Як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поповнює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запаси </a:t>
            </a:r>
            <a:r>
              <a:rPr lang="ru-RU" dirty="0" err="1" smtClean="0"/>
              <a:t>енергії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ЩО ТАКЕ ЕНЕРГІЯ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595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таке</a:t>
            </a:r>
            <a:r>
              <a:rPr lang="ru-RU" i="1" dirty="0" smtClean="0"/>
              <a:t> </a:t>
            </a:r>
            <a:r>
              <a:rPr lang="ru-RU" i="1" dirty="0" err="1" smtClean="0"/>
              <a:t>енергія</a:t>
            </a:r>
            <a:r>
              <a:rPr lang="ru-RU" i="1" dirty="0" smtClean="0"/>
              <a:t>?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бувають</a:t>
            </a:r>
            <a:r>
              <a:rPr lang="ru-RU" i="1" dirty="0" smtClean="0"/>
              <a:t> </a:t>
            </a:r>
            <a:r>
              <a:rPr lang="ru-RU" i="1" dirty="0" err="1" smtClean="0"/>
              <a:t>джерела</a:t>
            </a:r>
            <a:r>
              <a:rPr lang="ru-RU" i="1" dirty="0" smtClean="0"/>
              <a:t> </a:t>
            </a:r>
            <a:r>
              <a:rPr lang="ru-RU" i="1" dirty="0" err="1" smtClean="0"/>
              <a:t>енергії</a:t>
            </a:r>
            <a:r>
              <a:rPr lang="ru-RU" i="1" dirty="0" smtClean="0"/>
              <a:t>?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i="1" dirty="0" err="1" smtClean="0"/>
              <a:t>Чому</a:t>
            </a:r>
            <a:r>
              <a:rPr lang="ru-RU" i="1" dirty="0" smtClean="0"/>
              <a:t> </a:t>
            </a:r>
            <a:r>
              <a:rPr lang="ru-RU" i="1" dirty="0" err="1" smtClean="0"/>
              <a:t>Сонце</a:t>
            </a:r>
            <a:r>
              <a:rPr lang="ru-RU" i="1" dirty="0" smtClean="0"/>
              <a:t> </a:t>
            </a:r>
            <a:r>
              <a:rPr lang="ru-RU" i="1" dirty="0" err="1" smtClean="0"/>
              <a:t>називають</a:t>
            </a:r>
            <a:r>
              <a:rPr lang="ru-RU" i="1" dirty="0" smtClean="0"/>
              <a:t> </a:t>
            </a:r>
            <a:r>
              <a:rPr lang="ru-RU" i="1" dirty="0" err="1" smtClean="0"/>
              <a:t>найпотужнішим</a:t>
            </a:r>
            <a:r>
              <a:rPr lang="ru-RU" i="1" dirty="0" smtClean="0"/>
              <a:t> </a:t>
            </a:r>
            <a:r>
              <a:rPr lang="ru-RU" i="1" dirty="0" err="1" smtClean="0"/>
              <a:t>джерелом</a:t>
            </a:r>
            <a:r>
              <a:rPr lang="ru-RU" dirty="0" smtClean="0"/>
              <a:t> </a:t>
            </a:r>
            <a:r>
              <a:rPr lang="ru-RU" i="1" dirty="0" err="1" smtClean="0"/>
              <a:t>енергії</a:t>
            </a:r>
            <a:r>
              <a:rPr lang="ru-RU" i="1" dirty="0" smtClean="0"/>
              <a:t>?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Як </a:t>
            </a:r>
            <a:r>
              <a:rPr lang="ru-RU" i="1" dirty="0" err="1" smtClean="0"/>
              <a:t>можна</a:t>
            </a:r>
            <a:r>
              <a:rPr lang="ru-RU" i="1" dirty="0" smtClean="0"/>
              <a:t> </a:t>
            </a:r>
            <a:r>
              <a:rPr lang="ru-RU" i="1" dirty="0" err="1" smtClean="0"/>
              <a:t>економити</a:t>
            </a:r>
            <a:r>
              <a:rPr lang="ru-RU" i="1" dirty="0" smtClean="0"/>
              <a:t> </a:t>
            </a:r>
            <a:r>
              <a:rPr lang="ru-RU" i="1" dirty="0" err="1" smtClean="0"/>
              <a:t>енергію</a:t>
            </a:r>
            <a:r>
              <a:rPr lang="ru-RU" i="1" dirty="0" smtClean="0"/>
              <a:t> в </a:t>
            </a:r>
            <a:r>
              <a:rPr lang="ru-RU" i="1" dirty="0" err="1" smtClean="0"/>
              <a:t>побуті</a:t>
            </a:r>
            <a:r>
              <a:rPr lang="ru-RU" i="1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706090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/>
              <a:t>Пригадай</a:t>
            </a:r>
            <a:br>
              <a:rPr lang="uk-UA" sz="3600" b="1" i="1" dirty="0" smtClean="0"/>
            </a:br>
            <a:r>
              <a:rPr lang="uk-UA" sz="3600" b="1" i="1" dirty="0" smtClean="0"/>
              <a:t>які існують види корисних копалин?</a:t>
            </a:r>
            <a:endParaRPr lang="ru-RU" sz="36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i="1" dirty="0" smtClean="0"/>
              <a:t>до </a:t>
            </a:r>
            <a:r>
              <a:rPr lang="ru-RU" sz="11200" b="1" i="1" dirty="0" err="1" smtClean="0"/>
              <a:t>якої</a:t>
            </a:r>
            <a:r>
              <a:rPr lang="ru-RU" sz="11200" b="1" i="1" dirty="0" smtClean="0"/>
              <a:t> </a:t>
            </a:r>
            <a:r>
              <a:rPr lang="ru-RU" sz="11200" b="1" i="1" dirty="0" err="1" smtClean="0"/>
              <a:t>групи</a:t>
            </a:r>
            <a:r>
              <a:rPr lang="ru-RU" sz="11200" b="1" i="1" dirty="0" smtClean="0"/>
              <a:t> </a:t>
            </a:r>
            <a:r>
              <a:rPr lang="ru-RU" sz="11200" b="1" i="1" dirty="0" err="1" smtClean="0"/>
              <a:t>корисних</a:t>
            </a:r>
            <a:r>
              <a:rPr lang="ru-RU" sz="11200" b="1" i="1" dirty="0" smtClean="0"/>
              <a:t> </a:t>
            </a:r>
            <a:r>
              <a:rPr lang="ru-RU" sz="11200" b="1" i="1" dirty="0" err="1" smtClean="0"/>
              <a:t>копалин</a:t>
            </a:r>
            <a:r>
              <a:rPr lang="ru-RU" sz="11200" b="1" i="1" dirty="0" smtClean="0"/>
              <a:t> належать</a:t>
            </a:r>
            <a:endParaRPr lang="en-US" sz="11200" b="1" i="1" dirty="0" smtClean="0"/>
          </a:p>
          <a:p>
            <a:pPr>
              <a:buNone/>
            </a:pPr>
            <a:endParaRPr lang="en-US" sz="11200" dirty="0" smtClean="0"/>
          </a:p>
          <a:p>
            <a:pPr>
              <a:buNone/>
            </a:pPr>
            <a:r>
              <a:rPr lang="en-US" sz="11200" b="1" i="1" dirty="0" smtClean="0"/>
              <a:t>                         </a:t>
            </a:r>
          </a:p>
          <a:p>
            <a:pPr>
              <a:buNone/>
            </a:pPr>
            <a:r>
              <a:rPr lang="ru-RU" sz="11200" b="1" i="1" dirty="0" smtClean="0"/>
              <a:t>  </a:t>
            </a:r>
            <a:r>
              <a:rPr lang="en-US" sz="11200" b="1" i="1" dirty="0" smtClean="0"/>
              <a:t>                                 </a:t>
            </a:r>
          </a:p>
          <a:p>
            <a:pPr>
              <a:buNone/>
            </a:pPr>
            <a:endParaRPr lang="en-US" sz="11200" b="1" i="1" dirty="0" smtClean="0"/>
          </a:p>
          <a:p>
            <a:pPr>
              <a:buNone/>
            </a:pPr>
            <a:r>
              <a:rPr lang="ru-RU" sz="11200" b="1" i="1" dirty="0" smtClean="0"/>
              <a:t>   </a:t>
            </a:r>
            <a:endParaRPr lang="en-US" sz="11200" b="1" i="1" dirty="0" smtClean="0"/>
          </a:p>
          <a:p>
            <a:pPr>
              <a:buNone/>
            </a:pPr>
            <a:r>
              <a:rPr lang="en-US" sz="11200" b="1" i="1" dirty="0" smtClean="0"/>
              <a:t>                      </a:t>
            </a:r>
            <a:endParaRPr lang="uk-UA" sz="10000" b="1" i="1" dirty="0" smtClean="0"/>
          </a:p>
          <a:p>
            <a:pPr marL="365760" lvl="4" indent="-283464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uk-UA" sz="10000" b="1" i="1" dirty="0" smtClean="0"/>
              <a:t>Рудні			Горючі		Будівельні</a:t>
            </a:r>
            <a:endParaRPr lang="ru-RU" sz="10000" b="1" i="1" dirty="0" smtClean="0"/>
          </a:p>
          <a:p>
            <a:pPr marL="365760" lvl="4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uk-UA" sz="10000" b="1" i="1" dirty="0" smtClean="0"/>
          </a:p>
          <a:p>
            <a:pPr marL="365760" lvl="4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uk-UA" sz="10000" b="1" i="1" dirty="0" smtClean="0"/>
          </a:p>
          <a:p>
            <a:pPr marL="365760" lvl="4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uk-UA" sz="10000" b="1" i="1" dirty="0" smtClean="0"/>
          </a:p>
          <a:p>
            <a:pPr marL="365760" lvl="4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uk-UA" sz="10000" b="1" i="1" dirty="0" smtClean="0"/>
          </a:p>
          <a:p>
            <a:pPr marL="365760" lvl="5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uk-UA" sz="10000" b="1" i="1" dirty="0" smtClean="0"/>
          </a:p>
          <a:p>
            <a:pPr marL="365760" lvl="5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uk-UA" sz="10000" b="1" i="1" dirty="0" smtClean="0"/>
          </a:p>
          <a:p>
            <a:pPr marL="365760" lvl="5" indent="-283464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endParaRPr lang="uk-UA" sz="10000" b="1" i="1" dirty="0" smtClean="0"/>
          </a:p>
          <a:p>
            <a:endParaRPr lang="uk-UA" sz="11200" b="1" i="1" dirty="0" smtClean="0"/>
          </a:p>
          <a:p>
            <a:pPr>
              <a:buNone/>
            </a:pPr>
            <a:endParaRPr lang="uk-UA" sz="11200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1414741748_498096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2304256" cy="1224136"/>
          </a:xfrm>
          <a:prstGeom prst="rect">
            <a:avLst/>
          </a:prstGeom>
        </p:spPr>
      </p:pic>
      <p:pic>
        <p:nvPicPr>
          <p:cNvPr id="7" name="Рисунок 6" descr="nefteprodukty_70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00808"/>
            <a:ext cx="1705372" cy="1279029"/>
          </a:xfrm>
          <a:prstGeom prst="rect">
            <a:avLst/>
          </a:prstGeom>
        </p:spPr>
      </p:pic>
      <p:pic>
        <p:nvPicPr>
          <p:cNvPr id="8" name="Рисунок 7" descr="WDT-wegla-zwolnione-z-akcyzy-gdy-dowod-dostawy-vPf4S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700808"/>
            <a:ext cx="1944216" cy="1296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21328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Природний газ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20608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нафта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25649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Кам'яне вугілля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54985E-7 L 0.19688 0.41962 " pathEditMode="relative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4381E-7 L -0.37813 0.46172 " pathEditMode="relative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9576 L -0.04601 0.55748 " pathEditMode="relative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Пригадай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 твоя сім</a:t>
            </a:r>
            <a:r>
              <a:rPr lang="en-US" dirty="0" smtClean="0"/>
              <a:t>’</a:t>
            </a:r>
            <a:r>
              <a:rPr lang="uk-UA" dirty="0" smtClean="0"/>
              <a:t>я використовує енергію?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988840"/>
            <a:ext cx="2460526" cy="1845395"/>
          </a:xfrm>
          <a:prstGeom prst="rect">
            <a:avLst/>
          </a:prstGeom>
        </p:spPr>
      </p:pic>
      <p:pic>
        <p:nvPicPr>
          <p:cNvPr id="5" name="Рисунок 4" descr="22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708920"/>
            <a:ext cx="2339752" cy="1554264"/>
          </a:xfrm>
          <a:prstGeom prst="rect">
            <a:avLst/>
          </a:prstGeom>
        </p:spPr>
      </p:pic>
      <p:pic>
        <p:nvPicPr>
          <p:cNvPr id="6" name="Рисунок 5" descr="19553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708920"/>
            <a:ext cx="2126010" cy="1691359"/>
          </a:xfrm>
          <a:prstGeom prst="rect">
            <a:avLst/>
          </a:prstGeom>
        </p:spPr>
      </p:pic>
      <p:pic>
        <p:nvPicPr>
          <p:cNvPr id="7" name="Рисунок 6" descr="lyustra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365104"/>
            <a:ext cx="2469654" cy="1852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Навколишній світ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095"/>
          <a:stretch>
            <a:fillRect/>
          </a:stretch>
        </p:blipFill>
        <p:spPr>
          <a:xfrm>
            <a:off x="1763688" y="1124744"/>
            <a:ext cx="6624736" cy="4536504"/>
          </a:xfrm>
        </p:spPr>
      </p:pic>
      <p:sp>
        <p:nvSpPr>
          <p:cNvPr id="6" name="TextBox 5"/>
          <p:cNvSpPr txBox="1"/>
          <p:nvPr/>
        </p:nvSpPr>
        <p:spPr>
          <a:xfrm>
            <a:off x="1331640" y="58772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Природне середовище                                                 Соціальне середовище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Енергія – здатність будь-якого тіла виконувати роботу</a:t>
            </a:r>
            <a:endParaRPr lang="ru-RU" dirty="0"/>
          </a:p>
        </p:txBody>
      </p:sp>
      <p:pic>
        <p:nvPicPr>
          <p:cNvPr id="4" name="Содержимое 3" descr="Fotolia_9802790_S_Monkey-Busin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340768"/>
            <a:ext cx="3312368" cy="2210850"/>
          </a:xfrm>
        </p:spPr>
      </p:pic>
      <p:pic>
        <p:nvPicPr>
          <p:cNvPr id="5" name="Рисунок 4" descr="12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36912"/>
            <a:ext cx="3467100" cy="1950720"/>
          </a:xfrm>
          <a:prstGeom prst="rect">
            <a:avLst/>
          </a:prstGeom>
        </p:spPr>
      </p:pic>
      <p:pic>
        <p:nvPicPr>
          <p:cNvPr id="6" name="Рисунок 5" descr="obov2tne3395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420888"/>
            <a:ext cx="3428628" cy="2283082"/>
          </a:xfrm>
          <a:prstGeom prst="rect">
            <a:avLst/>
          </a:prstGeom>
        </p:spPr>
      </p:pic>
      <p:pic>
        <p:nvPicPr>
          <p:cNvPr id="7" name="Рисунок 6" descr="56099a8361d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365104"/>
            <a:ext cx="3062664" cy="1740694"/>
          </a:xfrm>
          <a:prstGeom prst="rect">
            <a:avLst/>
          </a:prstGeom>
        </p:spPr>
      </p:pic>
      <p:pic>
        <p:nvPicPr>
          <p:cNvPr id="8" name="Рисунок 7" descr="shkolnik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149080"/>
            <a:ext cx="3131840" cy="2120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 також…</a:t>
            </a:r>
            <a:endParaRPr lang="ru-RU" dirty="0"/>
          </a:p>
        </p:txBody>
      </p:sp>
      <p:pic>
        <p:nvPicPr>
          <p:cNvPr id="4" name="Содержимое 3" descr="LED-Srteet-light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5"/>
            <a:ext cx="3096344" cy="2081431"/>
          </a:xfrm>
        </p:spPr>
      </p:pic>
      <p:pic>
        <p:nvPicPr>
          <p:cNvPr id="5" name="Рисунок 4" descr="resize-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484784"/>
            <a:ext cx="3312368" cy="1877008"/>
          </a:xfrm>
          <a:prstGeom prst="rect">
            <a:avLst/>
          </a:prstGeom>
        </p:spPr>
      </p:pic>
      <p:pic>
        <p:nvPicPr>
          <p:cNvPr id="6" name="Рисунок 5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789040"/>
            <a:ext cx="3548966" cy="2160240"/>
          </a:xfrm>
          <a:prstGeom prst="rect">
            <a:avLst/>
          </a:prstGeom>
        </p:spPr>
      </p:pic>
      <p:pic>
        <p:nvPicPr>
          <p:cNvPr id="7" name="Рисунок 6" descr="2279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789040"/>
            <a:ext cx="3168352" cy="237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Звідки береться енергія</a:t>
            </a:r>
            <a:endParaRPr lang="ru-RU" dirty="0"/>
          </a:p>
        </p:txBody>
      </p:sp>
      <p:pic>
        <p:nvPicPr>
          <p:cNvPr id="4" name="Содержимое 3" descr="24-travnya-ochikuetsya-posylennya-vit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1124744"/>
            <a:ext cx="2496277" cy="1872208"/>
          </a:xfrm>
        </p:spPr>
      </p:pic>
      <p:pic>
        <p:nvPicPr>
          <p:cNvPr id="6" name="Рисунок 5" descr="geoengineering-leap-fire-frying-pan_23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988840"/>
            <a:ext cx="2016224" cy="2016224"/>
          </a:xfrm>
          <a:prstGeom prst="rect">
            <a:avLst/>
          </a:prstGeom>
        </p:spPr>
      </p:pic>
      <p:pic>
        <p:nvPicPr>
          <p:cNvPr id="8" name="Рисунок 7" descr="fossil-fire.0.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052736"/>
            <a:ext cx="3369975" cy="1872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8104" y="515719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uk-U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uk-U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невідновлювальні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94116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відновлювальні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place-power168173-255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645024"/>
            <a:ext cx="2918149" cy="1944216"/>
          </a:xfrm>
          <a:prstGeom prst="rect">
            <a:avLst/>
          </a:prstGeom>
        </p:spPr>
      </p:pic>
      <p:pic>
        <p:nvPicPr>
          <p:cNvPr id="7" name="Рисунок 6" descr="original-13590266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2348880"/>
            <a:ext cx="3120346" cy="1872208"/>
          </a:xfrm>
          <a:prstGeom prst="rect">
            <a:avLst/>
          </a:prstGeom>
        </p:spPr>
      </p:pic>
      <p:pic>
        <p:nvPicPr>
          <p:cNvPr id="9" name="Рисунок 8" descr="14474260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3933056"/>
            <a:ext cx="2664297" cy="1665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Куди дівається енергія</a:t>
            </a:r>
            <a:endParaRPr lang="ru-RU" dirty="0"/>
          </a:p>
        </p:txBody>
      </p:sp>
      <p:pic>
        <p:nvPicPr>
          <p:cNvPr id="4" name="Содержимое 3" descr="613052b9f4b8d8b5ab2fdc22d4e96d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345"/>
          <a:stretch>
            <a:fillRect/>
          </a:stretch>
        </p:blipFill>
        <p:spPr>
          <a:xfrm>
            <a:off x="1259632" y="1556792"/>
            <a:ext cx="7272808" cy="4541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560</TotalTime>
  <Words>272</Words>
  <Application>Microsoft Office PowerPoint</Application>
  <PresentationFormat>Экран (4:3)</PresentationFormat>
  <Paragraphs>90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Енергія</vt:lpstr>
      <vt:lpstr>ЩО ТАКЕ ЕНЕРГІЯ</vt:lpstr>
      <vt:lpstr>Пригадай які існують види корисних копалин?</vt:lpstr>
      <vt:lpstr>Пригадай</vt:lpstr>
      <vt:lpstr>Навколишній світ</vt:lpstr>
      <vt:lpstr>Енергія – здатність будь-якого тіла виконувати роботу</vt:lpstr>
      <vt:lpstr>А також…</vt:lpstr>
      <vt:lpstr>Звідки береться енергія</vt:lpstr>
      <vt:lpstr>Куди дівається енергія</vt:lpstr>
      <vt:lpstr>Основним джерелом енергії на землі є Сонце</vt:lpstr>
      <vt:lpstr>Види енергії</vt:lpstr>
      <vt:lpstr>Запамятай!</vt:lpstr>
      <vt:lpstr>Побутові пристрої</vt:lpstr>
      <vt:lpstr>фізкультхвилинка</vt:lpstr>
      <vt:lpstr>Робота з підручником</vt:lpstr>
      <vt:lpstr>Гра “Обери правильне визначення”</vt:lpstr>
      <vt:lpstr>Гра “Установи відповідність”</vt:lpstr>
      <vt:lpstr>висновки</vt:lpstr>
      <vt:lpstr>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ТАКЕ ЕНЕРГІЯ</dc:title>
  <cp:lastModifiedBy>Виктория</cp:lastModifiedBy>
  <cp:revision>51</cp:revision>
  <dcterms:modified xsi:type="dcterms:W3CDTF">2016-09-16T18:48:24Z</dcterms:modified>
</cp:coreProperties>
</file>