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1" r:id="rId4"/>
    <p:sldId id="258" r:id="rId5"/>
    <p:sldId id="294" r:id="rId6"/>
    <p:sldId id="259" r:id="rId7"/>
    <p:sldId id="260" r:id="rId8"/>
    <p:sldId id="295" r:id="rId9"/>
    <p:sldId id="261" r:id="rId10"/>
    <p:sldId id="262" r:id="rId11"/>
    <p:sldId id="263" r:id="rId12"/>
    <p:sldId id="265" r:id="rId13"/>
    <p:sldId id="292" r:id="rId14"/>
    <p:sldId id="266" r:id="rId15"/>
    <p:sldId id="282" r:id="rId16"/>
    <p:sldId id="283" r:id="rId17"/>
    <p:sldId id="284" r:id="rId18"/>
    <p:sldId id="285" r:id="rId19"/>
    <p:sldId id="286" r:id="rId20"/>
    <p:sldId id="287" r:id="rId21"/>
    <p:sldId id="267" r:id="rId22"/>
    <p:sldId id="277" r:id="rId23"/>
    <p:sldId id="268" r:id="rId24"/>
    <p:sldId id="276" r:id="rId25"/>
    <p:sldId id="269" r:id="rId26"/>
    <p:sldId id="270" r:id="rId27"/>
    <p:sldId id="271" r:id="rId28"/>
    <p:sldId id="289" r:id="rId29"/>
    <p:sldId id="272" r:id="rId30"/>
    <p:sldId id="273" r:id="rId31"/>
    <p:sldId id="278" r:id="rId32"/>
    <p:sldId id="279" r:id="rId33"/>
    <p:sldId id="296" r:id="rId34"/>
    <p:sldId id="275" r:id="rId35"/>
    <p:sldId id="297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5088695-4757-45C8-8E35-FBAC31B3DE66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533611-2382-4F89-AF35-66BDB60D52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2.bp.blogspot.com/-Jw-ueyN3qZM/VS5yGJvnVmI/AAAAAAAAC2g/kEPhRFSisI4/s1600/3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1.bp.blogspot.com/--a4ioqvhg3s/VS5xCUloKFI/AAAAAAAAC2U/eob8GrJWh3Q/s1600/1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3.bp.blogspot.com/-D-tFWsZP3e8/VS5zWfaJAWI/AAAAAAAAC2s/YvxJkwxyoLY/s1600/4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81000"/>
            <a:ext cx="8206680" cy="1752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      Тема. </a:t>
            </a:r>
            <a:r>
              <a:rPr lang="ru-RU" b="1" dirty="0" err="1" smtClean="0"/>
              <a:t>Кримське</a:t>
            </a:r>
            <a:r>
              <a:rPr lang="ru-RU" b="1" dirty="0" smtClean="0"/>
              <a:t> ханство:       </a:t>
            </a:r>
            <a:r>
              <a:rPr lang="ru-RU" b="1" dirty="0" err="1" smtClean="0"/>
              <a:t>внутрішня</a:t>
            </a:r>
            <a:r>
              <a:rPr lang="ru-RU" b="1" dirty="0" smtClean="0"/>
              <a:t> та </a:t>
            </a:r>
            <a:r>
              <a:rPr lang="ru-RU" b="1" dirty="0" err="1" smtClean="0"/>
              <a:t>зовнішня</a:t>
            </a:r>
            <a:r>
              <a:rPr lang="ru-RU" b="1" dirty="0" smtClean="0"/>
              <a:t> </a:t>
            </a:r>
            <a:r>
              <a:rPr lang="ru-RU" b="1" dirty="0" err="1" smtClean="0"/>
              <a:t>політика</a:t>
            </a:r>
            <a:endParaRPr lang="ru-RU" dirty="0"/>
          </a:p>
        </p:txBody>
      </p:sp>
      <p:pic>
        <p:nvPicPr>
          <p:cNvPr id="23554" name="Picture 2" descr="http://zakryma.ru/i/2016/05/krimskie_tatari_prosyat_prokuraturu_privlech_lidera_medzhlisa_k_otvetstvennosti_za_mnogoletnee_bez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052" y="2420888"/>
            <a:ext cx="7276356" cy="40909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400" b="1" dirty="0" smtClean="0"/>
              <a:t>Державний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устрій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ханату</a:t>
            </a:r>
            <a:endParaRPr lang="ru-RU" sz="44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024" y="1268760"/>
            <a:ext cx="8676456" cy="5472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b="1" dirty="0" smtClean="0"/>
              <a:t>Система </a:t>
            </a:r>
            <a:r>
              <a:rPr lang="ru-RU" sz="4400" b="1" dirty="0" err="1" smtClean="0"/>
              <a:t>управління</a:t>
            </a:r>
            <a:endParaRPr lang="ru-RU" sz="4400" b="1" dirty="0"/>
          </a:p>
        </p:txBody>
      </p:sp>
      <p:pic>
        <p:nvPicPr>
          <p:cNvPr id="4" name="Содержимое 3" descr="http://2.bp.blogspot.com/-Jw-ueyN3qZM/VS5yGJvnVmI/AAAAAAAAC2g/kEPhRFSisI4/s1600/3.jpg">
            <a:hlinkClick r:id="rId2"/>
          </p:cNvPr>
          <p:cNvPicPr>
            <a:picLocks noGrp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3" y="2708920"/>
            <a:ext cx="446449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1412776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На </a:t>
            </a:r>
            <a:r>
              <a:rPr lang="ru-RU" sz="3600" dirty="0" err="1"/>
              <a:t>чолі</a:t>
            </a:r>
            <a:r>
              <a:rPr lang="ru-RU" sz="3600" dirty="0"/>
              <a:t> </a:t>
            </a:r>
            <a:r>
              <a:rPr lang="ru-RU" sz="3600" dirty="0" err="1"/>
              <a:t>держави</a:t>
            </a:r>
            <a:r>
              <a:rPr lang="ru-RU" sz="3600" dirty="0"/>
              <a:t> стояв хан — «Великий хан </a:t>
            </a:r>
            <a:r>
              <a:rPr lang="ru-RU" sz="3600" dirty="0" err="1"/>
              <a:t>Великої</a:t>
            </a:r>
            <a:r>
              <a:rPr lang="ru-RU" sz="3600" dirty="0"/>
              <a:t> </a:t>
            </a:r>
            <a:r>
              <a:rPr lang="ru-RU" sz="3600" dirty="0" err="1"/>
              <a:t>Орди</a:t>
            </a:r>
            <a:r>
              <a:rPr lang="ru-RU" sz="3600" dirty="0"/>
              <a:t> та престолу </a:t>
            </a:r>
            <a:r>
              <a:rPr lang="ru-RU" sz="3600" dirty="0" err="1"/>
              <a:t>Криму</a:t>
            </a:r>
            <a:r>
              <a:rPr lang="ru-RU" sz="3600" dirty="0"/>
              <a:t> </a:t>
            </a:r>
            <a:r>
              <a:rPr lang="ru-RU" sz="3600" dirty="0" err="1"/>
              <a:t>і</a:t>
            </a:r>
            <a:r>
              <a:rPr lang="ru-RU" sz="3600" dirty="0"/>
              <a:t> </a:t>
            </a:r>
            <a:r>
              <a:rPr lang="ru-RU" sz="3600" dirty="0" err="1"/>
              <a:t>Степів</a:t>
            </a:r>
            <a:r>
              <a:rPr lang="ru-RU" sz="3600" dirty="0"/>
              <a:t> </a:t>
            </a:r>
            <a:r>
              <a:rPr lang="ru-RU" sz="3600" dirty="0" err="1"/>
              <a:t>Кіпчаку</a:t>
            </a:r>
            <a:r>
              <a:rPr lang="ru-RU" sz="3600" dirty="0"/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0">
              <a:buNone/>
            </a:pPr>
            <a:r>
              <a:rPr lang="ru-RU" dirty="0" smtClean="0"/>
              <a:t>У </a:t>
            </a:r>
            <a:r>
              <a:rPr lang="ru-RU" b="1" dirty="0" smtClean="0"/>
              <a:t>1478 р.</a:t>
            </a:r>
            <a:r>
              <a:rPr lang="ru-RU" dirty="0" smtClean="0"/>
              <a:t> </a:t>
            </a:r>
            <a:r>
              <a:rPr lang="ru-RU" dirty="0" err="1" smtClean="0"/>
              <a:t>Кримський</a:t>
            </a:r>
            <a:r>
              <a:rPr lang="ru-RU" dirty="0" smtClean="0"/>
              <a:t> хан </a:t>
            </a:r>
            <a:r>
              <a:rPr lang="ru-RU" dirty="0" err="1" smtClean="0"/>
              <a:t>Менглі-Гірей</a:t>
            </a:r>
            <a:r>
              <a:rPr lang="ru-RU" dirty="0" smtClean="0"/>
              <a:t>  (1478 - 1515 </a:t>
            </a:r>
            <a:r>
              <a:rPr lang="ru-RU" dirty="0" err="1" smtClean="0"/>
              <a:t>pp</a:t>
            </a:r>
            <a:r>
              <a:rPr lang="ru-RU" dirty="0" smtClean="0"/>
              <a:t>.) </a:t>
            </a:r>
            <a:r>
              <a:rPr lang="ru-RU" dirty="0" err="1" smtClean="0"/>
              <a:t>уклав</a:t>
            </a:r>
            <a:r>
              <a:rPr lang="ru-RU" dirty="0" smtClean="0"/>
              <a:t> союз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Туреччиною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визнав</a:t>
            </a:r>
            <a:r>
              <a:rPr lang="ru-RU" dirty="0" smtClean="0"/>
              <a:t> себе </a:t>
            </a:r>
            <a:r>
              <a:rPr lang="ru-RU" b="1" dirty="0" err="1" smtClean="0"/>
              <a:t>васалом</a:t>
            </a:r>
            <a:r>
              <a:rPr lang="ru-RU" dirty="0" smtClean="0"/>
              <a:t> </a:t>
            </a:r>
            <a:r>
              <a:rPr lang="ru-RU" dirty="0" err="1" smtClean="0"/>
              <a:t>турецького</a:t>
            </a:r>
            <a:r>
              <a:rPr lang="ru-RU" dirty="0" smtClean="0"/>
              <a:t> султана.</a:t>
            </a:r>
            <a:endParaRPr lang="ru-RU" dirty="0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780928"/>
            <a:ext cx="5832648" cy="4090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svitppt.com.ua/images/53/52639/770/img82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3103" y="1527175"/>
            <a:ext cx="610128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2. </a:t>
            </a:r>
            <a:r>
              <a:rPr lang="uk-UA" sz="3600" b="1" dirty="0" smtClean="0"/>
              <a:t>Господарство Кримського ханства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uk-UA" sz="3600" b="1" dirty="0" smtClean="0"/>
              <a:t>Заняття:</a:t>
            </a:r>
          </a:p>
          <a:p>
            <a:r>
              <a:rPr lang="uk-UA" sz="3600" dirty="0" smtClean="0"/>
              <a:t>Скотарство (конярство, вівчарство)</a:t>
            </a:r>
          </a:p>
          <a:p>
            <a:r>
              <a:rPr lang="uk-UA" sz="3600" dirty="0" smtClean="0"/>
              <a:t>Землеробство (виноградарство, садівництво, вирощування зернових культур)</a:t>
            </a:r>
          </a:p>
          <a:p>
            <a:r>
              <a:rPr lang="uk-UA" sz="3600" dirty="0" smtClean="0"/>
              <a:t>Бджільництво</a:t>
            </a:r>
          </a:p>
          <a:p>
            <a:r>
              <a:rPr lang="uk-UA" sz="3600" dirty="0" smtClean="0"/>
              <a:t>Рибальство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КОЧОВЕ СКОТАРСТВО</a:t>
            </a:r>
            <a:endParaRPr lang="ru-RU" dirty="0"/>
          </a:p>
        </p:txBody>
      </p:sp>
      <p:pic>
        <p:nvPicPr>
          <p:cNvPr id="7" name="Содержимое 6" descr="&amp;Scy;&amp;Kcy;&amp;Ocy;&amp;Tcy;&amp;Ocy;&amp;Vcy;&amp;Ocy;&amp;Dcy;&amp;Scy;&amp;Tcy;&amp;Vcy;&amp;Ocy; &amp;Ncy;&amp;acy; &amp;tcy;&amp;acy;&amp;kcy;&amp;ocy;&amp;mcy; &amp;ocy;&amp;bcy;&amp;shcy;&amp;icy;&amp;rcy;&amp;ncy;&amp;ocy;&amp;mcy; &amp;pcy;&amp;rcy;&amp;ocy;&amp;scy;&amp;tcy;&amp;rcy;&amp;acy;&amp;ncy;&amp;scy;&amp;tcy;&amp;vcy;&amp;iecy; &amp;scy; XIII &amp;vcy;&amp;iecy;&amp;kcy;&amp;acy; &amp;icy; &amp;kcy;&amp;ocy;&amp;chcy;&amp;iecy;&amp;vcy;&amp;acy;&amp;lcy;&amp;icy; &amp;tcy;&amp;acy;&amp;tcy;&amp;acy;&amp;rcy;&amp;ycy; — &amp;scy;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l="31613" t="58190" r="23226"/>
          <a:stretch>
            <a:fillRect/>
          </a:stretch>
        </p:blipFill>
        <p:spPr bwMode="auto">
          <a:xfrm>
            <a:off x="1259632" y="1484784"/>
            <a:ext cx="7056784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Степові татари</a:t>
            </a:r>
            <a:endParaRPr lang="ru-RU" dirty="0"/>
          </a:p>
        </p:txBody>
      </p:sp>
      <p:pic>
        <p:nvPicPr>
          <p:cNvPr id="4" name="Содержимое 3" descr="&amp;Icy;&amp;tcy;&amp;acy;&amp;lcy;&amp;softcy;&amp;yacy;&amp;ncy;&amp;scy;&amp;kcy;&amp;icy;&amp;jcy; &amp;khcy;&amp;ucy;&amp;dcy;&amp;ocy;&amp;zhcy;&amp;ncy;&amp;icy;&amp;kcy; &amp;Kcy;&amp;acy;&amp;rcy;&amp;lcy;&amp;ocy; &amp;Bcy;&amp;ocy;&amp;scy;&amp;scy;&amp;ocy;&amp;lcy;&amp;icy; (1815—1889). &amp;quot;&amp;Tcy;&amp;acy;&amp;tcy;&amp;acy;&amp;rcy;&amp;ycy;, &amp;pcy;&amp;ucy;&amp;tcy;&amp;iecy;&amp;shcy;&amp;iecy;&amp;scy;&amp;tcy;&amp;vcy;&amp;ucy;&amp;yucy;&amp;shchcy;&amp;icy;&amp;iecy; &amp;pcy;&amp;ocy; &amp;scy;&amp;tcy;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r="24194" b="26293"/>
          <a:stretch>
            <a:fillRect/>
          </a:stretch>
        </p:blipFill>
        <p:spPr bwMode="auto">
          <a:xfrm>
            <a:off x="971600" y="1484784"/>
            <a:ext cx="6624735" cy="5040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ЗЕМЛЕРОБСТВО</a:t>
            </a:r>
            <a:endParaRPr lang="ru-RU" dirty="0"/>
          </a:p>
        </p:txBody>
      </p:sp>
      <p:pic>
        <p:nvPicPr>
          <p:cNvPr id="4" name="Содержимое 3" descr="&amp;Ocy;&amp;scy;&amp;iecy;&amp;dcy;&amp;acy;&amp;ncy;&amp;icy;&amp;yucy; &amp;tcy;&amp;acy;&amp;tcy;&amp;acy;&amp;rcy; &amp;ncy;&amp;acy; &amp;zcy;&amp;iecy;&amp;mcy;&amp;lcy;&amp;iecy; &amp;scy;&amp;ocy;&amp;dcy;&amp;iecy;&amp;jcy;&amp;scy;&amp;tcy;&amp;vcy;&amp;ocy;&amp;vcy;&amp;acy;&amp;lcy;&amp;acy; &amp;dcy;&amp;ocy;&amp;scy;&amp;tcy;&amp;ucy;&amp;pcy;&amp;ncy;&amp;ocy;&amp;scy;&amp;tcy;&amp;softcy; &amp;zcy;&amp;iecy;&amp;mcy;&amp;lcy;&amp;icy; — &amp;pcy;&amp;ocy; &amp;ocy;&amp;pcy;&amp;rcy;&amp;iecy;&amp;dcy;&amp;iecy;&amp;lcy;&amp;iecy;&amp;ncy;&amp;icy;&amp;yucy; &amp;icy;&amp;scy;&amp;lcy;&amp;acy;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t="38793"/>
          <a:stretch>
            <a:fillRect/>
          </a:stretch>
        </p:blipFill>
        <p:spPr bwMode="auto">
          <a:xfrm>
            <a:off x="755576" y="1628800"/>
            <a:ext cx="7632848" cy="475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САДІВНИЦТВО</a:t>
            </a:r>
            <a:endParaRPr lang="ru-RU" dirty="0"/>
          </a:p>
        </p:txBody>
      </p:sp>
      <p:pic>
        <p:nvPicPr>
          <p:cNvPr id="4" name="Содержимое 3" descr="&amp;Vcy; &amp;pcy;&amp;rcy;&amp;iecy;&amp;dcy;&amp;gcy;&amp;ocy;&amp;rcy;&amp;softcy;&amp;yacy;&amp;khcy; &amp;icy; &amp;gcy;&amp;ocy;&amp;rcy;&amp;ncy;&amp;ycy;&amp;khcy; &amp;rcy;&amp;acy;&amp;jcy;&amp;ocy;&amp;ncy;&amp;acy;&amp;khcy; &amp;zcy;&amp;acy;&amp;ncy;&amp;icy;&amp;mcy;&amp;acy;&amp;lcy;&amp;icy;&amp;scy;&amp;softcy; &amp;scy;&amp;acy;&amp;dcy;&amp;ocy;&amp;vcy;&amp;ocy;&amp;dcy;&amp;scy;&amp;tcy;&amp;vcy;&amp;ocy;&amp;mcy; &amp;icy; &amp;vcy;&amp;icy;&amp;ncy;&amp;ocy;&amp;gcy;&amp;rcy;&amp;acy;&amp;dcy;&amp;acy;&amp;rcy;&amp;scy;&amp;tcy;&amp;vcy;&amp;ocy;&amp;mcy;. &amp;Vcy;&amp;ycy;&amp;rcy;&amp;acy;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t="19397"/>
          <a:stretch>
            <a:fillRect/>
          </a:stretch>
        </p:blipFill>
        <p:spPr bwMode="auto">
          <a:xfrm>
            <a:off x="1259632" y="1484784"/>
            <a:ext cx="6264696" cy="48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ВИРОЩУВАННЯ ТЮТЮНУ</a:t>
            </a:r>
            <a:endParaRPr lang="ru-RU" dirty="0"/>
          </a:p>
        </p:txBody>
      </p:sp>
      <p:pic>
        <p:nvPicPr>
          <p:cNvPr id="4" name="Содержимое 3" descr="&amp;Tcy;&amp;acy;&amp;bcy;&amp;acy;&amp;kcy;&amp;ocy;&amp;vcy;&amp;ocy;&amp;dcy;&amp;scy;&amp;tcy;&amp;vcy;&amp;ocy;. &amp;Vcy;&amp;ycy;&amp;rcy;&amp;acy;&amp;shchcy;&amp;icy;&amp;vcy;&amp;acy;&amp;lcy;&amp;icy; &amp;bcy;&amp;ocy;&amp;lcy;&amp;softcy;&amp;shcy;&amp;ocy;&amp;iecy; &amp;kcy;&amp;ocy;&amp;lcy;&amp;icy;&amp;chcy;&amp;iecy;&amp;scy;&amp;tcy;&amp;vcy;&amp;ocy; &amp;tcy;&amp;acy;&amp;bcy;&amp;acy;&amp;kcy;&amp;acy;, &amp;kcy;&amp;ocy;&amp;tcy;&amp;ocy;&amp;rcy;&amp;ycy;&amp;jcy; &amp;ncy;&amp;iecy; &amp;tcy;&amp;ocy;&amp;lcy;&amp;softcy;&amp;kcy;&amp;ocy; &amp;ocy;&amp;bcy;&amp;iecy;&amp;scy;&amp;pcy;&amp;iecy;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t="27155" b="21552"/>
          <a:stretch>
            <a:fillRect/>
          </a:stretch>
        </p:blipFill>
        <p:spPr bwMode="auto">
          <a:xfrm>
            <a:off x="467544" y="1916832"/>
            <a:ext cx="7704856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800" dirty="0" smtClean="0"/>
              <a:t>Епіграф  уроку</a:t>
            </a:r>
            <a:endParaRPr lang="ru-RU" sz="3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4800" b="1" dirty="0" smtClean="0"/>
              <a:t>Народ, що не знає своєї </a:t>
            </a:r>
            <a:endParaRPr lang="ru-RU" sz="4800" b="1" dirty="0" smtClean="0"/>
          </a:p>
          <a:p>
            <a:pPr>
              <a:buNone/>
            </a:pPr>
            <a:r>
              <a:rPr lang="uk-UA" sz="4800" b="1" dirty="0" smtClean="0"/>
              <a:t>Історії є народом сліпцем</a:t>
            </a:r>
            <a:endParaRPr lang="ru-RU" sz="4800" b="1" dirty="0" smtClean="0"/>
          </a:p>
          <a:p>
            <a:pPr algn="r">
              <a:buNone/>
            </a:pPr>
            <a:endParaRPr lang="uk-UA" sz="4800" b="1" dirty="0" smtClean="0"/>
          </a:p>
          <a:p>
            <a:pPr algn="r">
              <a:buNone/>
            </a:pPr>
            <a:r>
              <a:rPr lang="uk-UA" sz="4800" b="1" dirty="0" smtClean="0"/>
              <a:t>О. Довженко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Ремесло</a:t>
            </a:r>
            <a:endParaRPr lang="ru-RU" dirty="0"/>
          </a:p>
        </p:txBody>
      </p:sp>
      <p:pic>
        <p:nvPicPr>
          <p:cNvPr id="4" name="Содержимое 3" descr="&amp;Ncy;&amp;ocy;&amp;zhcy;&amp;icy; &amp;icy; &amp;kcy;&amp;icy;&amp;ncy;&amp;zhcy;&amp;acy;&amp;lcy;&amp;ycy; &amp;Kcy;&amp;rcy;&amp;ycy;&amp;mcy;&amp;acy; &amp;tscy;&amp;iecy;&amp;ncy;&amp;icy;&amp;lcy;&amp;icy;&amp;scy;&amp;softcy; &amp;pcy;&amp;rcy;&amp;iecy;&amp;zhcy;&amp;dcy;&amp;iecy; &amp;vcy;&amp;scy;&amp;iecy;&amp;gcy;&amp;ocy; &amp;zcy;&amp;acy; &amp;ocy;&amp;tcy;&amp;lcy;&amp;icy;&amp;chcy;&amp;ncy;&amp;ucy;&amp;yucy; &amp;zcy;&amp;acy;&amp;kcy;&amp;acy;&amp;lcy;&amp;kcy;&amp;ucy; &amp;icy; &amp;ecy;&amp;lcy;&amp;iecy;&amp;gcy;&amp;acy;&amp;ncy;&amp;tcy;&amp;ncy;&amp;ucy;&amp;yucy; &amp;fcy;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t="34052" b="15517"/>
          <a:stretch>
            <a:fillRect/>
          </a:stretch>
        </p:blipFill>
        <p:spPr bwMode="auto">
          <a:xfrm>
            <a:off x="1043608" y="1844824"/>
            <a:ext cx="7272808" cy="424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900" b="1" dirty="0" smtClean="0"/>
              <a:t>Торговельні зв’язки Кримського ханства</a:t>
            </a:r>
            <a:endParaRPr lang="uk-UA" sz="2900" b="1" dirty="0"/>
          </a:p>
        </p:txBody>
      </p:sp>
      <p:pic>
        <p:nvPicPr>
          <p:cNvPr id="296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1232" y="1340768"/>
            <a:ext cx="7321168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Портові міста під владою Туреччини:</a:t>
            </a:r>
          </a:p>
          <a:p>
            <a:r>
              <a:rPr lang="uk-UA" sz="4000" dirty="0" err="1" smtClean="0"/>
              <a:t>Кафа</a:t>
            </a:r>
            <a:r>
              <a:rPr lang="uk-UA" sz="4000" dirty="0" smtClean="0"/>
              <a:t>, Балаклава, </a:t>
            </a:r>
            <a:r>
              <a:rPr lang="uk-UA" sz="4000" dirty="0" err="1" smtClean="0"/>
              <a:t>Мангуп</a:t>
            </a:r>
            <a:r>
              <a:rPr lang="uk-UA" sz="4000" dirty="0" smtClean="0"/>
              <a:t>, Судак.</a:t>
            </a:r>
          </a:p>
          <a:p>
            <a:r>
              <a:rPr lang="uk-UA" sz="4000" dirty="0" smtClean="0"/>
              <a:t>Міста Кримського ханства:</a:t>
            </a:r>
          </a:p>
          <a:p>
            <a:r>
              <a:rPr lang="uk-UA" sz="4000" dirty="0" smtClean="0"/>
              <a:t>Бахчисарай, </a:t>
            </a:r>
            <a:r>
              <a:rPr lang="uk-UA" sz="4000" dirty="0" err="1" smtClean="0"/>
              <a:t>Гезлеве</a:t>
            </a:r>
            <a:r>
              <a:rPr lang="uk-UA" sz="4000" dirty="0" smtClean="0"/>
              <a:t>, Перекоп, </a:t>
            </a:r>
            <a:r>
              <a:rPr lang="uk-UA" sz="4000" dirty="0" err="1" smtClean="0"/>
              <a:t>Карасубазар</a:t>
            </a:r>
            <a:r>
              <a:rPr lang="uk-UA" sz="4000" dirty="0" smtClean="0"/>
              <a:t>.</a:t>
            </a:r>
            <a:endParaRPr lang="ru-RU" sz="4000" dirty="0" smtClean="0"/>
          </a:p>
          <a:p>
            <a:endParaRPr lang="uk-UA" sz="40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/>
              <a:t>3. Зовнішня політика Кримського ханства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Сусіди Кримського ханства:</a:t>
            </a:r>
            <a:endParaRPr lang="ru-RU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988840"/>
            <a:ext cx="6696744" cy="4693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 smtClean="0"/>
              <a:t>Відносини Кримського ханства</a:t>
            </a:r>
            <a:br>
              <a:rPr lang="uk-UA" sz="2800" dirty="0" smtClean="0"/>
            </a:br>
            <a:r>
              <a:rPr lang="uk-UA" sz="2800" dirty="0" smtClean="0"/>
              <a:t> з українським козацтвом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sz="3200" dirty="0" smtClean="0"/>
              <a:t>1624 рік. Укладено вперше у письмовій формі </a:t>
            </a:r>
            <a:r>
              <a:rPr lang="en-AU" sz="3200" dirty="0" err="1" smtClean="0"/>
              <a:t>перемир´я</a:t>
            </a:r>
            <a:r>
              <a:rPr lang="uk-UA" sz="3200" dirty="0" smtClean="0"/>
              <a:t> між</a:t>
            </a:r>
            <a:r>
              <a:rPr lang="en-US" sz="3200" dirty="0" smtClean="0"/>
              <a:t> </a:t>
            </a:r>
            <a:r>
              <a:rPr lang="uk-UA" sz="3200" dirty="0" smtClean="0"/>
              <a:t>козаками і татарами. </a:t>
            </a:r>
          </a:p>
          <a:p>
            <a:r>
              <a:rPr lang="uk-UA" sz="3200" dirty="0" smtClean="0"/>
              <a:t>1628 рік. Виникли міжусобиці.  Престол намагався захопити ставленик османів </a:t>
            </a:r>
            <a:r>
              <a:rPr lang="uk-UA" sz="3200" dirty="0" err="1" smtClean="0"/>
              <a:t>Джанібек-Гірей</a:t>
            </a:r>
            <a:r>
              <a:rPr lang="uk-UA" sz="3200" dirty="0" smtClean="0"/>
              <a:t> . </a:t>
            </a:r>
            <a:r>
              <a:rPr lang="uk-UA" sz="3200" dirty="0" err="1" smtClean="0"/>
              <a:t>Мехмед</a:t>
            </a:r>
            <a:r>
              <a:rPr lang="uk-UA" sz="3200" dirty="0" smtClean="0"/>
              <a:t> і </a:t>
            </a:r>
            <a:r>
              <a:rPr lang="uk-UA" sz="3200" dirty="0" err="1" smtClean="0"/>
              <a:t>Гірей</a:t>
            </a:r>
            <a:r>
              <a:rPr lang="uk-UA" sz="3200" dirty="0" smtClean="0"/>
              <a:t> попросили допомогу у Михайла Дорошенка.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Полювання на людей</a:t>
            </a:r>
            <a:endParaRPr lang="ru-RU" b="1" dirty="0"/>
          </a:p>
        </p:txBody>
      </p:sp>
      <p:pic>
        <p:nvPicPr>
          <p:cNvPr id="4" name="Содержимое 3" descr="http://s019.radikal.ru/i609/1403/b4/d4851a402d79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905339"/>
            <a:ext cx="5760640" cy="5952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Похід турків і татар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syl.ru/misc/i/ai/175938/69077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8324792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Невільницький ринок у Кафі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iki.ru/upload/iblock/974/97495c41c0292d591289abfee2ad272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80728"/>
            <a:ext cx="8784565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&amp;Rcy;&amp;ycy;&amp;ncy;&amp;ocy;&amp;kcy; &amp;rcy;&amp;acy;&amp;bcy;&amp;ocy;&amp;vcy; &amp;vcy; &amp;Kcy;&amp;acy;&amp;fcy;&amp;fcy;&amp;iecy; 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68760"/>
            <a:ext cx="7416824" cy="518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ПРОДАЖ НЕВІЛЬНИКА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pravdanews.info/upload/editor/news/2015.08/55c3edfa8dbbb_143890380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340768"/>
            <a:ext cx="5256584" cy="537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Проблемне питання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400" dirty="0" err="1" smtClean="0"/>
              <a:t>Чому</a:t>
            </a:r>
            <a:r>
              <a:rPr lang="ru-RU" sz="4400" dirty="0" smtClean="0"/>
              <a:t> </a:t>
            </a:r>
            <a:r>
              <a:rPr lang="uk-UA" sz="4400" dirty="0" smtClean="0"/>
              <a:t>історія Кримського ханства є актуальною сьогодні?</a:t>
            </a:r>
            <a:endParaRPr lang="ru-RU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6000" b="1" dirty="0" smtClean="0"/>
              <a:t>Висновок</a:t>
            </a:r>
            <a:endParaRPr lang="ru-RU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4000" dirty="0" smtClean="0"/>
              <a:t>Кримське ханство:</a:t>
            </a:r>
            <a:endParaRPr lang="ru-RU" sz="4000" dirty="0" smtClean="0"/>
          </a:p>
          <a:p>
            <a:pPr lvl="0"/>
            <a:r>
              <a:rPr lang="uk-UA" sz="4000" dirty="0" smtClean="0"/>
              <a:t>децентралізована феодальна держава,</a:t>
            </a:r>
          </a:p>
          <a:p>
            <a:pPr lvl="0"/>
            <a:r>
              <a:rPr lang="uk-UA" sz="4000" dirty="0" smtClean="0"/>
              <a:t>ніколи не було незалежним,</a:t>
            </a:r>
            <a:endParaRPr lang="ru-RU" sz="4000" dirty="0" smtClean="0"/>
          </a:p>
          <a:p>
            <a:pPr lvl="0"/>
            <a:r>
              <a:rPr lang="uk-UA" sz="4000" dirty="0" smtClean="0"/>
              <a:t>було васальною державою Османської імперії,</a:t>
            </a:r>
          </a:p>
          <a:p>
            <a:pPr lvl="0"/>
            <a:endParaRPr lang="uk-UA" sz="4000" dirty="0" smtClean="0"/>
          </a:p>
          <a:p>
            <a:pPr lvl="0"/>
            <a:endParaRPr lang="uk-UA" sz="4000" dirty="0" smtClean="0"/>
          </a:p>
          <a:p>
            <a:pPr lvl="0"/>
            <a:endParaRPr lang="ru-RU" sz="4000" dirty="0" smtClean="0"/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03920" cy="4572000"/>
          </a:xfrm>
        </p:spPr>
        <p:txBody>
          <a:bodyPr>
            <a:normAutofit/>
          </a:bodyPr>
          <a:lstStyle/>
          <a:p>
            <a:r>
              <a:rPr lang="uk-UA" sz="4000" dirty="0" smtClean="0"/>
              <a:t>форма правління – станово-представницька обмежена монархія,</a:t>
            </a:r>
          </a:p>
          <a:p>
            <a:r>
              <a:rPr lang="uk-UA" sz="4000" dirty="0" smtClean="0"/>
              <a:t>захоплення ясиру, торгівля рабами-важлива стаття економіки,</a:t>
            </a:r>
            <a:endParaRPr lang="ru-RU" sz="4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зовнішня експансія, українські землі її основний </a:t>
            </a:r>
            <a:r>
              <a:rPr lang="uk-UA" sz="4000" dirty="0" err="1" smtClean="0"/>
              <a:t>об´єкт</a:t>
            </a:r>
            <a:r>
              <a:rPr lang="uk-UA" sz="4000" dirty="0" smtClean="0"/>
              <a:t>;</a:t>
            </a:r>
          </a:p>
          <a:p>
            <a:r>
              <a:rPr lang="uk-UA" sz="4000" dirty="0" smtClean="0"/>
              <a:t>татари не мали регулярної армії.</a:t>
            </a:r>
          </a:p>
          <a:p>
            <a:r>
              <a:rPr lang="uk-UA" sz="4000" dirty="0" smtClean="0"/>
              <a:t>населення ханства було представлене різними народами і віросповіданнями.</a:t>
            </a:r>
            <a:endParaRPr lang="ru-RU" sz="4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Проблемне питання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400" dirty="0" err="1" smtClean="0"/>
              <a:t>Чому</a:t>
            </a:r>
            <a:r>
              <a:rPr lang="ru-RU" sz="4400" dirty="0" smtClean="0"/>
              <a:t> </a:t>
            </a:r>
            <a:r>
              <a:rPr lang="uk-UA" sz="4400" dirty="0" smtClean="0"/>
              <a:t>історія Кримського ханства є актуальною сьогодні?</a:t>
            </a:r>
            <a:endParaRPr lang="ru-RU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Підсумки уроку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sz="4800" dirty="0" smtClean="0"/>
              <a:t>Сьогодні на уроці я навчився (навчилася) ...</a:t>
            </a:r>
            <a:endParaRPr lang="ru-RU" sz="4800" dirty="0" smtClean="0"/>
          </a:p>
          <a:p>
            <a:pPr lvl="0"/>
            <a:r>
              <a:rPr lang="uk-UA" sz="4800" dirty="0" smtClean="0"/>
              <a:t>Для мене виявилося несподіваним, що…</a:t>
            </a:r>
            <a:endParaRPr lang="ru-RU" sz="4800" dirty="0" smtClean="0"/>
          </a:p>
          <a:p>
            <a:pPr lvl="0"/>
            <a:r>
              <a:rPr lang="uk-UA" sz="4800" dirty="0" smtClean="0"/>
              <a:t>Після цього уроку я можу…</a:t>
            </a:r>
            <a:endParaRPr lang="ru-RU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Параграф 11. Документи </a:t>
            </a:r>
            <a:r>
              <a:rPr lang="uk-UA" sz="4800" dirty="0" smtClean="0"/>
              <a:t>Опрацювати.</a:t>
            </a:r>
            <a:endParaRPr lang="ru-RU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dirty="0" smtClean="0"/>
              <a:t>План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000" dirty="0" err="1" smtClean="0"/>
              <a:t>Особливос</a:t>
            </a:r>
            <a:r>
              <a:rPr lang="uk-UA" sz="4000" dirty="0" smtClean="0"/>
              <a:t>ті державного устрою та суспільного життя Кримського ханства.</a:t>
            </a:r>
            <a:endParaRPr lang="ru-RU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4000" dirty="0" smtClean="0"/>
              <a:t>Господарство Кримського ханства.</a:t>
            </a:r>
            <a:endParaRPr lang="ru-RU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4000" dirty="0" smtClean="0"/>
              <a:t>Зовнішня політика Кримського ханства</a:t>
            </a:r>
            <a:r>
              <a:rPr lang="uk-UA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5618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1. </a:t>
            </a:r>
            <a:r>
              <a:rPr lang="ru-RU" sz="3600" b="1" dirty="0" err="1" smtClean="0"/>
              <a:t>Особливос</a:t>
            </a:r>
            <a:r>
              <a:rPr lang="uk-UA" sz="3600" b="1" dirty="0" smtClean="0"/>
              <a:t>ті державного устрою та суспільного життя Кримського ханства</a:t>
            </a:r>
            <a:endParaRPr lang="ru-RU" dirty="0"/>
          </a:p>
        </p:txBody>
      </p:sp>
      <p:pic>
        <p:nvPicPr>
          <p:cNvPr id="6" name="Содержимое 5" descr="&amp;Kcy;&amp;Rcy;&amp;Ycy;&amp;Mcy;&amp;Scy;&amp;Kcy;&amp;Icy;&amp;IEcy; &amp;Tcy;&amp;Acy;&amp;Tcy;&amp;Acy;&amp;Rcy;&amp;Ycy; &amp;Vcy; &amp;fcy;&amp;ocy;&amp;rcy;&amp;mcy;&amp;icy;&amp;rcy;&amp;ocy;&amp;vcy;&amp;acy;&amp;ncy;&amp;icy;&amp;icy; &amp;ecy;&amp;tcy;&amp;ncy;&amp;ocy;&amp;scy;&amp;acy; &amp;kcy;&amp;rcy;&amp;ycy;&amp;mcy;&amp;scy;&amp;kcy;&amp;icy;&amp;khcy; &amp;tcy;&amp;acy;&amp;tcy;&amp;acy;&amp;rcy; &amp;ucy;&amp;chcy;&amp;acy;&amp;scy;&amp;tcy;&amp;vcy;&amp;ocy;&amp;vcy;&amp;acy;&amp;lcy;&amp;icy; &amp;mcy;&amp;ncy;&amp;ocy;&amp;gcy;&amp;icy;&amp;iecy; &amp;ncy;&amp;acy;&amp;rcy;&amp;ocy;&amp;dcy;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t="14655"/>
          <a:stretch>
            <a:fillRect/>
          </a:stretch>
        </p:blipFill>
        <p:spPr bwMode="auto">
          <a:xfrm>
            <a:off x="539552" y="1988840"/>
            <a:ext cx="792088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5536" y="1484784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Формування етносу кримських татар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93784"/>
            <a:ext cx="8534400" cy="758952"/>
          </a:xfrm>
        </p:spPr>
        <p:txBody>
          <a:bodyPr>
            <a:noAutofit/>
          </a:bodyPr>
          <a:lstStyle/>
          <a:p>
            <a:r>
              <a:rPr lang="uk-UA" sz="2800" dirty="0" smtClean="0"/>
              <a:t>Утворення Кримського ханства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Середина XV ст. </a:t>
            </a:r>
            <a:r>
              <a:rPr lang="ru-RU" sz="2800" dirty="0" err="1" smtClean="0"/>
              <a:t>ознаменувалася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розпадом</a:t>
            </a:r>
            <a:r>
              <a:rPr lang="ru-RU" sz="2800" dirty="0" smtClean="0"/>
              <a:t> </a:t>
            </a:r>
            <a:r>
              <a:rPr lang="ru-RU" sz="2800" dirty="0" err="1" smtClean="0"/>
              <a:t>Золотої</a:t>
            </a:r>
            <a:r>
              <a:rPr lang="ru-RU" sz="2800" dirty="0" smtClean="0"/>
              <a:t> </a:t>
            </a:r>
            <a:r>
              <a:rPr lang="ru-RU" sz="2800" dirty="0" err="1" smtClean="0"/>
              <a:t>Орди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4" name="Рисунок 3" descr="http://1.bp.blogspot.com/--a4ioqvhg3s/VS5xCUloKFI/AAAAAAAAC2U/eob8GrJWh3Q/s1600/1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564904"/>
            <a:ext cx="3096344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491880" y="2492896"/>
            <a:ext cx="5400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У </a:t>
            </a:r>
            <a:r>
              <a:rPr lang="ru-RU" sz="2800" dirty="0" smtClean="0"/>
              <a:t>1441р</a:t>
            </a:r>
            <a:r>
              <a:rPr lang="ru-RU" sz="2800" dirty="0"/>
              <a:t>. за </a:t>
            </a:r>
            <a:r>
              <a:rPr lang="ru-RU" sz="2800" dirty="0" err="1"/>
              <a:t>сприяння</a:t>
            </a:r>
            <a:r>
              <a:rPr lang="ru-RU" sz="2800" dirty="0"/>
              <a:t> великого </a:t>
            </a:r>
            <a:r>
              <a:rPr lang="ru-RU" sz="2800" dirty="0" err="1"/>
              <a:t>литовського</a:t>
            </a:r>
            <a:r>
              <a:rPr lang="ru-RU" sz="2800" dirty="0"/>
              <a:t> князя </a:t>
            </a:r>
            <a:r>
              <a:rPr lang="ru-RU" sz="2800" dirty="0" err="1"/>
              <a:t>Вітовта</a:t>
            </a:r>
            <a:r>
              <a:rPr lang="ru-RU" sz="2800" dirty="0"/>
              <a:t> </a:t>
            </a:r>
            <a:r>
              <a:rPr lang="ru-RU" sz="2800" b="1" dirty="0" err="1"/>
              <a:t>Хаджі-Гірей</a:t>
            </a:r>
            <a:r>
              <a:rPr lang="ru-RU" sz="2800" b="1" dirty="0"/>
              <a:t> проголосив себе </a:t>
            </a:r>
            <a:r>
              <a:rPr lang="ru-RU" sz="2800" b="1" dirty="0" err="1"/>
              <a:t>незалежним</a:t>
            </a:r>
            <a:r>
              <a:rPr lang="ru-RU" sz="2800" b="1" dirty="0"/>
              <a:t> правителем </a:t>
            </a:r>
            <a:r>
              <a:rPr lang="ru-RU" sz="2800" b="1" dirty="0" err="1"/>
              <a:t>Кримського</a:t>
            </a:r>
            <a:r>
              <a:rPr lang="ru-RU" sz="2800" b="1" dirty="0"/>
              <a:t> ханства </a:t>
            </a:r>
            <a:r>
              <a:rPr lang="ru-RU" sz="2800" b="1" dirty="0" err="1"/>
              <a:t>зі</a:t>
            </a:r>
            <a:r>
              <a:rPr lang="ru-RU" sz="2800" b="1" dirty="0"/>
              <a:t> столицею в </a:t>
            </a:r>
            <a:r>
              <a:rPr lang="ru-RU" sz="2800" b="1" dirty="0" err="1"/>
              <a:t>Бахчисараї</a:t>
            </a:r>
            <a:r>
              <a:rPr lang="ru-RU" sz="2800" b="1" dirty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4.bp.blogspot.com/-yaHDmNE1yW4/VS5xcUzSLxI/AAAAAAAAC2c/DC1fICb-JTU/s1600/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420888"/>
            <a:ext cx="6660232" cy="429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628800"/>
            <a:ext cx="8503920" cy="4572000"/>
          </a:xfrm>
        </p:spPr>
        <p:txBody>
          <a:bodyPr/>
          <a:lstStyle/>
          <a:p>
            <a:pPr indent="0">
              <a:buNone/>
            </a:pPr>
            <a:endParaRPr lang="ru-RU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93784"/>
            <a:ext cx="8534400" cy="758952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indent="0">
              <a:buNone/>
            </a:pPr>
            <a:r>
              <a:rPr lang="ru-RU" sz="2800" dirty="0" err="1" smtClean="0"/>
              <a:t>Його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влада</a:t>
            </a:r>
            <a:r>
              <a:rPr lang="ru-RU" sz="2800" dirty="0" smtClean="0"/>
              <a:t> </a:t>
            </a:r>
            <a:r>
              <a:rPr lang="ru-RU" sz="2800" dirty="0" err="1" smtClean="0"/>
              <a:t>поширювалася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Крим</a:t>
            </a:r>
            <a:r>
              <a:rPr lang="ru-RU" sz="2800" dirty="0" smtClean="0"/>
              <a:t>, </a:t>
            </a:r>
            <a:r>
              <a:rPr lang="ru-RU" sz="2800" dirty="0" err="1" smtClean="0"/>
              <a:t>пониззя</a:t>
            </a:r>
            <a:r>
              <a:rPr lang="ru-RU" sz="2800" dirty="0" smtClean="0"/>
              <a:t> </a:t>
            </a:r>
            <a:r>
              <a:rPr lang="ru-RU" sz="2800" dirty="0" err="1" smtClean="0"/>
              <a:t>Дніпра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Приазов'я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Прикубання</a:t>
            </a:r>
            <a:r>
              <a:rPr lang="ru-RU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56792"/>
            <a:ext cx="5062336" cy="4542256"/>
          </a:xfrm>
        </p:spPr>
        <p:txBody>
          <a:bodyPr/>
          <a:lstStyle/>
          <a:p>
            <a:pPr indent="0">
              <a:buNone/>
            </a:pPr>
            <a:r>
              <a:rPr lang="ru-RU" dirty="0" err="1" smtClean="0"/>
              <a:t>Наступник</a:t>
            </a:r>
            <a:r>
              <a:rPr lang="ru-RU" dirty="0" smtClean="0"/>
              <a:t>  </a:t>
            </a:r>
            <a:r>
              <a:rPr lang="ru-RU" dirty="0" err="1" smtClean="0"/>
              <a:t>Хаджі-Гірея</a:t>
            </a:r>
            <a:r>
              <a:rPr lang="ru-RU" dirty="0" smtClean="0"/>
              <a:t> — </a:t>
            </a:r>
            <a:r>
              <a:rPr lang="ru-RU" b="1" dirty="0" smtClean="0"/>
              <a:t>хан </a:t>
            </a:r>
            <a:r>
              <a:rPr lang="ru-RU" b="1" dirty="0" err="1" smtClean="0"/>
              <a:t>Менглі-Гірей</a:t>
            </a:r>
            <a:r>
              <a:rPr lang="ru-RU" b="1" dirty="0" smtClean="0"/>
              <a:t> </a:t>
            </a:r>
            <a:r>
              <a:rPr lang="ru-RU" b="1" dirty="0" err="1" smtClean="0"/>
              <a:t>захопив</a:t>
            </a:r>
            <a:r>
              <a:rPr lang="ru-RU" b="1" dirty="0" smtClean="0"/>
              <a:t> </a:t>
            </a:r>
            <a:r>
              <a:rPr lang="ru-RU" b="1" dirty="0" err="1" smtClean="0"/>
              <a:t>Причорномор'я</a:t>
            </a:r>
            <a:r>
              <a:rPr lang="ru-RU" b="1" dirty="0" smtClean="0"/>
              <a:t>.</a:t>
            </a:r>
            <a:endParaRPr lang="ru-RU" dirty="0"/>
          </a:p>
        </p:txBody>
      </p:sp>
      <p:pic>
        <p:nvPicPr>
          <p:cNvPr id="4" name="Рисунок 3" descr="http://3.bp.blogspot.com/-D-tFWsZP3e8/VS5zWfaJAWI/AAAAAAAAC2s/YvxJkwxyoLY/s1600/4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412776"/>
            <a:ext cx="3960440" cy="5008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34400" cy="1451648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err="1" smtClean="0"/>
              <a:t>Адміністративно-територіальний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устрій</a:t>
            </a:r>
            <a:r>
              <a:rPr lang="ru-RU" sz="3600" b="1" dirty="0" smtClean="0"/>
              <a:t> ханства</a:t>
            </a:r>
            <a:endParaRPr lang="ru-RU" sz="36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Територія</a:t>
            </a:r>
            <a:endParaRPr lang="ru-RU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872"/>
            <a:ext cx="9002947" cy="3839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230</TotalTime>
  <Words>375</Words>
  <Application>Microsoft Office PowerPoint</Application>
  <PresentationFormat>Экран (4:3)</PresentationFormat>
  <Paragraphs>72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Официальная</vt:lpstr>
      <vt:lpstr>1      Тема. Кримське ханство:       внутрішня та зовнішня політика</vt:lpstr>
      <vt:lpstr>Епіграф  уроку</vt:lpstr>
      <vt:lpstr>Проблемне питання</vt:lpstr>
      <vt:lpstr>План</vt:lpstr>
      <vt:lpstr>1. Особливості державного устрою та суспільного життя Кримського ханства</vt:lpstr>
      <vt:lpstr>Утворення Кримського ханства</vt:lpstr>
      <vt:lpstr>Слайд 7</vt:lpstr>
      <vt:lpstr>Слайд 8</vt:lpstr>
      <vt:lpstr> Адміністративно-територіальний устрій ханства</vt:lpstr>
      <vt:lpstr>Державний устрій ханату</vt:lpstr>
      <vt:lpstr>Система управління</vt:lpstr>
      <vt:lpstr>Слайд 12</vt:lpstr>
      <vt:lpstr>Слайд 13</vt:lpstr>
      <vt:lpstr>2. Господарство Кримського ханства</vt:lpstr>
      <vt:lpstr>КОЧОВЕ СКОТАРСТВО</vt:lpstr>
      <vt:lpstr>Степові татари</vt:lpstr>
      <vt:lpstr>ЗЕМЛЕРОБСТВО</vt:lpstr>
      <vt:lpstr>САДІВНИЦТВО</vt:lpstr>
      <vt:lpstr>ВИРОЩУВАННЯ ТЮТЮНУ</vt:lpstr>
      <vt:lpstr>Ремесло</vt:lpstr>
      <vt:lpstr>Торговельні зв’язки Кримського ханства</vt:lpstr>
      <vt:lpstr>міста</vt:lpstr>
      <vt:lpstr>3. Зовнішня політика Кримського ханства</vt:lpstr>
      <vt:lpstr>Відносини Кримського ханства  з українським козацтвом</vt:lpstr>
      <vt:lpstr>Полювання на людей</vt:lpstr>
      <vt:lpstr>Похід турків і татар</vt:lpstr>
      <vt:lpstr>Невільницький ринок у Кафі</vt:lpstr>
      <vt:lpstr>Слайд 28</vt:lpstr>
      <vt:lpstr>ПРОДАЖ НЕВІЛЬНИКА</vt:lpstr>
      <vt:lpstr>Висновок</vt:lpstr>
      <vt:lpstr>Слайд 31</vt:lpstr>
      <vt:lpstr>Слайд 32</vt:lpstr>
      <vt:lpstr>Проблемне питання</vt:lpstr>
      <vt:lpstr>Підсумки уроку</vt:lpstr>
      <vt:lpstr>ДОМАШНЄ ЗАВДАННЯ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Кримське ханство: внутрішня та зовнішня політика</dc:title>
  <dc:creator>Пользователь</dc:creator>
  <cp:lastModifiedBy>Пользователь</cp:lastModifiedBy>
  <cp:revision>30</cp:revision>
  <dcterms:created xsi:type="dcterms:W3CDTF">2016-12-04T12:48:24Z</dcterms:created>
  <dcterms:modified xsi:type="dcterms:W3CDTF">2016-12-13T17:33:08Z</dcterms:modified>
</cp:coreProperties>
</file>