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  <p:sldId id="259" r:id="rId5"/>
    <p:sldId id="267" r:id="rId6"/>
    <p:sldId id="262" r:id="rId7"/>
    <p:sldId id="261" r:id="rId8"/>
    <p:sldId id="260" r:id="rId9"/>
    <p:sldId id="263" r:id="rId10"/>
    <p:sldId id="264" r:id="rId11"/>
    <p:sldId id="266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1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7289B-05D7-4FFA-9F99-1CFE98C2A778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35771-B940-4413-B29B-2BD49899D5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16697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7289B-05D7-4FFA-9F99-1CFE98C2A778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35771-B940-4413-B29B-2BD49899D5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16310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7289B-05D7-4FFA-9F99-1CFE98C2A778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35771-B940-4413-B29B-2BD49899D5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69442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7289B-05D7-4FFA-9F99-1CFE98C2A778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35771-B940-4413-B29B-2BD49899D5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40526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7289B-05D7-4FFA-9F99-1CFE98C2A778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35771-B940-4413-B29B-2BD49899D5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92699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7289B-05D7-4FFA-9F99-1CFE98C2A778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35771-B940-4413-B29B-2BD49899D5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88835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7289B-05D7-4FFA-9F99-1CFE98C2A778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35771-B940-4413-B29B-2BD49899D5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8067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7289B-05D7-4FFA-9F99-1CFE98C2A778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35771-B940-4413-B29B-2BD49899D5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0803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7289B-05D7-4FFA-9F99-1CFE98C2A778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35771-B940-4413-B29B-2BD49899D5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74469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7289B-05D7-4FFA-9F99-1CFE98C2A778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35771-B940-4413-B29B-2BD49899D5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88116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7289B-05D7-4FFA-9F99-1CFE98C2A778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35771-B940-4413-B29B-2BD49899D5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36593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77289B-05D7-4FFA-9F99-1CFE98C2A778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F35771-B940-4413-B29B-2BD49899D5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27412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1%20&#1091;&#1088;&#1086;&#1082;\&#1059;&#1050;&#1056;&#1040;&#1031;&#1053;&#1057;&#1068;&#1050;&#1030;%20&#1055;&#1030;&#1057;&#1053;&#1030;%20&#1055;&#1056;&#1054;%20&#1064;&#1050;&#1054;&#1051;&#1059;%20&#8211;%20&#1050;&#1074;&#1110;&#1090;&#1091;&#1095;&#1072;%20&#1059;&#1082;&#1088;&#1072;&#1111;&#1085;&#1072;%20(www.petamusic.ru)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1%20&#1091;&#1088;&#1086;&#1082;\&#1096;&#1072;&#1073;&#1083;&#1086;&#1085;11.mpg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hyperlink" Target="&#1096;&#1072;&#1073;&#1083;&#1086;&#1085;11.m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5818" y="357214"/>
            <a:ext cx="8572528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4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4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uk-UA" sz="4200" dirty="0" smtClean="0">
                <a:latin typeface="Times New Roman" pitchFamily="18" charset="0"/>
                <a:cs typeface="Times New Roman" pitchFamily="18" charset="0"/>
              </a:rPr>
              <a:t> всіх людей одна святиня,</a:t>
            </a:r>
            <a:endParaRPr lang="ru-RU" sz="4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4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4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uk-UA" sz="4200" dirty="0" smtClean="0">
                <a:latin typeface="Times New Roman" pitchFamily="18" charset="0"/>
                <a:cs typeface="Times New Roman" pitchFamily="18" charset="0"/>
              </a:rPr>
              <a:t>уди не глянь, де не спитай,</a:t>
            </a:r>
            <a:endParaRPr lang="ru-RU" sz="4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4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4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sz="4200" dirty="0" smtClean="0">
                <a:latin typeface="Times New Roman" pitchFamily="18" charset="0"/>
                <a:cs typeface="Times New Roman" pitchFamily="18" charset="0"/>
              </a:rPr>
              <a:t>ідніша їм своя пустиня,</a:t>
            </a:r>
            <a:endParaRPr lang="ru-RU" sz="4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4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4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uk-UA" sz="4200" dirty="0" smtClean="0">
                <a:latin typeface="Times New Roman" pitchFamily="18" charset="0"/>
                <a:cs typeface="Times New Roman" pitchFamily="18" charset="0"/>
              </a:rPr>
              <a:t>ніж земний в чужині рай.</a:t>
            </a:r>
            <a:endParaRPr lang="ru-RU" sz="4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4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4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Ї</a:t>
            </a:r>
            <a:r>
              <a:rPr lang="uk-UA" sz="4200" dirty="0" smtClean="0">
                <a:latin typeface="Times New Roman" pitchFamily="18" charset="0"/>
                <a:cs typeface="Times New Roman" pitchFamily="18" charset="0"/>
              </a:rPr>
              <a:t>м красить все їх рідний край.</a:t>
            </a:r>
            <a:endParaRPr lang="ru-RU" sz="4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4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4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uk-UA" sz="4200" dirty="0" smtClean="0">
                <a:latin typeface="Times New Roman" pitchFamily="18" charset="0"/>
                <a:cs typeface="Times New Roman" pitchFamily="18" charset="0"/>
              </a:rPr>
              <a:t>ема без кореня рослини,</a:t>
            </a:r>
            <a:endParaRPr lang="ru-RU" sz="4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4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4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uk-UA" sz="4200" dirty="0" smtClean="0">
                <a:latin typeface="Times New Roman" pitchFamily="18" charset="0"/>
                <a:cs typeface="Times New Roman" pitchFamily="18" charset="0"/>
              </a:rPr>
              <a:t> нас, людей, без Батьківщини.</a:t>
            </a:r>
            <a:endParaRPr lang="ru-RU" sz="4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4200" dirty="0" smtClean="0">
                <a:latin typeface="Times New Roman" pitchFamily="18" charset="0"/>
                <a:cs typeface="Times New Roman" pitchFamily="18" charset="0"/>
              </a:rPr>
              <a:t>					   </a:t>
            </a:r>
            <a:r>
              <a:rPr lang="uk-UA" sz="4200" i="1" dirty="0" smtClean="0">
                <a:latin typeface="Times New Roman" pitchFamily="18" charset="0"/>
                <a:cs typeface="Times New Roman" pitchFamily="18" charset="0"/>
              </a:rPr>
              <a:t>М.</a:t>
            </a:r>
            <a:r>
              <a:rPr lang="uk-UA" sz="4200" i="1" dirty="0" err="1" smtClean="0">
                <a:latin typeface="Times New Roman" pitchFamily="18" charset="0"/>
                <a:cs typeface="Times New Roman" pitchFamily="18" charset="0"/>
              </a:rPr>
              <a:t>Чернявський</a:t>
            </a:r>
            <a:endParaRPr lang="ru-RU" sz="42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УКРАЇНСЬКІ ПІСНІ ПРО ШКОЛУ – Квітуча Україна (www.petamusic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9144000" y="65532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26024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229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857224" y="-24"/>
            <a:ext cx="828677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Сценка «Сьогодні зранку їхала в метро»</a:t>
            </a:r>
            <a:endParaRPr kumimoji="0" lang="uk-UA" sz="4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9" name="Picture 5" descr="http://previews.123rf.com/images/sababa66/sababa661304/sababa66130400030/19450063-grandfather-and-grandmother-with-an-umbrella-in-glasses-illustration-Stock-Photo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r="50427"/>
          <a:stretch>
            <a:fillRect/>
          </a:stretch>
        </p:blipFill>
        <p:spPr bwMode="auto">
          <a:xfrm>
            <a:off x="3071802" y="1500174"/>
            <a:ext cx="1701778" cy="4572032"/>
          </a:xfrm>
          <a:prstGeom prst="rect">
            <a:avLst/>
          </a:prstGeom>
          <a:noFill/>
        </p:spPr>
      </p:pic>
      <p:pic>
        <p:nvPicPr>
          <p:cNvPr id="21511" name="Picture 7" descr="https://thumbs.dreamstime.com/z/cartoon-boy-girl-waving-hand-illustration-33235770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821" b="7340"/>
          <a:stretch>
            <a:fillRect/>
          </a:stretch>
        </p:blipFill>
        <p:spPr bwMode="auto">
          <a:xfrm>
            <a:off x="4857752" y="2571744"/>
            <a:ext cx="1985014" cy="35004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8931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images.forwallpaper.com/files/thumbs/preview/6/67174__4-advent_p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785794"/>
            <a:ext cx="6981820" cy="52363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857224" y="-24"/>
            <a:ext cx="82867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Причта «4 свічки»</a:t>
            </a:r>
            <a:endParaRPr kumimoji="0" lang="uk-UA" sz="4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8931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57290" y="-27697"/>
            <a:ext cx="778674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i="1" dirty="0" err="1" smtClean="0">
                <a:latin typeface="Times New Roman" pitchFamily="18" charset="0"/>
                <a:cs typeface="Times New Roman" pitchFamily="18" charset="0"/>
              </a:rPr>
              <a:t>“Всім</a:t>
            </a: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 серцем любіть Україну свою, </a:t>
            </a:r>
          </a:p>
          <a:p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 І вічні ми будемо з </a:t>
            </a:r>
            <a:r>
              <a:rPr lang="uk-UA" sz="2800" b="1" i="1" dirty="0" err="1" smtClean="0">
                <a:latin typeface="Times New Roman" pitchFamily="18" charset="0"/>
                <a:cs typeface="Times New Roman" pitchFamily="18" charset="0"/>
              </a:rPr>
              <a:t>нею”</a:t>
            </a:r>
            <a:endParaRPr lang="uk-UA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					В.Сосюра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E:\самодельные сердечки на день святого валентина1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1357298"/>
            <a:ext cx="6643701" cy="49827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8931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>
            <a:normAutofit/>
          </a:bodyPr>
          <a:lstStyle/>
          <a:p>
            <a:r>
              <a:rPr lang="uk-UA" sz="5400" b="1" dirty="0" smtClean="0">
                <a:latin typeface="Monotype Corsiva" pitchFamily="66" charset="0"/>
              </a:rPr>
              <a:t>Вправа </a:t>
            </a:r>
            <a:r>
              <a:rPr lang="uk-UA" sz="5400" b="1" dirty="0" err="1" smtClean="0">
                <a:latin typeface="Monotype Corsiva" pitchFamily="66" charset="0"/>
              </a:rPr>
              <a:t>“Знайомство”</a:t>
            </a:r>
            <a:endParaRPr lang="ru-RU" sz="5400" b="1" dirty="0"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4852112"/>
            <a:ext cx="807249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«Я, _____,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справжній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громадянин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своєї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держави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тому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……»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 descr="http://www.playcast.ru/uploads/2015/10/04/1531659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9903414">
            <a:off x="2769884" y="863528"/>
            <a:ext cx="3719501" cy="38846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8931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2000240"/>
            <a:ext cx="7772400" cy="1470025"/>
          </a:xfrm>
        </p:spPr>
        <p:txBody>
          <a:bodyPr>
            <a:noAutofit/>
          </a:bodyPr>
          <a:lstStyle/>
          <a:p>
            <a:r>
              <a:rPr lang="ru-RU" sz="9600" b="1" dirty="0" err="1" smtClean="0">
                <a:latin typeface="Monotype Corsiva" pitchFamily="66" charset="0"/>
              </a:rPr>
              <a:t>Щоб</a:t>
            </a:r>
            <a:r>
              <a:rPr lang="ru-RU" sz="9600" b="1" dirty="0" smtClean="0">
                <a:latin typeface="Monotype Corsiva" pitchFamily="66" charset="0"/>
              </a:rPr>
              <a:t> у </a:t>
            </a:r>
            <a:r>
              <a:rPr lang="ru-RU" sz="9600" b="1" dirty="0" err="1" smtClean="0">
                <a:latin typeface="Monotype Corsiva" pitchFamily="66" charset="0"/>
              </a:rPr>
              <a:t>серц</a:t>
            </a:r>
            <a:r>
              <a:rPr lang="uk-UA" sz="9600" b="1" dirty="0" smtClean="0">
                <a:latin typeface="Monotype Corsiva" pitchFamily="66" charset="0"/>
              </a:rPr>
              <a:t>і жила Батьківщина</a:t>
            </a:r>
            <a:endParaRPr lang="ru-RU" sz="9600" b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9163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>
            <a:spLocks noGrp="1"/>
          </p:cNvSpPr>
          <p:nvPr>
            <p:ph type="title"/>
          </p:nvPr>
        </p:nvSpPr>
        <p:spPr>
          <a:xfrm>
            <a:off x="842994" y="-285776"/>
            <a:ext cx="8229600" cy="1143000"/>
          </a:xfrm>
        </p:spPr>
        <p:txBody>
          <a:bodyPr>
            <a:normAutofit/>
          </a:bodyPr>
          <a:lstStyle/>
          <a:p>
            <a:r>
              <a:rPr lang="uk-UA" sz="5400" b="1" dirty="0" smtClean="0">
                <a:latin typeface="Monotype Corsiva" pitchFamily="66" charset="0"/>
              </a:rPr>
              <a:t>Україна географічна</a:t>
            </a:r>
            <a:endParaRPr lang="ru-RU" sz="5400" b="1" dirty="0">
              <a:latin typeface="Monotype Corsiva" pitchFamily="66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214578" y="785794"/>
            <a:ext cx="821533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Є в центрі Європи чудова країна,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Сягає корінням у сиві часи.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 це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незалежна моя Україна!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Тут гори Карпати, степи і ліси.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Шістсот і чотири ще тисяч гектарів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Приблизно таку має площу вона.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А Київ-столиця у хмарах і славі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Та ріки: Дніпро, Дністер, Буг і Десна.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Ще Псел, Уж і Тиса та менші є ріки.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Курорти: Свалява, Бердянськ і Скадовськ.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Багато є сіл і міста превеликі: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Дніпро, Харків, Київ і Донецьк.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Кругом нас держави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кожному боці: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На північ від нас білоруси живуть,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На заході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Польща, словаки, угорці,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Молдови й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румунців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кордони ідуть.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49263" algn="just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Усіх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областей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є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нас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двадцять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чотири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Автономна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республіка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Крим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Живуть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народи у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злагоді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мирі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нас, в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Україні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є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місце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усім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	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8931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>
            <a:spLocks noGrp="1"/>
          </p:cNvSpPr>
          <p:nvPr>
            <p:ph type="title"/>
          </p:nvPr>
        </p:nvSpPr>
        <p:spPr>
          <a:xfrm>
            <a:off x="842994" y="-285776"/>
            <a:ext cx="8229600" cy="1143000"/>
          </a:xfrm>
        </p:spPr>
        <p:txBody>
          <a:bodyPr>
            <a:normAutofit/>
          </a:bodyPr>
          <a:lstStyle/>
          <a:p>
            <a:r>
              <a:rPr lang="uk-UA" sz="5400" b="1" dirty="0" smtClean="0">
                <a:latin typeface="Monotype Corsiva" pitchFamily="66" charset="0"/>
              </a:rPr>
              <a:t>Україна географічна</a:t>
            </a:r>
            <a:endParaRPr lang="ru-RU" sz="5400" b="1" dirty="0">
              <a:latin typeface="Monotype Corsiva" pitchFamily="66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214578" y="785794"/>
            <a:ext cx="821533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Є в центрі Європи чудова країна,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Сягає корінням у сиві часи.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 це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незалежна моя Україна!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Тут гори Карпати, степи і ліси.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Шістсот і чотири ще тисяч гектарів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Приблизно таку має площу вона.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А Київ-столиця у хмарах і славі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Та ріки: Дніпро, Дністер, Буг і Десна.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Ще Псел, Уж і Тиса та менші є ріки.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Курорти: Свалява, Бердянськ і Скадовськ.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Багато є сіл і міста превеликі: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Дніпро, Харків, Київ і Донецьк.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Кругом нас держави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кожному боці: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На північ від нас білоруси живуть,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На заході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Польща, словаки, угорці,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Молдови й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румунців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кордони ідуть.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49263" algn="just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Усіх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областей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є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нас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двадцять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чотири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Автономна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республіка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Крим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Живуть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народи у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злагоді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мирі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нас, в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Україні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є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місце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усім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	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194" name="Picture 2" descr="http://image.shutterstock.com/z/stock-vector-ukraine-icons-set-of-vector-graphic-images-and-symbols-representing-ukraine-the-text-says-174216686.jpg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5501" t="18554" r="42999" b="31493"/>
          <a:stretch>
            <a:fillRect/>
          </a:stretch>
        </p:blipFill>
        <p:spPr bwMode="auto">
          <a:xfrm>
            <a:off x="8222450" y="5357802"/>
            <a:ext cx="921550" cy="1500198"/>
          </a:xfrm>
          <a:prstGeom prst="rect">
            <a:avLst/>
          </a:prstGeom>
          <a:noFill/>
        </p:spPr>
      </p:pic>
      <p:pic>
        <p:nvPicPr>
          <p:cNvPr id="5" name="шаблон11.mp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/>
          <a:stretch>
            <a:fillRect/>
          </a:stretch>
        </p:blipFill>
        <p:spPr>
          <a:xfrm>
            <a:off x="0" y="-1"/>
            <a:ext cx="9144000" cy="685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89314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930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>
            <a:spLocks noGrp="1"/>
          </p:cNvSpPr>
          <p:nvPr>
            <p:ph type="title"/>
          </p:nvPr>
        </p:nvSpPr>
        <p:spPr>
          <a:xfrm>
            <a:off x="842994" y="-285776"/>
            <a:ext cx="8229600" cy="1143000"/>
          </a:xfrm>
        </p:spPr>
        <p:txBody>
          <a:bodyPr>
            <a:normAutofit/>
          </a:bodyPr>
          <a:lstStyle/>
          <a:p>
            <a:r>
              <a:rPr lang="uk-UA" sz="5400" b="1" dirty="0" smtClean="0">
                <a:latin typeface="Monotype Corsiva" pitchFamily="66" charset="0"/>
              </a:rPr>
              <a:t>Україна символічна</a:t>
            </a:r>
            <a:endParaRPr lang="ru-RU" sz="5400" b="1" dirty="0">
              <a:latin typeface="Monotype Corsiva" pitchFamily="66" charset="0"/>
            </a:endParaRPr>
          </a:p>
        </p:txBody>
      </p:sp>
      <p:pic>
        <p:nvPicPr>
          <p:cNvPr id="3" name="Рисунок 2" descr="https://ar.volyn.ua/wp-content/uploads/2016/02/Outline_of_Ukraine.svg_-848x570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714356"/>
            <a:ext cx="8072494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928794" y="1428738"/>
          <a:ext cx="4500590" cy="2000262"/>
        </p:xfrm>
        <a:graphic>
          <a:graphicData uri="http://schemas.openxmlformats.org/drawingml/2006/table">
            <a:tbl>
              <a:tblPr/>
              <a:tblGrid>
                <a:gridCol w="450059"/>
                <a:gridCol w="450059"/>
                <a:gridCol w="450059"/>
                <a:gridCol w="450059"/>
                <a:gridCol w="450059"/>
                <a:gridCol w="450059"/>
                <a:gridCol w="450059"/>
                <a:gridCol w="450059"/>
                <a:gridCol w="450059"/>
                <a:gridCol w="450059"/>
              </a:tblGrid>
              <a:tr h="33337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800" i="1" dirty="0" smtClean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37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800" i="1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3337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800" i="1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37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800" i="1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37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800" i="1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37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800" i="1" dirty="0" smtClean="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86246" y="3500438"/>
          <a:ext cx="3500465" cy="1357324"/>
        </p:xfrm>
        <a:graphic>
          <a:graphicData uri="http://schemas.openxmlformats.org/drawingml/2006/table">
            <a:tbl>
              <a:tblPr/>
              <a:tblGrid>
                <a:gridCol w="425121"/>
                <a:gridCol w="384418"/>
                <a:gridCol w="384418"/>
                <a:gridCol w="384418"/>
                <a:gridCol w="384418"/>
                <a:gridCol w="384418"/>
                <a:gridCol w="384418"/>
                <a:gridCol w="384418"/>
                <a:gridCol w="384418"/>
              </a:tblGrid>
              <a:tr h="33933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r>
                        <a:rPr lang="uk-UA" sz="800" i="1" dirty="0" smtClean="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933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r>
                        <a:rPr lang="uk-UA" sz="800" i="1" dirty="0" smtClean="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33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r>
                        <a:rPr lang="uk-UA" sz="800" i="1" dirty="0" smtClean="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33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r>
                        <a:rPr lang="uk-UA" sz="800" i="1" dirty="0" smtClean="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8931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>
            <a:spLocks noGrp="1"/>
          </p:cNvSpPr>
          <p:nvPr>
            <p:ph type="title"/>
          </p:nvPr>
        </p:nvSpPr>
        <p:spPr>
          <a:xfrm>
            <a:off x="842994" y="-285776"/>
            <a:ext cx="8229600" cy="1143000"/>
          </a:xfrm>
        </p:spPr>
        <p:txBody>
          <a:bodyPr>
            <a:normAutofit/>
          </a:bodyPr>
          <a:lstStyle/>
          <a:p>
            <a:r>
              <a:rPr lang="uk-UA" sz="5400" b="1" dirty="0" smtClean="0">
                <a:latin typeface="Monotype Corsiva" pitchFamily="66" charset="0"/>
              </a:rPr>
              <a:t>Україна символічна</a:t>
            </a:r>
            <a:endParaRPr lang="ru-RU" sz="5400" b="1" dirty="0">
              <a:latin typeface="Monotype Corsiva" pitchFamily="66" charset="0"/>
            </a:endParaRPr>
          </a:p>
        </p:txBody>
      </p:sp>
      <p:pic>
        <p:nvPicPr>
          <p:cNvPr id="3" name="Рисунок 2" descr="https://ar.volyn.ua/wp-content/uploads/2016/02/Outline_of_Ukraine.svg_-848x570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714356"/>
            <a:ext cx="8072494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928794" y="1428738"/>
          <a:ext cx="4500590" cy="2000262"/>
        </p:xfrm>
        <a:graphic>
          <a:graphicData uri="http://schemas.openxmlformats.org/drawingml/2006/table">
            <a:tbl>
              <a:tblPr/>
              <a:tblGrid>
                <a:gridCol w="450059"/>
                <a:gridCol w="450059"/>
                <a:gridCol w="450059"/>
                <a:gridCol w="450059"/>
                <a:gridCol w="450059"/>
                <a:gridCol w="450059"/>
                <a:gridCol w="450059"/>
                <a:gridCol w="450059"/>
                <a:gridCol w="450059"/>
                <a:gridCol w="450059"/>
              </a:tblGrid>
              <a:tr h="33337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800" i="1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uk-UA" sz="1400" i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i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i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i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i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i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i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37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800" i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uk-UA" sz="1400" i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i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i="1"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i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i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3337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800" i="1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uk-UA" sz="1400" i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i="1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i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i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i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i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37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800" i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uk-UA" sz="1400" i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i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i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i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i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i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37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800" i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uk-UA" sz="1400" i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i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І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i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i="1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i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37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800" i="1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r>
                        <a:rPr lang="uk-UA" sz="1400" i="1"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i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i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i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i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i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86246" y="3500438"/>
          <a:ext cx="3500465" cy="1357324"/>
        </p:xfrm>
        <a:graphic>
          <a:graphicData uri="http://schemas.openxmlformats.org/drawingml/2006/table">
            <a:tbl>
              <a:tblPr/>
              <a:tblGrid>
                <a:gridCol w="425121"/>
                <a:gridCol w="384418"/>
                <a:gridCol w="384418"/>
                <a:gridCol w="384418"/>
                <a:gridCol w="384418"/>
                <a:gridCol w="384418"/>
                <a:gridCol w="384418"/>
                <a:gridCol w="384418"/>
                <a:gridCol w="384418"/>
              </a:tblGrid>
              <a:tr h="33933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r>
                        <a:rPr lang="uk-UA" sz="800" i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r>
                        <a:rPr lang="uk-UA" sz="1400" i="1"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r>
                        <a:rPr lang="uk-UA" sz="1400" i="1">
                          <a:latin typeface="Times New Roman"/>
                          <a:ea typeface="Calibri"/>
                          <a:cs typeface="Times New Roman"/>
                        </a:rPr>
                        <a:t>І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r>
                        <a:rPr lang="uk-UA" sz="1400" i="1"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r>
                        <a:rPr lang="uk-UA" sz="1400" i="1" dirty="0"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933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r>
                        <a:rPr lang="uk-UA" sz="800" i="1" dirty="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uk-UA" sz="1400" i="1" dirty="0"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r>
                        <a:rPr lang="uk-UA" sz="1400" i="1"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r>
                        <a:rPr lang="uk-UA" sz="1400" i="1"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r>
                        <a:rPr lang="uk-UA" sz="1400" i="1"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r>
                        <a:rPr lang="uk-UA" sz="1400" i="1"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r>
                        <a:rPr lang="uk-UA" sz="1400" i="1" dirty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33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r>
                        <a:rPr lang="uk-UA" sz="800" i="1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r>
                        <a:rPr lang="uk-UA" sz="1400" i="1"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r>
                        <a:rPr lang="uk-UA" sz="1400" i="1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r>
                        <a:rPr lang="uk-UA" sz="1400" i="1"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r>
                        <a:rPr lang="uk-UA" sz="1400" i="1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r>
                        <a:rPr lang="uk-UA" sz="1400" i="1"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r>
                        <a:rPr lang="uk-UA" sz="1400" i="1"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r>
                        <a:rPr lang="uk-UA" sz="1400" i="1" dirty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33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r>
                        <a:rPr lang="uk-UA" sz="800" i="1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r>
                        <a:rPr lang="uk-UA" sz="1400" i="1"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r>
                        <a:rPr lang="uk-UA" sz="1400" i="1" dirty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r>
                        <a:rPr lang="uk-UA" sz="1400" i="1"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r>
                        <a:rPr lang="uk-UA" sz="1400" i="1">
                          <a:latin typeface="Times New Roman"/>
                          <a:ea typeface="Calibri"/>
                          <a:cs typeface="Times New Roman"/>
                        </a:rPr>
                        <a:t>З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r>
                        <a:rPr lang="uk-UA" sz="1400" i="1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r>
                        <a:rPr lang="uk-UA" sz="1400" i="1" dirty="0"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8931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786050" y="714356"/>
            <a:ext cx="448206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Гра</a:t>
            </a:r>
            <a:r>
              <a:rPr kumimoji="0" lang="uk-UA" sz="3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uk-UA" sz="3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Реставратори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  <a:endParaRPr kumimoji="0" lang="uk-UA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42994" y="-285776"/>
            <a:ext cx="8229600" cy="1143000"/>
          </a:xfrm>
        </p:spPr>
        <p:txBody>
          <a:bodyPr>
            <a:normAutofit/>
          </a:bodyPr>
          <a:lstStyle/>
          <a:p>
            <a:r>
              <a:rPr lang="uk-UA" sz="5400" b="1" dirty="0" smtClean="0">
                <a:latin typeface="Monotype Corsiva" pitchFamily="66" charset="0"/>
              </a:rPr>
              <a:t>Україна мудра</a:t>
            </a:r>
            <a:endParaRPr lang="ru-RU" sz="5400" b="1" dirty="0"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1500174"/>
            <a:ext cx="80724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Відновіть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народну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мадрість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поясніть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значення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814229" y="2191400"/>
            <a:ext cx="868699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Нема на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світі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другої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України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немає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другого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Дніпра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857224" y="2834342"/>
            <a:ext cx="713823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чужій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стороні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Вітчизна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удвічі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миліша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857224" y="3477284"/>
            <a:ext cx="69833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Людина без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Вітчизни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як соловей без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пісні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857224" y="4120226"/>
            <a:ext cx="76187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Вкраїна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мати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за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неї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треба головою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стояти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857224" y="4763168"/>
            <a:ext cx="555895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Без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верби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калини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немає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України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857224" y="5406110"/>
            <a:ext cx="640117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Грудка </a:t>
            </a:r>
            <a:r>
              <a:rPr lang="ru-RU" sz="2800" b="1" i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рідної</a:t>
            </a:r>
            <a:r>
              <a:rPr lang="ru-RU" sz="28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землі</a:t>
            </a:r>
            <a:r>
              <a:rPr lang="ru-RU" sz="28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дорожча</a:t>
            </a:r>
            <a:r>
              <a:rPr lang="ru-RU" sz="28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 золото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89314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>
            <a:spLocks noGrp="1"/>
          </p:cNvSpPr>
          <p:nvPr>
            <p:ph type="title"/>
          </p:nvPr>
        </p:nvSpPr>
        <p:spPr>
          <a:xfrm>
            <a:off x="842994" y="-285776"/>
            <a:ext cx="8229600" cy="1143000"/>
          </a:xfrm>
        </p:spPr>
        <p:txBody>
          <a:bodyPr>
            <a:normAutofit/>
          </a:bodyPr>
          <a:lstStyle/>
          <a:p>
            <a:r>
              <a:rPr lang="uk-UA" sz="5400" b="1" dirty="0" smtClean="0">
                <a:latin typeface="Monotype Corsiva" pitchFamily="66" charset="0"/>
              </a:rPr>
              <a:t>Україна історична</a:t>
            </a:r>
            <a:endParaRPr lang="ru-RU" sz="5400" b="1" dirty="0">
              <a:latin typeface="Monotype Corsiva" pitchFamily="66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786050" y="571480"/>
            <a:ext cx="449680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Гра</a:t>
            </a:r>
            <a:r>
              <a:rPr kumimoji="0" lang="uk-UA" sz="3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uk-UA" sz="3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Юні історики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  <a:endParaRPr kumimoji="0" lang="uk-UA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1191268"/>
            <a:ext cx="80724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Встановіть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історичну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послідовність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подій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підберіть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дату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цій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події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785786" y="5547856"/>
            <a:ext cx="828677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Революція Гідності.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					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2262838"/>
            <a:ext cx="40967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Княжа </a:t>
            </a:r>
            <a:r>
              <a:rPr lang="ru-RU" sz="28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Русь –</a:t>
            </a:r>
            <a:r>
              <a:rPr lang="uk-UA" sz="28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Україна 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2762904"/>
            <a:ext cx="66395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698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28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Козацька Україна та Гетьманщина </a:t>
            </a:r>
            <a:endParaRPr lang="ru-RU" sz="2400" b="1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85818" y="3258451"/>
            <a:ext cx="835821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698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lang="ru-RU" sz="2800" b="1" i="1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Українськ</a:t>
            </a:r>
            <a:r>
              <a:rPr lang="uk-UA" sz="28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lang="ru-RU" sz="28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Народн</a:t>
            </a:r>
            <a:r>
              <a:rPr lang="uk-UA" sz="28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</a:t>
            </a:r>
            <a:r>
              <a:rPr lang="ru-RU" sz="2800" b="1" i="1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Республі</a:t>
            </a:r>
            <a:r>
              <a:rPr lang="uk-UA" sz="2800" b="1" i="1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</a:t>
            </a:r>
            <a:r>
              <a:rPr lang="uk-UA" sz="28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(УНР) та Західноукраїнська Народна Республіка (ЗУНР) - з</a:t>
            </a:r>
            <a:r>
              <a:rPr lang="ru-RU" sz="2800" b="1" i="1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апочаткування</a:t>
            </a:r>
            <a:r>
              <a:rPr lang="ru-RU" sz="28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власної</a:t>
            </a:r>
            <a:r>
              <a:rPr lang="ru-RU" sz="28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державності</a:t>
            </a:r>
            <a:r>
              <a:rPr lang="ru-RU" sz="28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lang="uk-UA" sz="28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</a:t>
            </a:r>
            <a:endParaRPr lang="ru-RU" sz="2400" b="1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4500570"/>
            <a:ext cx="82867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698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28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Проголошення незалежності України.                                    </a:t>
            </a:r>
            <a:endParaRPr lang="ru-RU" sz="2400" b="1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57792" y="5000636"/>
            <a:ext cx="65146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Проголошення Конституції України.</a:t>
            </a:r>
            <a:endParaRPr lang="ru-RU" sz="2800" dirty="0"/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6268830" y="5500702"/>
            <a:ext cx="294664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Листопад 2013-</a:t>
            </a: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лютий 2014 рр</a:t>
            </a:r>
            <a:r>
              <a:rPr lang="uk-UA" sz="1200" dirty="0" smtClean="0">
                <a:solidFill>
                  <a:srgbClr val="000000"/>
                </a:solidFill>
                <a:latin typeface="Arial" pitchFamily="34" charset="0"/>
              </a:rPr>
              <a:t>.</a:t>
            </a:r>
            <a:endParaRPr kumimoji="0" lang="uk-U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63973" y="2214554"/>
            <a:ext cx="18229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69875" algn="just" fontAlgn="base">
              <a:spcBef>
                <a:spcPct val="0"/>
              </a:spcBef>
              <a:spcAft>
                <a:spcPct val="0"/>
              </a:spcAft>
            </a:pPr>
            <a:r>
              <a:rPr lang="uk-UA" sz="28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ІХ-ХІ ст</a:t>
            </a:r>
            <a:r>
              <a:rPr lang="uk-UA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1600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58016" y="2762904"/>
            <a:ext cx="25390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698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28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</a:t>
            </a:r>
            <a:r>
              <a:rPr lang="en-US" sz="28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</a:t>
            </a:r>
            <a:r>
              <a:rPr lang="uk-UA" sz="28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lang="en-US" sz="28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XVII</a:t>
            </a:r>
            <a:r>
              <a:rPr lang="uk-UA" sz="28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 ст.</a:t>
            </a:r>
            <a:endParaRPr lang="ru-RU" sz="2400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716790" y="4071942"/>
            <a:ext cx="14986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698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28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ХХ ст.</a:t>
            </a:r>
            <a:endParaRPr lang="ru-RU" sz="2400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681076" y="4500570"/>
            <a:ext cx="15343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698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28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1991 р.</a:t>
            </a:r>
            <a:endParaRPr lang="ru-RU" sz="2400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681076" y="5000636"/>
            <a:ext cx="15343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698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1996 р.</a:t>
            </a:r>
          </a:p>
        </p:txBody>
      </p:sp>
    </p:spTree>
    <p:extLst>
      <p:ext uri="{BB962C8B-B14F-4D97-AF65-F5344CB8AC3E}">
        <p14:creationId xmlns="" xmlns:p14="http://schemas.microsoft.com/office/powerpoint/2010/main" val="489314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  <p:bldP spid="6" grpId="0"/>
      <p:bldP spid="7" grpId="0"/>
      <p:bldP spid="8" grpId="0"/>
      <p:bldP spid="9" grpId="0"/>
      <p:bldP spid="10" grpId="0"/>
      <p:bldP spid="19458" grpId="0"/>
      <p:bldP spid="12" grpId="0"/>
      <p:bldP spid="13" grpId="0"/>
      <p:bldP spid="14" grpId="0"/>
      <p:bldP spid="15" grpId="0"/>
      <p:bldP spid="16" grpId="0"/>
    </p:bldLst>
  </p:timing>
</p:sld>
</file>

<file path=ppt/theme/theme1.xml><?xml version="1.0" encoding="utf-8"?>
<a:theme xmlns:a="http://schemas.openxmlformats.org/drawingml/2006/main" name="Щоб у серці жила Батьківщин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Щоб у серці жила Батьківщина</Template>
  <TotalTime>4</TotalTime>
  <Words>347</Words>
  <Application>Microsoft Office PowerPoint</Application>
  <PresentationFormat>Экран (4:3)</PresentationFormat>
  <Paragraphs>153</Paragraphs>
  <Slides>12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Щоб у серці жила Батьківщина</vt:lpstr>
      <vt:lpstr>Слайд 1</vt:lpstr>
      <vt:lpstr>Вправа “Знайомство”</vt:lpstr>
      <vt:lpstr>Щоб у серці жила Батьківщина</vt:lpstr>
      <vt:lpstr>Україна географічна</vt:lpstr>
      <vt:lpstr>Україна географічна</vt:lpstr>
      <vt:lpstr>Україна символічна</vt:lpstr>
      <vt:lpstr>Україна символічна</vt:lpstr>
      <vt:lpstr>Україна мудра</vt:lpstr>
      <vt:lpstr>Україна історична</vt:lpstr>
      <vt:lpstr>Слайд 10</vt:lpstr>
      <vt:lpstr>Слайд 11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TT</dc:creator>
  <cp:lastModifiedBy>RePack by Diakov</cp:lastModifiedBy>
  <cp:revision>5</cp:revision>
  <dcterms:created xsi:type="dcterms:W3CDTF">2016-08-31T18:58:35Z</dcterms:created>
  <dcterms:modified xsi:type="dcterms:W3CDTF">2016-08-31T19:22:25Z</dcterms:modified>
</cp:coreProperties>
</file>