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7"/>
  </p:notesMasterIdLst>
  <p:sldIdLst>
    <p:sldId id="259" r:id="rId5"/>
    <p:sldId id="256" r:id="rId6"/>
    <p:sldId id="276" r:id="rId7"/>
    <p:sldId id="281" r:id="rId8"/>
    <p:sldId id="260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1" r:id="rId18"/>
    <p:sldId id="273" r:id="rId19"/>
    <p:sldId id="272" r:id="rId20"/>
    <p:sldId id="274" r:id="rId21"/>
    <p:sldId id="269" r:id="rId22"/>
    <p:sldId id="278" r:id="rId23"/>
    <p:sldId id="279" r:id="rId24"/>
    <p:sldId id="280" r:id="rId25"/>
    <p:sldId id="275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Учень" initials="У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95" autoAdjust="0"/>
    <p:restoredTop sz="94660"/>
  </p:normalViewPr>
  <p:slideViewPr>
    <p:cSldViewPr snapToGrid="0">
      <p:cViewPr>
        <p:scale>
          <a:sx n="48" d="100"/>
          <a:sy n="48" d="100"/>
        </p:scale>
        <p:origin x="-2748" y="-14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47F91-80E4-4901-A8A8-F022926041B7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5EA06-CA3D-4F38-A459-BDE3E5C4D4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412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13B3-F60E-4195-9ABB-0659EFDC1280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5586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3314-4F8E-4723-A3A4-31133FF013C3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83AE-F175-4541-B800-1D64DE0181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6526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3314-4F8E-4723-A3A4-31133FF013C3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83AE-F175-4541-B800-1D64DE0181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6360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3314-4F8E-4723-A3A4-31133FF013C3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83AE-F175-4541-B800-1D64DE0181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7270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DF2BE-7AE1-46F5-891E-5F582916A028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25.01.2017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E030-167A-4684-9B19-0B80368C2E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463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DF2BE-7AE1-46F5-891E-5F582916A028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25.01.2017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E030-167A-4684-9B19-0B80368C2E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2252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DF2BE-7AE1-46F5-891E-5F582916A028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25.01.2017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E030-167A-4684-9B19-0B80368C2E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5082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DF2BE-7AE1-46F5-891E-5F582916A028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25.01.2017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E030-167A-4684-9B19-0B80368C2E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0447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DF2BE-7AE1-46F5-891E-5F582916A028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25.01.2017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E030-167A-4684-9B19-0B80368C2E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146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DF2BE-7AE1-46F5-891E-5F582916A028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25.01.2017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E030-167A-4684-9B19-0B80368C2E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8746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DF2BE-7AE1-46F5-891E-5F582916A028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25.01.2017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E030-167A-4684-9B19-0B80368C2E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190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DF2BE-7AE1-46F5-891E-5F582916A028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25.01.2017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E030-167A-4684-9B19-0B80368C2E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4554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3314-4F8E-4723-A3A4-31133FF013C3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83AE-F175-4541-B800-1D64DE0181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47314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DF2BE-7AE1-46F5-891E-5F582916A028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25.01.2017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E030-167A-4684-9B19-0B80368C2E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95961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DF2BE-7AE1-46F5-891E-5F582916A028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25.01.2017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E030-167A-4684-9B19-0B80368C2E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09355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DF2BE-7AE1-46F5-891E-5F582916A028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25.01.2017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E030-167A-4684-9B19-0B80368C2E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16906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DC9FA-727F-4EAA-860E-520189CE63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25F55-F246-499D-A3C1-45761F8867C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98590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DC9FA-727F-4EAA-860E-520189CE63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25F55-F246-499D-A3C1-45761F8867C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14493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DC9FA-727F-4EAA-860E-520189CE63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25F55-F246-499D-A3C1-45761F8867C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34830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DC9FA-727F-4EAA-860E-520189CE63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25F55-F246-499D-A3C1-45761F8867C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43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DC9FA-727F-4EAA-860E-520189CE63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25F55-F246-499D-A3C1-45761F8867C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22819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DC9FA-727F-4EAA-860E-520189CE63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25F55-F246-499D-A3C1-45761F8867C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41402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DC9FA-727F-4EAA-860E-520189CE63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25F55-F246-499D-A3C1-45761F8867C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6759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3314-4F8E-4723-A3A4-31133FF013C3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83AE-F175-4541-B800-1D64DE0181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46083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DC9FA-727F-4EAA-860E-520189CE63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25F55-F246-499D-A3C1-45761F8867C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00277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DC9FA-727F-4EAA-860E-520189CE63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25F55-F246-499D-A3C1-45761F8867C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37181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DC9FA-727F-4EAA-860E-520189CE63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25F55-F246-499D-A3C1-45761F8867C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783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DC9FA-727F-4EAA-860E-520189CE63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25F55-F246-499D-A3C1-45761F8867C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0610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25FF-BC7F-445A-855A-82670BB9E6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BACD-F011-430F-A7D7-592B46C7DF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67874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25FF-BC7F-445A-855A-82670BB9E6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BACD-F011-430F-A7D7-592B46C7DF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51821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25FF-BC7F-445A-855A-82670BB9E6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BACD-F011-430F-A7D7-592B46C7DF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27478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25FF-BC7F-445A-855A-82670BB9E6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BACD-F011-430F-A7D7-592B46C7DF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40513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25FF-BC7F-445A-855A-82670BB9E6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BACD-F011-430F-A7D7-592B46C7DF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32917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25FF-BC7F-445A-855A-82670BB9E6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BACD-F011-430F-A7D7-592B46C7DF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458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3314-4F8E-4723-A3A4-31133FF013C3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83AE-F175-4541-B800-1D64DE0181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45569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25FF-BC7F-445A-855A-82670BB9E6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BACD-F011-430F-A7D7-592B46C7DF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84313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25FF-BC7F-445A-855A-82670BB9E6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BACD-F011-430F-A7D7-592B46C7DF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40897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25FF-BC7F-445A-855A-82670BB9E6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BACD-F011-430F-A7D7-592B46C7DF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51806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25FF-BC7F-445A-855A-82670BB9E6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BACD-F011-430F-A7D7-592B46C7DF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71526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25FF-BC7F-445A-855A-82670BB9E6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0BACD-F011-430F-A7D7-592B46C7DF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8233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3314-4F8E-4723-A3A4-31133FF013C3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83AE-F175-4541-B800-1D64DE0181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3687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3314-4F8E-4723-A3A4-31133FF013C3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83AE-F175-4541-B800-1D64DE0181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6603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3314-4F8E-4723-A3A4-31133FF013C3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83AE-F175-4541-B800-1D64DE0181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994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3314-4F8E-4723-A3A4-31133FF013C3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83AE-F175-4541-B800-1D64DE0181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189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3314-4F8E-4723-A3A4-31133FF013C3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83AE-F175-4541-B800-1D64DE0181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0592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C3314-4F8E-4723-A3A4-31133FF013C3}" type="datetimeFigureOut">
              <a:rPr lang="ru-RU" smtClean="0"/>
              <a:pPr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783AE-F175-4541-B800-1D64DE0181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1528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F7DF2BE-7AE1-46F5-891E-5F582916A028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25.01.2017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4E030-167A-4684-9B19-0B80368C2E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9471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DC9FA-727F-4EAA-860E-520189CE63A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25F55-F246-499D-A3C1-45761F8867C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6924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325FF-BC7F-445A-855A-82670BB9E68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0BACD-F011-430F-A7D7-592B46C7DF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7208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gif"/><Relationship Id="rId5" Type="http://schemas.openxmlformats.org/officeDocument/2006/relationships/image" Target="../media/image13.jpeg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png"/><Relationship Id="rId11" Type="http://schemas.openxmlformats.org/officeDocument/2006/relationships/image" Target="../media/image14.gif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gif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7240" y="1109290"/>
            <a:ext cx="11155680" cy="477335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Good afternoon, sun! 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Good afternoon, sky!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‘Good afternoon’, say together.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We love this day the best of all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and start the English lesson! </a:t>
            </a:r>
            <a:br>
              <a:rPr lang="en-US" b="1" dirty="0" smtClean="0">
                <a:solidFill>
                  <a:srgbClr val="002060"/>
                </a:solidFill>
              </a:rPr>
            </a:br>
            <a:r>
              <a:rPr lang="en-US" b="1" dirty="0" smtClean="0">
                <a:solidFill>
                  <a:srgbClr val="002060"/>
                </a:solidFill>
              </a:rPr>
              <a:t>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video-life.com.ua/wrap/images/animirovannye-kartinki-skachat-solntse-30482-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4" y="334645"/>
            <a:ext cx="2439035" cy="24390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9966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38268" y="12970"/>
            <a:ext cx="8530109" cy="9266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Version 2. The Place of Working. Work in pairs. 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Where </a:t>
            </a:r>
            <a:r>
              <a:rPr lang="en-US" u="sng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does</a:t>
            </a:r>
            <a:r>
              <a:rPr lang="en-US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a (an) ___ work?</a:t>
            </a:r>
            <a:endParaRPr lang="ru-RU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88588477"/>
              </p:ext>
            </p:extLst>
          </p:nvPr>
        </p:nvGraphicFramePr>
        <p:xfrm>
          <a:off x="4154633" y="1062669"/>
          <a:ext cx="7957458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8150"/>
                <a:gridCol w="6079308"/>
              </a:tblGrid>
              <a:tr h="74168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work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s</a:t>
                      </a:r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</a:t>
                      </a:r>
                      <a:endParaRPr lang="ru-RU" sz="320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on a farm.</a:t>
                      </a:r>
                    </a:p>
                    <a:p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in the garden.</a:t>
                      </a:r>
                    </a:p>
                    <a:p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in a hospital.</a:t>
                      </a:r>
                    </a:p>
                    <a:p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at school.</a:t>
                      </a:r>
                    </a:p>
                    <a:p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in a library.</a:t>
                      </a:r>
                    </a:p>
                    <a:p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at the post office. </a:t>
                      </a:r>
                    </a:p>
                    <a:p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at the police station.</a:t>
                      </a:r>
                    </a:p>
                    <a:p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in a workshop (garage). </a:t>
                      </a:r>
                    </a:p>
                    <a:p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in an office.</a:t>
                      </a:r>
                    </a:p>
                    <a:p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in the café.</a:t>
                      </a:r>
                    </a:p>
                    <a:p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at the agency.</a:t>
                      </a:r>
                    </a:p>
                    <a:p>
                      <a:r>
                        <a:rPr lang="en-US" sz="3200" baseline="0" dirty="0" smtClean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at the hair-dresser’s.</a:t>
                      </a:r>
                      <a:endParaRPr lang="ru-RU" sz="320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10297876" y="293228"/>
            <a:ext cx="18142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-S (-ES)</a:t>
            </a:r>
            <a:endParaRPr lang="ru-RU" sz="4400" b="1" dirty="0">
              <a:ln w="10160">
                <a:solidFill>
                  <a:srgbClr val="4472C4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4418" y="233227"/>
            <a:ext cx="1399963" cy="1754828"/>
          </a:xfrm>
          <a:prstGeom prst="rect">
            <a:avLst/>
          </a:prstGeom>
        </p:spPr>
      </p:pic>
      <p:pic>
        <p:nvPicPr>
          <p:cNvPr id="20" name="Рисунок 19" descr="http://www.herennow.ru/pixaloxixx/497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66" t="5120" r="78875" b="69530"/>
          <a:stretch/>
        </p:blipFill>
        <p:spPr bwMode="auto">
          <a:xfrm>
            <a:off x="224188" y="2191657"/>
            <a:ext cx="1320424" cy="1654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10" descr="http://www.a-integrity.com/images/mantype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314" y="2965878"/>
            <a:ext cx="1284190" cy="18107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 descr="http://www.herennow.ru/pixaloxixx/497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7072" r="77509" b="16051"/>
          <a:stretch/>
        </p:blipFill>
        <p:spPr bwMode="auto">
          <a:xfrm>
            <a:off x="3004207" y="2625984"/>
            <a:ext cx="1537313" cy="1711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12" descr="http://weclipart.com/gimg/56A3FE69F8282D1E/12497728-Cartoon-mechanic-with-tools-Stock-Vector-aut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95" y="4049888"/>
            <a:ext cx="1262210" cy="18236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://www.clipartkid.com/images/4/postman-pat-clipart-cartoon-clipart-panda-free-clipart-images-IbKRBI-clipart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761" y="4904662"/>
            <a:ext cx="1368425" cy="18850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http://www.herennow.ru/pixaloxixx/497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319" t="31120" r="53691" b="42920"/>
          <a:stretch/>
        </p:blipFill>
        <p:spPr bwMode="auto">
          <a:xfrm>
            <a:off x="1738268" y="918239"/>
            <a:ext cx="1817494" cy="164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 descr="http://www.herennow.ru/pixaloxixx/497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237" t="4260" r="10308" b="69780"/>
          <a:stretch/>
        </p:blipFill>
        <p:spPr bwMode="auto">
          <a:xfrm>
            <a:off x="3083689" y="4776621"/>
            <a:ext cx="1610231" cy="1900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83482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8600" y="99693"/>
            <a:ext cx="11826240" cy="381635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Version 3. The Activities They </a:t>
            </a:r>
            <a:r>
              <a:rPr lang="en-US" sz="3200" dirty="0">
                <a:solidFill>
                  <a:srgbClr val="FF0000"/>
                </a:solidFill>
              </a:rPr>
              <a:t>D</a:t>
            </a:r>
            <a:r>
              <a:rPr lang="en-US" sz="3200" dirty="0" smtClean="0">
                <a:solidFill>
                  <a:srgbClr val="FF0000"/>
                </a:solidFill>
              </a:rPr>
              <a:t>o</a:t>
            </a:r>
            <a:r>
              <a:rPr lang="uk-UA" sz="3200" dirty="0" smtClean="0">
                <a:solidFill>
                  <a:srgbClr val="FF0000"/>
                </a:solidFill>
              </a:rPr>
              <a:t>.</a:t>
            </a:r>
            <a:r>
              <a:rPr lang="en-US" sz="3200" dirty="0" smtClean="0">
                <a:solidFill>
                  <a:srgbClr val="FF0000"/>
                </a:solidFill>
              </a:rPr>
              <a:t> Try to guess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28600" y="591184"/>
            <a:ext cx="5791200" cy="626681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b="1" dirty="0" smtClean="0">
                <a:solidFill>
                  <a:srgbClr val="002060"/>
                </a:solidFill>
              </a:rPr>
              <a:t> teach children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b="1" dirty="0">
                <a:solidFill>
                  <a:srgbClr val="002060"/>
                </a:solidFill>
              </a:rPr>
              <a:t> </a:t>
            </a:r>
            <a:r>
              <a:rPr lang="en-US" sz="3000" b="1" dirty="0" smtClean="0">
                <a:solidFill>
                  <a:srgbClr val="002060"/>
                </a:solidFill>
              </a:rPr>
              <a:t>catch burglars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b="1" dirty="0">
                <a:solidFill>
                  <a:srgbClr val="002060"/>
                </a:solidFill>
              </a:rPr>
              <a:t> </a:t>
            </a:r>
            <a:r>
              <a:rPr lang="en-US" sz="3000" b="1" dirty="0" smtClean="0">
                <a:solidFill>
                  <a:srgbClr val="002060"/>
                </a:solidFill>
              </a:rPr>
              <a:t>help sick people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b="1" dirty="0">
                <a:solidFill>
                  <a:srgbClr val="002060"/>
                </a:solidFill>
              </a:rPr>
              <a:t> </a:t>
            </a:r>
            <a:r>
              <a:rPr lang="en-US" sz="3000" b="1" dirty="0" smtClean="0">
                <a:solidFill>
                  <a:srgbClr val="002060"/>
                </a:solidFill>
              </a:rPr>
              <a:t>help sick animals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b="1" dirty="0" smtClean="0">
                <a:solidFill>
                  <a:srgbClr val="002060"/>
                </a:solidFill>
              </a:rPr>
              <a:t> repair teeth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b="1" dirty="0">
                <a:solidFill>
                  <a:srgbClr val="002060"/>
                </a:solidFill>
              </a:rPr>
              <a:t> </a:t>
            </a:r>
            <a:r>
              <a:rPr lang="en-US" sz="3000" b="1" dirty="0" smtClean="0">
                <a:solidFill>
                  <a:srgbClr val="002060"/>
                </a:solidFill>
              </a:rPr>
              <a:t>repair a car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b="1" dirty="0">
                <a:solidFill>
                  <a:srgbClr val="002060"/>
                </a:solidFill>
              </a:rPr>
              <a:t> </a:t>
            </a:r>
            <a:r>
              <a:rPr lang="en-US" sz="3000" b="1" dirty="0" smtClean="0">
                <a:solidFill>
                  <a:srgbClr val="002060"/>
                </a:solidFill>
              </a:rPr>
              <a:t>bring letters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b="1" dirty="0" smtClean="0">
                <a:solidFill>
                  <a:srgbClr val="002060"/>
                </a:solidFill>
              </a:rPr>
              <a:t> drive a car </a:t>
            </a:r>
          </a:p>
          <a:p>
            <a:pPr marL="0" indent="0">
              <a:buNone/>
            </a:pPr>
            <a:r>
              <a:rPr lang="en-US" sz="3000" b="1" dirty="0">
                <a:solidFill>
                  <a:srgbClr val="002060"/>
                </a:solidFill>
              </a:rPr>
              <a:t>9</a:t>
            </a:r>
            <a:r>
              <a:rPr lang="en-US" sz="3000" b="1" dirty="0" smtClean="0">
                <a:solidFill>
                  <a:srgbClr val="002060"/>
                </a:solidFill>
              </a:rPr>
              <a:t>.   </a:t>
            </a:r>
            <a:r>
              <a:rPr lang="en-US" sz="3000" b="1" dirty="0">
                <a:solidFill>
                  <a:srgbClr val="002060"/>
                </a:solidFill>
              </a:rPr>
              <a:t>m</a:t>
            </a:r>
            <a:r>
              <a:rPr lang="en-US" sz="3000" b="1" dirty="0" smtClean="0">
                <a:solidFill>
                  <a:srgbClr val="002060"/>
                </a:solidFill>
              </a:rPr>
              <a:t>ake cakes </a:t>
            </a:r>
          </a:p>
          <a:p>
            <a:pPr marL="0" indent="0">
              <a:buNone/>
            </a:pPr>
            <a:r>
              <a:rPr lang="en-US" sz="3000" b="1" dirty="0" smtClean="0">
                <a:solidFill>
                  <a:srgbClr val="002060"/>
                </a:solidFill>
              </a:rPr>
              <a:t>10. </a:t>
            </a:r>
            <a:r>
              <a:rPr lang="en-US" sz="3000" b="1" dirty="0">
                <a:solidFill>
                  <a:srgbClr val="002060"/>
                </a:solidFill>
              </a:rPr>
              <a:t>take care of </a:t>
            </a:r>
            <a:r>
              <a:rPr lang="en-US" sz="3000" b="1" dirty="0" smtClean="0">
                <a:solidFill>
                  <a:srgbClr val="002060"/>
                </a:solidFill>
              </a:rPr>
              <a:t>children</a:t>
            </a:r>
          </a:p>
          <a:p>
            <a:pPr marL="0" indent="0">
              <a:buNone/>
            </a:pPr>
            <a:r>
              <a:rPr lang="en-US" sz="3000" b="1" dirty="0" smtClean="0">
                <a:solidFill>
                  <a:srgbClr val="002060"/>
                </a:solidFill>
              </a:rPr>
              <a:t>11. take care of </a:t>
            </a:r>
            <a:r>
              <a:rPr lang="en-US" sz="3000" b="1" dirty="0">
                <a:solidFill>
                  <a:srgbClr val="002060"/>
                </a:solidFill>
              </a:rPr>
              <a:t>animals</a:t>
            </a:r>
            <a:endParaRPr lang="ru-RU" sz="3000" b="1" dirty="0">
              <a:solidFill>
                <a:srgbClr val="002060"/>
              </a:solidFill>
            </a:endParaRPr>
          </a:p>
        </p:txBody>
      </p:sp>
      <p:pic>
        <p:nvPicPr>
          <p:cNvPr id="7" name="Picture 2" descr="https://s.instela.com/m/sherlock-holmes--i58657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702" r="16869"/>
          <a:stretch/>
        </p:blipFill>
        <p:spPr bwMode="auto">
          <a:xfrm>
            <a:off x="9796129" y="99693"/>
            <a:ext cx="2395871" cy="24232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img.patrika.com/upload/images/2016/10/06/thief_by_beachrain-d47s4sb-14757746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815" y="4710758"/>
            <a:ext cx="2687785" cy="21472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3"/>
          <p:cNvSpPr>
            <a:spLocks noGrp="1"/>
          </p:cNvSpPr>
          <p:nvPr>
            <p:ph sz="half" idx="2"/>
          </p:nvPr>
        </p:nvSpPr>
        <p:spPr>
          <a:xfrm>
            <a:off x="6494315" y="1090930"/>
            <a:ext cx="5867400" cy="613251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3200" b="1" dirty="0" smtClean="0">
                <a:solidFill>
                  <a:srgbClr val="002060"/>
                </a:solidFill>
              </a:rPr>
              <a:t>12. </a:t>
            </a:r>
            <a:r>
              <a:rPr lang="uk-UA" sz="3200" b="1" dirty="0" smtClean="0">
                <a:solidFill>
                  <a:srgbClr val="002060"/>
                </a:solidFill>
              </a:rPr>
              <a:t>літати </a:t>
            </a:r>
            <a:r>
              <a:rPr lang="uk-UA" sz="3200" b="1" dirty="0">
                <a:solidFill>
                  <a:srgbClr val="002060"/>
                </a:solidFill>
              </a:rPr>
              <a:t>в небі</a:t>
            </a:r>
          </a:p>
          <a:p>
            <a:pPr marL="0" lvl="0" indent="0">
              <a:buNone/>
            </a:pPr>
            <a:r>
              <a:rPr lang="en-US" sz="3200" b="1" dirty="0" smtClean="0">
                <a:solidFill>
                  <a:srgbClr val="002060"/>
                </a:solidFill>
              </a:rPr>
              <a:t>13. </a:t>
            </a:r>
            <a:r>
              <a:rPr lang="uk-UA" sz="3200" b="1" dirty="0" smtClean="0">
                <a:solidFill>
                  <a:srgbClr val="002060"/>
                </a:solidFill>
              </a:rPr>
              <a:t>подавати </a:t>
            </a:r>
            <a:r>
              <a:rPr lang="uk-UA" sz="3200" b="1" dirty="0">
                <a:solidFill>
                  <a:srgbClr val="002060"/>
                </a:solidFill>
              </a:rPr>
              <a:t>їжу</a:t>
            </a:r>
          </a:p>
          <a:p>
            <a:pPr marL="0" lvl="0" indent="0">
              <a:buNone/>
            </a:pPr>
            <a:r>
              <a:rPr lang="en-US" sz="3200" b="1" dirty="0" smtClean="0">
                <a:solidFill>
                  <a:srgbClr val="002060"/>
                </a:solidFill>
              </a:rPr>
              <a:t>14. </a:t>
            </a:r>
            <a:r>
              <a:rPr lang="uk-UA" sz="3200" b="1" dirty="0" smtClean="0">
                <a:solidFill>
                  <a:srgbClr val="002060"/>
                </a:solidFill>
              </a:rPr>
              <a:t>грати </a:t>
            </a:r>
            <a:r>
              <a:rPr lang="uk-UA" sz="3200" b="1" dirty="0">
                <a:solidFill>
                  <a:srgbClr val="002060"/>
                </a:solidFill>
              </a:rPr>
              <a:t>у фільмі</a:t>
            </a:r>
          </a:p>
          <a:p>
            <a:pPr marL="0" lvl="0" indent="0">
              <a:buNone/>
            </a:pPr>
            <a:r>
              <a:rPr lang="en-US" sz="3200" b="1" dirty="0" smtClean="0">
                <a:solidFill>
                  <a:srgbClr val="002060"/>
                </a:solidFill>
              </a:rPr>
              <a:t>15. </a:t>
            </a:r>
            <a:r>
              <a:rPr lang="uk-UA" sz="3200" b="1" dirty="0" smtClean="0">
                <a:solidFill>
                  <a:srgbClr val="002060"/>
                </a:solidFill>
              </a:rPr>
              <a:t>продавати </a:t>
            </a:r>
            <a:r>
              <a:rPr lang="uk-UA" sz="3200" b="1" dirty="0">
                <a:solidFill>
                  <a:srgbClr val="002060"/>
                </a:solidFill>
              </a:rPr>
              <a:t>речі</a:t>
            </a:r>
          </a:p>
          <a:p>
            <a:pPr marL="0" lvl="0" indent="0">
              <a:buNone/>
            </a:pPr>
            <a:r>
              <a:rPr lang="en-US" sz="3200" b="1" dirty="0" smtClean="0">
                <a:solidFill>
                  <a:srgbClr val="002060"/>
                </a:solidFill>
              </a:rPr>
              <a:t>16.</a:t>
            </a:r>
            <a:r>
              <a:rPr lang="uk-UA" sz="3200" b="1" dirty="0" smtClean="0">
                <a:solidFill>
                  <a:srgbClr val="002060"/>
                </a:solidFill>
              </a:rPr>
              <a:t> </a:t>
            </a:r>
            <a:r>
              <a:rPr lang="uk-UA" sz="3200" b="1" dirty="0">
                <a:solidFill>
                  <a:srgbClr val="002060"/>
                </a:solidFill>
              </a:rPr>
              <a:t>друкувати листи</a:t>
            </a:r>
          </a:p>
          <a:p>
            <a:pPr marL="0" lvl="0" indent="0">
              <a:buNone/>
            </a:pPr>
            <a:r>
              <a:rPr lang="en-US" sz="3200" b="1" dirty="0" smtClean="0">
                <a:solidFill>
                  <a:srgbClr val="002060"/>
                </a:solidFill>
              </a:rPr>
              <a:t>17. </a:t>
            </a:r>
            <a:r>
              <a:rPr lang="uk-UA" sz="3200" b="1" dirty="0" smtClean="0">
                <a:solidFill>
                  <a:srgbClr val="002060"/>
                </a:solidFill>
              </a:rPr>
              <a:t>розробляти програми</a:t>
            </a:r>
            <a:endParaRPr lang="uk-UA" sz="3200" b="1" dirty="0">
              <a:solidFill>
                <a:srgbClr val="002060"/>
              </a:solidFill>
            </a:endParaRPr>
          </a:p>
          <a:p>
            <a:pPr marL="0" lvl="0" indent="0">
              <a:buNone/>
            </a:pPr>
            <a:r>
              <a:rPr lang="en-US" sz="3200" b="1" dirty="0" smtClean="0">
                <a:solidFill>
                  <a:srgbClr val="002060"/>
                </a:solidFill>
              </a:rPr>
              <a:t>18.</a:t>
            </a:r>
            <a:r>
              <a:rPr lang="uk-UA" sz="3200" b="1" dirty="0" smtClean="0">
                <a:solidFill>
                  <a:srgbClr val="002060"/>
                </a:solidFill>
              </a:rPr>
              <a:t> </a:t>
            </a:r>
            <a:r>
              <a:rPr lang="uk-UA" sz="3200" b="1" dirty="0">
                <a:solidFill>
                  <a:srgbClr val="002060"/>
                </a:solidFill>
              </a:rPr>
              <a:t>робити зачіску</a:t>
            </a:r>
          </a:p>
          <a:p>
            <a:pPr marL="0" lvl="0" indent="0">
              <a:buNone/>
            </a:pPr>
            <a:r>
              <a:rPr lang="en-US" sz="3200" b="1" dirty="0" smtClean="0">
                <a:solidFill>
                  <a:srgbClr val="002060"/>
                </a:solidFill>
              </a:rPr>
              <a:t>19.</a:t>
            </a:r>
            <a:r>
              <a:rPr lang="uk-UA" sz="3200" b="1" dirty="0" smtClean="0">
                <a:solidFill>
                  <a:srgbClr val="002060"/>
                </a:solidFill>
              </a:rPr>
              <a:t> </a:t>
            </a:r>
            <a:r>
              <a:rPr lang="uk-UA" sz="3200" b="1" dirty="0">
                <a:solidFill>
                  <a:srgbClr val="002060"/>
                </a:solidFill>
              </a:rPr>
              <a:t>брати інтерв'ю </a:t>
            </a:r>
            <a:endParaRPr lang="ru-RU" sz="3200" b="1" dirty="0">
              <a:solidFill>
                <a:srgbClr val="002060"/>
              </a:solidFill>
            </a:endParaRPr>
          </a:p>
          <a:p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201859" y="1472565"/>
            <a:ext cx="79220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</a:t>
            </a:r>
            <a:endParaRPr lang="ru-RU" sz="9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648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" y="227965"/>
            <a:ext cx="11795760" cy="381635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Fill in with the name of a profession: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" y="728344"/>
            <a:ext cx="11993880" cy="5931535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 Black" panose="020B0A04020102020204" pitchFamily="34" charset="0"/>
              </a:rPr>
              <a:t>A _____________ helps the doctor.</a:t>
            </a:r>
          </a:p>
          <a:p>
            <a:r>
              <a:rPr lang="en-US" sz="4000" dirty="0" smtClean="0">
                <a:latin typeface="Arial Black" panose="020B0A04020102020204" pitchFamily="34" charset="0"/>
              </a:rPr>
              <a:t>A _____________ catches burglars.</a:t>
            </a:r>
          </a:p>
          <a:p>
            <a:r>
              <a:rPr lang="en-US" sz="4000" dirty="0" smtClean="0">
                <a:latin typeface="Arial Black" panose="020B0A04020102020204" pitchFamily="34" charset="0"/>
              </a:rPr>
              <a:t>A _____________ types letters and makes coffee for her boss.</a:t>
            </a:r>
          </a:p>
          <a:p>
            <a:r>
              <a:rPr lang="en-US" sz="4000" dirty="0" smtClean="0">
                <a:latin typeface="Arial Black" panose="020B0A04020102020204" pitchFamily="34" charset="0"/>
              </a:rPr>
              <a:t>An ___________ works in the theatre.</a:t>
            </a:r>
          </a:p>
          <a:p>
            <a:r>
              <a:rPr lang="en-US" sz="4000" dirty="0" smtClean="0">
                <a:latin typeface="Arial Black" panose="020B0A04020102020204" pitchFamily="34" charset="0"/>
              </a:rPr>
              <a:t>A ____________ helps sick animals.</a:t>
            </a:r>
          </a:p>
          <a:p>
            <a:r>
              <a:rPr lang="en-US" sz="4000" dirty="0" smtClean="0">
                <a:latin typeface="Arial Black" panose="020B0A04020102020204" pitchFamily="34" charset="0"/>
              </a:rPr>
              <a:t>A _____________ repairs cars.</a:t>
            </a:r>
          </a:p>
          <a:p>
            <a:r>
              <a:rPr lang="en-US" sz="4000" dirty="0" smtClean="0">
                <a:latin typeface="Arial Black" panose="020B0A04020102020204" pitchFamily="34" charset="0"/>
              </a:rPr>
              <a:t>A _____________ brings letters.</a:t>
            </a:r>
          </a:p>
          <a:p>
            <a:r>
              <a:rPr lang="en-US" sz="4000" dirty="0" smtClean="0">
                <a:latin typeface="Arial Black" panose="020B0A04020102020204" pitchFamily="34" charset="0"/>
              </a:rPr>
              <a:t>A _____________ repairs teeth.</a:t>
            </a:r>
          </a:p>
          <a:p>
            <a:endParaRPr lang="ru-RU" sz="4000" dirty="0"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97066" y="637993"/>
            <a:ext cx="149226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nurse</a:t>
            </a:r>
            <a:endParaRPr lang="ru-RU" sz="4400" b="1" dirty="0">
              <a:ln w="10160">
                <a:solidFill>
                  <a:srgbClr val="4472C4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49933" y="1318383"/>
            <a:ext cx="32303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police officer</a:t>
            </a:r>
            <a:endParaRPr lang="ru-RU" sz="4400" b="1" dirty="0">
              <a:ln w="10160">
                <a:solidFill>
                  <a:srgbClr val="4472C4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27091" y="1989642"/>
            <a:ext cx="23419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secretary</a:t>
            </a:r>
            <a:endParaRPr lang="ru-RU" sz="4400" b="1" dirty="0">
              <a:ln w="10160">
                <a:solidFill>
                  <a:srgbClr val="4472C4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67876" y="3167419"/>
            <a:ext cx="182139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actress</a:t>
            </a:r>
            <a:endParaRPr lang="ru-RU" sz="4400" b="1" dirty="0">
              <a:ln w="10160">
                <a:solidFill>
                  <a:srgbClr val="4472C4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76607" y="3838678"/>
            <a:ext cx="9225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vet</a:t>
            </a:r>
            <a:endParaRPr lang="ru-RU" sz="4400" b="1" dirty="0">
              <a:ln w="10160">
                <a:solidFill>
                  <a:srgbClr val="4472C4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80149" y="4521001"/>
            <a:ext cx="24208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mechanic</a:t>
            </a:r>
            <a:endParaRPr lang="ru-RU" sz="4400" b="1" dirty="0">
              <a:ln w="10160">
                <a:solidFill>
                  <a:srgbClr val="4472C4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68281" y="5162612"/>
            <a:ext cx="22445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postman</a:t>
            </a:r>
            <a:endParaRPr lang="ru-RU" sz="4400" b="1" dirty="0">
              <a:ln w="10160">
                <a:solidFill>
                  <a:srgbClr val="4472C4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27091" y="5869631"/>
            <a:ext cx="181613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dentist</a:t>
            </a:r>
            <a:endParaRPr lang="ru-RU" sz="4400" b="1" dirty="0">
              <a:ln w="10160">
                <a:solidFill>
                  <a:srgbClr val="4472C4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002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3840" y="1063162"/>
            <a:ext cx="11556999" cy="5460547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An actress ________________________________________.</a:t>
            </a:r>
          </a:p>
          <a:p>
            <a:r>
              <a:rPr lang="en-US" sz="3200" dirty="0" smtClean="0">
                <a:latin typeface="Arial Black" panose="020B0A04020102020204" pitchFamily="34" charset="0"/>
              </a:rPr>
              <a:t>A librarian ______.</a:t>
            </a:r>
          </a:p>
          <a:p>
            <a:r>
              <a:rPr lang="en-US" sz="3200" dirty="0" smtClean="0">
                <a:latin typeface="Arial Black" panose="020B0A04020102020204" pitchFamily="34" charset="0"/>
              </a:rPr>
              <a:t>A hairdresser _______.</a:t>
            </a:r>
          </a:p>
          <a:p>
            <a:r>
              <a:rPr lang="en-US" sz="3200" dirty="0" smtClean="0">
                <a:latin typeface="Arial Black" panose="020B0A04020102020204" pitchFamily="34" charset="0"/>
              </a:rPr>
              <a:t>A waiter _______.</a:t>
            </a:r>
          </a:p>
          <a:p>
            <a:r>
              <a:rPr lang="en-US" sz="3200" dirty="0" smtClean="0">
                <a:latin typeface="Arial Black" panose="020B0A04020102020204" pitchFamily="34" charset="0"/>
              </a:rPr>
              <a:t>A pilot _______.</a:t>
            </a:r>
          </a:p>
          <a:p>
            <a:r>
              <a:rPr lang="en-US" sz="3200" dirty="0" smtClean="0">
                <a:latin typeface="Arial Black" panose="020B0A04020102020204" pitchFamily="34" charset="0"/>
              </a:rPr>
              <a:t>A reporter ______.</a:t>
            </a:r>
          </a:p>
          <a:p>
            <a:r>
              <a:rPr lang="en-US" sz="3200" dirty="0" smtClean="0">
                <a:latin typeface="Arial Black" panose="020B0A04020102020204" pitchFamily="34" charset="0"/>
              </a:rPr>
              <a:t>A cook ______.</a:t>
            </a:r>
          </a:p>
          <a:p>
            <a:r>
              <a:rPr lang="en-US" sz="3200" dirty="0" smtClean="0">
                <a:latin typeface="Arial Black" panose="020B0A04020102020204" pitchFamily="34" charset="0"/>
              </a:rPr>
              <a:t>A nurse ______.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76943" y="128744"/>
            <a:ext cx="10515600" cy="476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07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activities they do.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Fill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with a correct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word-combination: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48836" y="-94569"/>
            <a:ext cx="21832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-S (-ES)</a:t>
            </a:r>
            <a:endParaRPr lang="ru-RU" sz="5400" b="1" dirty="0">
              <a:ln w="10160">
                <a:solidFill>
                  <a:srgbClr val="4472C4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56802" y="942891"/>
            <a:ext cx="81424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work</a:t>
            </a:r>
            <a:r>
              <a:rPr lang="en-US" sz="36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</a:t>
            </a:r>
            <a:r>
              <a:rPr lang="en-US" sz="36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in the theatre and acts in the films.</a:t>
            </a:r>
            <a:endParaRPr lang="ru-RU" sz="3600" b="1" dirty="0">
              <a:ln w="10160">
                <a:solidFill>
                  <a:srgbClr val="4472C4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871459">
            <a:off x="10776671" y="5288340"/>
            <a:ext cx="84510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</a:t>
            </a:r>
            <a:endParaRPr lang="ru-RU" sz="9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8" name="Picture 6" descr="http://img.patrika.com/upload/images/2016/10/06/thief_by_beachrain-d47s4sb-14757746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437" y="4725240"/>
            <a:ext cx="2687785" cy="21472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3860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61925"/>
            <a:ext cx="12206514" cy="162333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+mn-lt"/>
              </a:rPr>
              <a:t>Fill in with: </a:t>
            </a:r>
            <a:r>
              <a:rPr lang="en-US" sz="3200" dirty="0" smtClean="0">
                <a:latin typeface="Arial Black" panose="020B0A04020102020204" pitchFamily="34" charset="0"/>
              </a:rPr>
              <a:t/>
            </a:r>
            <a:br>
              <a:rPr lang="en-US" sz="3200" dirty="0" smtClean="0">
                <a:latin typeface="Arial Black" panose="020B0A04020102020204" pitchFamily="34" charset="0"/>
              </a:rPr>
            </a:br>
            <a:r>
              <a:rPr lang="en-US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to help / to teach / to cook / to make/ to grow/ to bake  </a:t>
            </a:r>
            <a:r>
              <a:rPr lang="en-US" sz="3200" dirty="0" smtClean="0">
                <a:latin typeface="Arial Black" panose="020B0A04020102020204" pitchFamily="34" charset="0"/>
              </a:rPr>
              <a:t/>
            </a:r>
            <a:br>
              <a:rPr lang="en-US" sz="3200" dirty="0" smtClean="0">
                <a:latin typeface="Arial Black" panose="020B0A04020102020204" pitchFamily="34" charset="0"/>
              </a:rPr>
            </a:br>
            <a:r>
              <a:rPr lang="en-US" sz="3200" b="1" dirty="0" smtClean="0"/>
              <a:t>and match with the correct sentence.</a:t>
            </a:r>
            <a:endParaRPr lang="ru-RU" sz="3200" b="1" dirty="0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0" y="2394857"/>
            <a:ext cx="8258629" cy="446314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She ________________ a hairstyle.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He ________________ sick animals.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She ________________ children at school.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She ________________ bread.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He _________________fruit and vegetables.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She ________________ dinner. </a:t>
            </a:r>
            <a:endParaRPr lang="ru-RU" b="1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8399084" y="2506662"/>
            <a:ext cx="3792915" cy="4351338"/>
          </a:xfrm>
        </p:spPr>
        <p:txBody>
          <a:bodyPr/>
          <a:lstStyle/>
          <a:p>
            <a:pPr marL="514350" indent="-514350">
              <a:buAutoNum type="alphaLcParenR"/>
            </a:pPr>
            <a:r>
              <a:rPr lang="en-US" b="1" dirty="0" smtClean="0">
                <a:solidFill>
                  <a:srgbClr val="002060"/>
                </a:solidFill>
              </a:rPr>
              <a:t>She is a teacher.</a:t>
            </a:r>
          </a:p>
          <a:p>
            <a:pPr marL="514350" indent="-514350">
              <a:buAutoNum type="alphaLcParenR"/>
            </a:pPr>
            <a:r>
              <a:rPr lang="en-US" b="1" dirty="0" smtClean="0">
                <a:solidFill>
                  <a:srgbClr val="002060"/>
                </a:solidFill>
              </a:rPr>
              <a:t>She is a hairdresser.</a:t>
            </a:r>
          </a:p>
          <a:p>
            <a:pPr marL="514350" indent="-514350">
              <a:buAutoNum type="alphaLcParenR"/>
            </a:pPr>
            <a:r>
              <a:rPr lang="en-US" b="1" dirty="0" smtClean="0">
                <a:solidFill>
                  <a:srgbClr val="002060"/>
                </a:solidFill>
              </a:rPr>
              <a:t>He is a farmer.</a:t>
            </a:r>
          </a:p>
          <a:p>
            <a:pPr marL="514350" indent="-514350">
              <a:buAutoNum type="alphaLcParenR"/>
            </a:pPr>
            <a:r>
              <a:rPr lang="en-US" b="1" dirty="0" smtClean="0">
                <a:solidFill>
                  <a:srgbClr val="002060"/>
                </a:solidFill>
              </a:rPr>
              <a:t>She is a cook.</a:t>
            </a:r>
          </a:p>
          <a:p>
            <a:pPr marL="514350" indent="-514350">
              <a:buAutoNum type="alphaLcParenR"/>
            </a:pPr>
            <a:r>
              <a:rPr lang="en-US" b="1" dirty="0" smtClean="0">
                <a:solidFill>
                  <a:srgbClr val="002060"/>
                </a:solidFill>
              </a:rPr>
              <a:t>He is a vet.</a:t>
            </a:r>
          </a:p>
          <a:p>
            <a:pPr marL="514350" indent="-514350">
              <a:buAutoNum type="alphaLcParenR"/>
            </a:pPr>
            <a:r>
              <a:rPr lang="en-US" b="1" dirty="0" smtClean="0">
                <a:solidFill>
                  <a:srgbClr val="002060"/>
                </a:solidFill>
              </a:rPr>
              <a:t>She is a baker.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96149" y="1516858"/>
            <a:ext cx="18142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-S (-ES)</a:t>
            </a:r>
            <a:endParaRPr lang="ru-RU" sz="4400" b="1" dirty="0">
              <a:ln w="10160">
                <a:solidFill>
                  <a:srgbClr val="4472C4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84129" y="2286299"/>
            <a:ext cx="12763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makes</a:t>
            </a:r>
            <a:endParaRPr lang="ru-RU" sz="3200" b="1" dirty="0">
              <a:ln w="10160">
                <a:solidFill>
                  <a:srgbClr val="4472C4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5761869" y="2676458"/>
            <a:ext cx="2655869" cy="5260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775693" y="2762516"/>
            <a:ext cx="10931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helps</a:t>
            </a:r>
            <a:endParaRPr lang="ru-RU" sz="3200" b="1" dirty="0">
              <a:ln w="10160">
                <a:solidFill>
                  <a:srgbClr val="4472C4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35238" y="3284156"/>
            <a:ext cx="14925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teaches</a:t>
            </a:r>
            <a:endParaRPr lang="ru-RU" sz="3200" b="1" dirty="0">
              <a:ln w="10160">
                <a:solidFill>
                  <a:srgbClr val="4472C4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16" name="Прямая со стрелкой 15"/>
          <p:cNvCxnSpPr>
            <a:endCxn id="8" idx="1"/>
          </p:cNvCxnSpPr>
          <p:nvPr/>
        </p:nvCxnSpPr>
        <p:spPr>
          <a:xfrm>
            <a:off x="5913120" y="3266243"/>
            <a:ext cx="2485964" cy="14160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6828814" y="2819616"/>
            <a:ext cx="1836214" cy="7685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809987" y="3798623"/>
            <a:ext cx="11624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bakes</a:t>
            </a:r>
            <a:endParaRPr lang="ru-RU" sz="3200" b="1" dirty="0">
              <a:ln w="10160">
                <a:solidFill>
                  <a:srgbClr val="4472C4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5081625" y="4197779"/>
            <a:ext cx="3522956" cy="11175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1810006" y="4282013"/>
            <a:ext cx="12069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grows</a:t>
            </a:r>
            <a:endParaRPr lang="ru-RU" sz="3200" b="1" dirty="0">
              <a:ln w="10160">
                <a:solidFill>
                  <a:srgbClr val="4472C4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7146311" y="3861595"/>
            <a:ext cx="1518717" cy="8312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1829806" y="4837843"/>
            <a:ext cx="11539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cooks</a:t>
            </a:r>
            <a:endParaRPr lang="ru-RU" sz="3200" b="1" dirty="0">
              <a:ln w="10160">
                <a:solidFill>
                  <a:srgbClr val="4472C4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V="1">
            <a:off x="5257951" y="4277231"/>
            <a:ext cx="3467524" cy="8949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7104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20" grpId="0"/>
      <p:bldP spid="23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.instela.com/m/sherlock-holmes--i58657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702" r="16869"/>
          <a:stretch/>
        </p:blipFill>
        <p:spPr bwMode="auto">
          <a:xfrm>
            <a:off x="9796129" y="99693"/>
            <a:ext cx="2395871" cy="24232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4800" y="237400"/>
            <a:ext cx="11628120" cy="35696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Version 4. Your Parents’ Help. Speaking. Game ‘An Interpreter’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687785" y="841104"/>
            <a:ext cx="9129021" cy="6154056"/>
          </a:xfrm>
        </p:spPr>
        <p:txBody>
          <a:bodyPr>
            <a:normAutofit lnSpcReduction="10000"/>
          </a:bodyPr>
          <a:lstStyle/>
          <a:p>
            <a:r>
              <a:rPr lang="uk-UA" sz="3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У тебе є родина?</a:t>
            </a:r>
          </a:p>
          <a:p>
            <a:r>
              <a:rPr lang="uk-UA" sz="3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Вона велика</a:t>
            </a:r>
            <a:r>
              <a:rPr lang="en-US" sz="3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uk-UA" sz="3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чи маленька?</a:t>
            </a:r>
          </a:p>
          <a:p>
            <a:r>
              <a:rPr lang="uk-UA" sz="3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Як звуть твого тата?</a:t>
            </a:r>
          </a:p>
          <a:p>
            <a:r>
              <a:rPr lang="uk-UA" sz="3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Скільки йому років?</a:t>
            </a:r>
            <a:endParaRPr lang="en-US" sz="36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uk-UA" sz="3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Хто твій тато?</a:t>
            </a:r>
          </a:p>
          <a:p>
            <a:r>
              <a:rPr lang="uk-UA" sz="3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Де він працює</a:t>
            </a:r>
            <a:r>
              <a:rPr lang="uk-UA" sz="3600" dirty="0">
                <a:solidFill>
                  <a:srgbClr val="002060"/>
                </a:solidFill>
                <a:latin typeface="Arial Black" panose="020B0A04020102020204" pitchFamily="34" charset="0"/>
              </a:rPr>
              <a:t>?</a:t>
            </a:r>
            <a:endParaRPr lang="uk-UA" sz="36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uk-UA" sz="3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Як звуть твою маму?</a:t>
            </a:r>
          </a:p>
          <a:p>
            <a:r>
              <a:rPr lang="uk-UA" sz="3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Скільки їй років?</a:t>
            </a:r>
          </a:p>
          <a:p>
            <a:r>
              <a:rPr lang="uk-UA" sz="3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Хто твоя мама?</a:t>
            </a:r>
          </a:p>
          <a:p>
            <a:r>
              <a:rPr lang="uk-UA" sz="3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Де вона працює?</a:t>
            </a:r>
          </a:p>
        </p:txBody>
      </p:sp>
      <p:pic>
        <p:nvPicPr>
          <p:cNvPr id="7" name="Picture 6" descr="http://img.patrika.com/upload/images/2016/10/06/thief_by_beachrain-d47s4sb-14757746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51678"/>
            <a:ext cx="2687785" cy="21472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6238" y="5425500"/>
            <a:ext cx="84510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</a:t>
            </a:r>
            <a:endParaRPr lang="ru-RU" sz="9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275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160" y="422910"/>
            <a:ext cx="11430000" cy="42735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Speaking. Work in Pairs. Talk with your friend about your family members’ professions.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18160" y="5303519"/>
            <a:ext cx="11475720" cy="1513523"/>
          </a:xfrm>
        </p:spPr>
        <p:txBody>
          <a:bodyPr/>
          <a:lstStyle/>
          <a:p>
            <a:r>
              <a:rPr lang="en-US" dirty="0" smtClean="0"/>
              <a:t>Checking the </a:t>
            </a:r>
            <a:r>
              <a:rPr lang="en-US" dirty="0" err="1" smtClean="0"/>
              <a:t>hometask</a:t>
            </a:r>
            <a:r>
              <a:rPr lang="en-US" dirty="0" smtClean="0"/>
              <a:t>. Project Work. A story about parents’ professions. </a:t>
            </a:r>
            <a:endParaRPr lang="ru-RU" dirty="0"/>
          </a:p>
        </p:txBody>
      </p:sp>
      <p:pic>
        <p:nvPicPr>
          <p:cNvPr id="3074" name="Picture 2" descr="http://weclipart.com/gimg/BB492A5589C6BAF6/10735735-Little-girls-isolated-on-white-background-Stock-Vector-talking-girls-carto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5" y="1277620"/>
            <a:ext cx="5375910" cy="38641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 rot="1560519">
            <a:off x="8532518" y="4120273"/>
            <a:ext cx="48763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</a:t>
            </a:r>
            <a:endParaRPr lang="ru-RU" sz="9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719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48640" y="568325"/>
            <a:ext cx="11094720" cy="57975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dirty="0" smtClean="0">
                <a:latin typeface="+mn-lt"/>
              </a:rPr>
              <a:t>Talk with your friends: </a:t>
            </a:r>
            <a:br>
              <a:rPr lang="en-US" sz="2700" dirty="0" smtClean="0">
                <a:latin typeface="+mn-lt"/>
              </a:rPr>
            </a:br>
            <a:r>
              <a:rPr lang="en-US" dirty="0" smtClean="0">
                <a:solidFill>
                  <a:srgbClr val="FF0000"/>
                </a:solidFill>
                <a:latin typeface="+mn-lt"/>
              </a:rPr>
              <a:t>I’m going to be a </a:t>
            </a:r>
            <a:r>
              <a:rPr lang="en-US" u="sng" dirty="0" smtClean="0">
                <a:solidFill>
                  <a:srgbClr val="FF0000"/>
                </a:solidFill>
                <a:latin typeface="+mn-lt"/>
              </a:rPr>
              <a:t>pilot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because I like </a:t>
            </a:r>
            <a:r>
              <a:rPr lang="en-US" u="sng" dirty="0" smtClean="0">
                <a:solidFill>
                  <a:srgbClr val="FF0000"/>
                </a:solidFill>
                <a:latin typeface="+mn-lt"/>
              </a:rPr>
              <a:t>fast travels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. A </a:t>
            </a:r>
            <a:r>
              <a:rPr lang="en-US" u="sng" dirty="0" smtClean="0">
                <a:solidFill>
                  <a:srgbClr val="FF0000"/>
                </a:solidFill>
                <a:latin typeface="+mn-lt"/>
              </a:rPr>
              <a:t>pilot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u="sng" dirty="0" smtClean="0">
                <a:solidFill>
                  <a:srgbClr val="FF0000"/>
                </a:solidFill>
                <a:latin typeface="+mn-lt"/>
              </a:rPr>
              <a:t>flies in the sky and travels a lot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.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0" y="2238873"/>
            <a:ext cx="12192000" cy="4351338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What are you going to be and why?</a:t>
            </a:r>
          </a:p>
          <a:p>
            <a:pPr algn="ctr"/>
            <a:r>
              <a:rPr lang="en-US" sz="48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I’m going to be a ___ because</a:t>
            </a:r>
          </a:p>
          <a:p>
            <a:pPr marL="0" indent="0" algn="ctr">
              <a:buNone/>
            </a:pPr>
            <a:r>
              <a:rPr lang="en-US" sz="48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I like ___. A ____ ____.</a:t>
            </a:r>
            <a:endParaRPr lang="ru-RU" sz="48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20547965">
            <a:off x="385990" y="363250"/>
            <a:ext cx="80502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</a:t>
            </a:r>
            <a:endParaRPr lang="ru-RU" sz="9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911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65125"/>
            <a:ext cx="10515600" cy="259715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Work in Groups. Making a short story.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70752"/>
            <a:ext cx="11251096" cy="574931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There is a puzzle for every group.</a:t>
            </a:r>
          </a:p>
          <a:p>
            <a:pPr marL="0" indent="0">
              <a:buNone/>
            </a:pPr>
            <a:r>
              <a:rPr lang="en-US" dirty="0" smtClean="0"/>
              <a:t>1. Make the picture.</a:t>
            </a:r>
          </a:p>
          <a:p>
            <a:pPr marL="0" indent="0">
              <a:buNone/>
            </a:pPr>
            <a:r>
              <a:rPr lang="en-US" dirty="0" smtClean="0"/>
              <a:t>2. Write a story  to describe it, then read it.</a:t>
            </a:r>
          </a:p>
          <a:p>
            <a:pPr marL="0" indent="0" algn="ctr">
              <a:buNone/>
            </a:pPr>
            <a:r>
              <a:rPr lang="en-US" sz="5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Meet  ____________.</a:t>
            </a:r>
          </a:p>
          <a:p>
            <a:pPr marL="0" indent="0" algn="ctr">
              <a:buNone/>
            </a:pPr>
            <a:r>
              <a:rPr lang="en-US" sz="5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__________ is a ___________.</a:t>
            </a:r>
          </a:p>
          <a:p>
            <a:pPr marL="0" indent="0" algn="ctr">
              <a:buNone/>
            </a:pPr>
            <a:r>
              <a:rPr lang="en-US" sz="5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He / She works ____________.</a:t>
            </a:r>
          </a:p>
          <a:p>
            <a:pPr marL="0" indent="0" algn="ctr">
              <a:buNone/>
            </a:pPr>
            <a:r>
              <a:rPr lang="en-US" sz="5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She / He ___________.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2381" y="0"/>
            <a:ext cx="67518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</a:t>
            </a:r>
            <a:endParaRPr lang="ru-RU" sz="9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809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As you see, there are a lot of different professions in the world. What profession is the most important and why?</a:t>
            </a:r>
            <a:br>
              <a:rPr lang="en-US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Arial Black" pitchFamily="34" charset="0"/>
              </a:rPr>
              <a:t>I guess (I think) the most important profession is the profession of a ____because _______.</a:t>
            </a:r>
            <a:endParaRPr lang="ru-RU" sz="4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5440" y="2504440"/>
            <a:ext cx="9144000" cy="2387600"/>
          </a:xfrm>
        </p:spPr>
        <p:txBody>
          <a:bodyPr>
            <a:noAutofit/>
          </a:bodyPr>
          <a:lstStyle/>
          <a:p>
            <a:r>
              <a:rPr lang="en-US" sz="12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Family. Professions.</a:t>
            </a:r>
            <a:endParaRPr lang="ru-RU" sz="120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5000" y="5242560"/>
            <a:ext cx="9144000" cy="655320"/>
          </a:xfrm>
        </p:spPr>
        <p:txBody>
          <a:bodyPr/>
          <a:lstStyle/>
          <a:p>
            <a:pPr algn="r"/>
            <a:r>
              <a:rPr lang="en-US" dirty="0" smtClean="0"/>
              <a:t>7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7637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Hometask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dirty="0" smtClean="0"/>
              <a:t>Напишіть декілька речень про найважливішу, на вашу думку професію (2-4 речення).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ndbcnews.com.ph/uploads/1440203496_20296035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62" y="1016985"/>
            <a:ext cx="4185892" cy="50951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.instela.com/m/sherlock-holmes--i58657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702" r="16869"/>
          <a:stretch/>
        </p:blipFill>
        <p:spPr bwMode="auto">
          <a:xfrm>
            <a:off x="8766313" y="99693"/>
            <a:ext cx="3425687" cy="34648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landmarkgroup.com/blog/CF113403%20cmy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674" y="1550504"/>
            <a:ext cx="3962639" cy="36758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715655" y="4540853"/>
            <a:ext cx="404149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sdicean</a:t>
            </a:r>
            <a:endParaRPr lang="ru-RU" sz="9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904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s://fs00.infourok.ru/images/doc/268/273257/img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9580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12725"/>
            <a:ext cx="10515600" cy="64071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Aims: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53440"/>
            <a:ext cx="12192000" cy="55321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u="sng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навчальна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: </a:t>
            </a: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забезпечити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повторення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та </a:t>
            </a: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закріплення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лексичного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матеріалу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по </a:t>
            </a:r>
            <a:r>
              <a:rPr lang="en-US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темі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«</a:t>
            </a: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Професії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» та </a:t>
            </a: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граматичного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</a:t>
            </a: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матеріалу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: </a:t>
            </a:r>
            <a:r>
              <a:rPr lang="en-US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The Present Simple  Tense; </a:t>
            </a: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формувати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уміння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конкретизувати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набуті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знання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по </a:t>
            </a: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вивченій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</a:t>
            </a: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темі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;  </a:t>
            </a:r>
          </a:p>
          <a:p>
            <a:pPr marL="0" indent="0">
              <a:buNone/>
            </a:pPr>
            <a:r>
              <a:rPr lang="ru-RU" u="sng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розвиваюча</a:t>
            </a:r>
            <a:r>
              <a:rPr lang="ru-RU" u="sng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: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розвивати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вміння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аналізувати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вивчений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навчальний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матеріал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систематизувати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,</a:t>
            </a:r>
            <a:r>
              <a:rPr lang="en-US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узагальнювати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; </a:t>
            </a: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сприяти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збагаченню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</a:t>
            </a: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словникового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запасу та </a:t>
            </a: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розвитку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зв’язного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мовлення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; </a:t>
            </a: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розвивати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емоції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використовуючи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яскраві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</a:t>
            </a: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приклади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; </a:t>
            </a: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формувати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вміння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</a:t>
            </a: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працювати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за </a:t>
            </a: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зразком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і </a:t>
            </a: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вказівками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</a:t>
            </a: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вчителя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; </a:t>
            </a: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розвивати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навички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</a:t>
            </a: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аудіювання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читання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усного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та </a:t>
            </a: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писемного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мовлення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;</a:t>
            </a:r>
          </a:p>
          <a:p>
            <a:pPr marL="0" indent="0">
              <a:buNone/>
            </a:pPr>
            <a:r>
              <a:rPr lang="ru-RU" u="sng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виховна</a:t>
            </a:r>
            <a:r>
              <a:rPr lang="ru-RU" u="sng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: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виховувати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уважність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зібраність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спостережливість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сумлінне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ставлення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до </a:t>
            </a: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праці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повагу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до </a:t>
            </a: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представників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різних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професій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,  </a:t>
            </a: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готовність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до </a:t>
            </a: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вільного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вибору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професій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пізнавальний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інтерес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до  </a:t>
            </a: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вивчення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</a:t>
            </a: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англійської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мови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.</a:t>
            </a:r>
          </a:p>
          <a:p>
            <a:pPr marL="0" indent="0">
              <a:buNone/>
            </a:pPr>
            <a:r>
              <a:rPr lang="ru-RU" u="sng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Методи</a:t>
            </a:r>
            <a:r>
              <a:rPr lang="ru-RU" u="sng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u="sng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навчанн</a:t>
            </a: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я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: </a:t>
            </a: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бесіда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розповідь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діалог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,  робота в </a:t>
            </a: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групах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, робота з </a:t>
            </a: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роздатковим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матеріалом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, перегляд </a:t>
            </a: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відеоролику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Тип уроку: урок </a:t>
            </a: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узагальнення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та </a:t>
            </a: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систематизації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знань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.</a:t>
            </a:r>
          </a:p>
          <a:p>
            <a:endParaRPr lang="ru-RU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568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40" y="319405"/>
            <a:ext cx="10515600" cy="366395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Phonetic exercise: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640" y="911224"/>
            <a:ext cx="11338560" cy="5733415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[</a:t>
            </a:r>
            <a:r>
              <a:rPr lang="en-US" sz="4400" dirty="0" smtClean="0">
                <a:solidFill>
                  <a:srgbClr val="FF000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Ɔ</a:t>
            </a:r>
            <a:r>
              <a:rPr lang="en-US" sz="4400" dirty="0" smtClean="0">
                <a:solidFill>
                  <a:srgbClr val="00206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] – </a:t>
            </a:r>
            <a:r>
              <a:rPr lang="en-US" sz="4400" dirty="0" smtClean="0">
                <a:solidFill>
                  <a:srgbClr val="FF000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a</a:t>
            </a:r>
            <a:r>
              <a:rPr lang="en-US" sz="4400" dirty="0" smtClean="0">
                <a:solidFill>
                  <a:srgbClr val="00206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ll, sm</a:t>
            </a:r>
            <a:r>
              <a:rPr lang="en-US" sz="4400" dirty="0" smtClean="0">
                <a:solidFill>
                  <a:srgbClr val="FF000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a</a:t>
            </a:r>
            <a:r>
              <a:rPr lang="en-US" sz="4400" dirty="0" smtClean="0">
                <a:solidFill>
                  <a:srgbClr val="00206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ll, t</a:t>
            </a:r>
            <a:r>
              <a:rPr lang="en-US" sz="4400" dirty="0" smtClean="0">
                <a:solidFill>
                  <a:srgbClr val="FF000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a</a:t>
            </a:r>
            <a:r>
              <a:rPr lang="en-US" sz="4400" dirty="0" smtClean="0">
                <a:solidFill>
                  <a:srgbClr val="00206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ll, d</a:t>
            </a:r>
            <a:r>
              <a:rPr lang="en-US" sz="4400" dirty="0" smtClean="0">
                <a:solidFill>
                  <a:srgbClr val="FF000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o</a:t>
            </a:r>
            <a:r>
              <a:rPr lang="en-US" sz="4400" dirty="0" smtClean="0">
                <a:solidFill>
                  <a:srgbClr val="00206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ll</a:t>
            </a:r>
          </a:p>
          <a:p>
            <a:r>
              <a:rPr lang="en-US" sz="4400" dirty="0" smtClean="0">
                <a:solidFill>
                  <a:srgbClr val="00206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[</a:t>
            </a:r>
            <a:r>
              <a:rPr lang="en-US" sz="4400" dirty="0" smtClean="0">
                <a:solidFill>
                  <a:srgbClr val="FF000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Ɵ</a:t>
            </a:r>
            <a:r>
              <a:rPr lang="en-US" sz="4400" dirty="0" smtClean="0">
                <a:solidFill>
                  <a:srgbClr val="00206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] – heal</a:t>
            </a:r>
            <a:r>
              <a:rPr lang="en-US" sz="4400" dirty="0" smtClean="0">
                <a:solidFill>
                  <a:srgbClr val="FF000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th</a:t>
            </a:r>
            <a:r>
              <a:rPr lang="en-US" sz="4400" dirty="0" smtClean="0">
                <a:solidFill>
                  <a:srgbClr val="00206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y, weal</a:t>
            </a:r>
            <a:r>
              <a:rPr lang="en-US" sz="4400" dirty="0" smtClean="0">
                <a:solidFill>
                  <a:srgbClr val="FF000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th</a:t>
            </a:r>
            <a:r>
              <a:rPr lang="en-US" sz="4400" dirty="0" smtClean="0">
                <a:solidFill>
                  <a:srgbClr val="00206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y</a:t>
            </a:r>
            <a:endParaRPr lang="uk-UA" sz="4400" dirty="0" smtClean="0">
              <a:solidFill>
                <a:srgbClr val="002060"/>
              </a:solidFill>
              <a:latin typeface="Arial Black" panose="020B0A04020102020204" pitchFamily="34" charset="0"/>
              <a:cs typeface="Calibri" panose="020F0502020204030204" pitchFamily="34" charset="0"/>
            </a:endParaRPr>
          </a:p>
          <a:p>
            <a:pPr lvl="0">
              <a:buFont typeface="Wingdings 2" pitchFamily="18" charset="2"/>
              <a:buChar char=""/>
            </a:pPr>
            <a:r>
              <a:rPr lang="en-US" sz="4400" dirty="0" smtClean="0">
                <a:solidFill>
                  <a:srgbClr val="00206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[</a:t>
            </a:r>
            <a:r>
              <a:rPr lang="en-US" sz="4400" dirty="0" smtClean="0">
                <a:solidFill>
                  <a:srgbClr val="FF000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ɜ:</a:t>
            </a:r>
            <a:r>
              <a:rPr lang="en-US" sz="4400" dirty="0" smtClean="0">
                <a:solidFill>
                  <a:srgbClr val="00206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] – s</a:t>
            </a:r>
            <a:r>
              <a:rPr lang="en-US" sz="4400" dirty="0" smtClean="0">
                <a:solidFill>
                  <a:srgbClr val="FF000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er</a:t>
            </a:r>
            <a:r>
              <a:rPr lang="en-US" sz="4400" dirty="0" smtClean="0">
                <a:solidFill>
                  <a:srgbClr val="00206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ve, w</a:t>
            </a:r>
            <a:r>
              <a:rPr lang="en-US" sz="4400" dirty="0" smtClean="0">
                <a:solidFill>
                  <a:srgbClr val="FF000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or</a:t>
            </a:r>
            <a:r>
              <a:rPr lang="en-US" sz="4400" dirty="0" smtClean="0">
                <a:solidFill>
                  <a:srgbClr val="00206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k, w</a:t>
            </a:r>
            <a:r>
              <a:rPr lang="en-US" sz="4400" dirty="0" smtClean="0">
                <a:solidFill>
                  <a:srgbClr val="FF000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or</a:t>
            </a:r>
            <a:r>
              <a:rPr lang="en-US" sz="4400" dirty="0" smtClean="0">
                <a:solidFill>
                  <a:srgbClr val="00206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ker, p</a:t>
            </a:r>
            <a:r>
              <a:rPr lang="en-US" sz="4400" dirty="0" smtClean="0">
                <a:solidFill>
                  <a:srgbClr val="FF000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er</a:t>
            </a:r>
            <a:r>
              <a:rPr lang="en-US" sz="4400" dirty="0" smtClean="0">
                <a:solidFill>
                  <a:srgbClr val="00206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son,    		n</a:t>
            </a:r>
            <a:r>
              <a:rPr lang="en-US" sz="4400" dirty="0" smtClean="0">
                <a:solidFill>
                  <a:srgbClr val="FF000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ur</a:t>
            </a:r>
            <a:r>
              <a:rPr lang="en-US" sz="4400" dirty="0" smtClean="0">
                <a:solidFill>
                  <a:srgbClr val="00206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se, b</a:t>
            </a:r>
            <a:r>
              <a:rPr lang="en-US" sz="4400" dirty="0" smtClean="0">
                <a:solidFill>
                  <a:srgbClr val="FF000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ur</a:t>
            </a:r>
            <a:r>
              <a:rPr lang="en-US" sz="4400" dirty="0" smtClean="0">
                <a:solidFill>
                  <a:srgbClr val="00206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glar</a:t>
            </a:r>
          </a:p>
          <a:p>
            <a:r>
              <a:rPr lang="en-US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[</a:t>
            </a:r>
            <a:r>
              <a:rPr lang="en-US" sz="44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ai</a:t>
            </a:r>
            <a:r>
              <a:rPr lang="en-US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] – sk</a:t>
            </a:r>
            <a:r>
              <a:rPr lang="en-US" sz="4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y</a:t>
            </a:r>
            <a:r>
              <a:rPr lang="en-US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, p</a:t>
            </a:r>
            <a:r>
              <a:rPr lang="en-US" sz="4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</a:t>
            </a:r>
            <a:r>
              <a:rPr lang="en-US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lot, l</a:t>
            </a:r>
            <a:r>
              <a:rPr lang="en-US" sz="4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</a:t>
            </a:r>
            <a:r>
              <a:rPr lang="en-US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brarian, dr</a:t>
            </a:r>
            <a:r>
              <a:rPr lang="en-US" sz="4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</a:t>
            </a:r>
            <a:r>
              <a:rPr lang="en-US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ver, 				hairst</a:t>
            </a:r>
            <a:r>
              <a:rPr lang="en-US" sz="4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y</a:t>
            </a:r>
            <a:r>
              <a:rPr lang="en-US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le, t</a:t>
            </a:r>
            <a:r>
              <a:rPr lang="en-US" sz="4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y</a:t>
            </a:r>
            <a:r>
              <a:rPr lang="en-US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pe</a:t>
            </a:r>
          </a:p>
          <a:p>
            <a:r>
              <a:rPr lang="en-US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[</a:t>
            </a:r>
            <a:r>
              <a:rPr lang="en-US" sz="4400" dirty="0" smtClean="0">
                <a:solidFill>
                  <a:srgbClr val="FF000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ƏƱ</a:t>
            </a:r>
            <a:r>
              <a:rPr lang="en-US" sz="4400" dirty="0" smtClean="0">
                <a:solidFill>
                  <a:srgbClr val="00206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] – p</a:t>
            </a:r>
            <a:r>
              <a:rPr lang="en-US" sz="4400" dirty="0" smtClean="0">
                <a:solidFill>
                  <a:srgbClr val="FF000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o</a:t>
            </a:r>
            <a:r>
              <a:rPr lang="en-US" sz="4400" dirty="0" smtClean="0">
                <a:solidFill>
                  <a:srgbClr val="00206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stman, pr</a:t>
            </a:r>
            <a:r>
              <a:rPr lang="en-US" sz="4400" dirty="0" smtClean="0">
                <a:solidFill>
                  <a:srgbClr val="FF000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o</a:t>
            </a:r>
            <a:r>
              <a:rPr lang="en-US" sz="4400" dirty="0" smtClean="0">
                <a:solidFill>
                  <a:srgbClr val="00206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grammer </a:t>
            </a:r>
            <a:endParaRPr lang="ru-RU" sz="44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328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551" y="152401"/>
            <a:ext cx="10515600" cy="35052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 Letter From Queen Elizabeth II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551" y="770096"/>
            <a:ext cx="9185293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Dear children, </a:t>
            </a:r>
          </a:p>
          <a:p>
            <a:pPr marL="0" indent="0" algn="just">
              <a:buNone/>
            </a:pPr>
            <a:r>
              <a:rPr lang="en-US" sz="3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I send you the greetings with all winter holidays and I wish you to be healthy, wealthy and smart.</a:t>
            </a:r>
          </a:p>
          <a:p>
            <a:pPr marL="0" indent="0" algn="just">
              <a:buNone/>
            </a:pPr>
            <a:r>
              <a:rPr lang="en-US" sz="3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I prepared a present for you but a cruel burglar stole it! I didn’t know what to do! But the best English detective decided (</a:t>
            </a:r>
            <a:r>
              <a:rPr lang="uk-UA" sz="3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вирішив) </a:t>
            </a:r>
            <a:r>
              <a:rPr lang="en-US" sz="3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to help me. His name is Sherlock Holmes. He is going to Ukraine now. He has got some versions</a:t>
            </a:r>
            <a:r>
              <a:rPr lang="uk-UA" sz="3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(версій)</a:t>
            </a:r>
            <a:r>
              <a:rPr lang="en-US" sz="3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. Help him if you can.</a:t>
            </a:r>
          </a:p>
          <a:p>
            <a:pPr marL="0" indent="0" algn="just">
              <a:buNone/>
            </a:pPr>
            <a:r>
              <a:rPr lang="en-US" sz="3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The best wishes, </a:t>
            </a:r>
          </a:p>
          <a:p>
            <a:pPr marL="0" indent="0" algn="just">
              <a:buNone/>
            </a:pPr>
            <a:r>
              <a:rPr lang="en-US" sz="36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t</a:t>
            </a:r>
            <a:r>
              <a:rPr lang="en-US" sz="3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he  Queen.</a:t>
            </a:r>
            <a:endParaRPr lang="ru-RU" sz="36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31385" y="770096"/>
            <a:ext cx="2660615" cy="1905000"/>
          </a:xfrm>
          <a:prstGeom prst="rect">
            <a:avLst/>
          </a:prstGeom>
        </p:spPr>
      </p:pic>
      <p:pic>
        <p:nvPicPr>
          <p:cNvPr id="1026" name="Picture 2" descr="https://s.instela.com/m/sherlock-holmes--i58657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702" r="16869"/>
          <a:stretch/>
        </p:blipFill>
        <p:spPr bwMode="auto">
          <a:xfrm>
            <a:off x="9796129" y="3822413"/>
            <a:ext cx="2395871" cy="24232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.patrika.com/upload/images/2016/10/06/thief_by_beachrain-d47s4sb-14757746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344" y="4710758"/>
            <a:ext cx="2687785" cy="21472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1480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685"/>
            <a:ext cx="10515600" cy="38163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Listening. Watch a video ‘Professions’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3840" y="850264"/>
            <a:ext cx="11689080" cy="5794375"/>
          </a:xfrm>
        </p:spPr>
        <p:txBody>
          <a:bodyPr/>
          <a:lstStyle/>
          <a:p>
            <a:r>
              <a:rPr lang="en-US" dirty="0" smtClean="0"/>
              <a:t>Complete the sentences:</a:t>
            </a:r>
          </a:p>
          <a:p>
            <a:r>
              <a:rPr lang="en-US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Peter’s dad is a __________.</a:t>
            </a:r>
          </a:p>
          <a:p>
            <a:r>
              <a:rPr lang="en-US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Jenny’s mum is a ______________.</a:t>
            </a:r>
          </a:p>
          <a:p>
            <a:r>
              <a:rPr lang="en-US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Yasmin’s dad is a ________.</a:t>
            </a:r>
          </a:p>
          <a:p>
            <a:r>
              <a:rPr lang="en-US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Ben’s mum is a ___________.</a:t>
            </a:r>
          </a:p>
          <a:p>
            <a:r>
              <a:rPr lang="en-US" sz="4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Mark’s mum is a _________.</a:t>
            </a:r>
            <a:endParaRPr lang="ru-RU" sz="4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13951" y="1290935"/>
            <a:ext cx="22446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farmer</a:t>
            </a:r>
            <a:endParaRPr lang="ru-RU" sz="4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12653" y="2013108"/>
            <a:ext cx="389189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h</a:t>
            </a:r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air-dress</a:t>
            </a:r>
            <a:r>
              <a:rPr lang="en-US" sz="4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er</a:t>
            </a:r>
            <a:endParaRPr lang="ru-RU" sz="4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34898" y="2781835"/>
            <a:ext cx="215161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wait</a:t>
            </a:r>
            <a:r>
              <a:rPr lang="en-US" sz="4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er</a:t>
            </a:r>
            <a:endParaRPr lang="ru-RU" sz="4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39968" y="3503294"/>
            <a:ext cx="234711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dentist</a:t>
            </a:r>
            <a:endParaRPr lang="ru-RU" sz="4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65001" y="4224039"/>
            <a:ext cx="209704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sing</a:t>
            </a:r>
            <a:r>
              <a:rPr lang="en-US" sz="4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er</a:t>
            </a:r>
            <a:endParaRPr lang="ru-RU" sz="4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" name="Picture 2" descr="https://s.instela.com/m/sherlock-holmes--i58657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702" r="16869"/>
          <a:stretch/>
        </p:blipFill>
        <p:spPr bwMode="auto">
          <a:xfrm>
            <a:off x="9636763" y="4416297"/>
            <a:ext cx="2395871" cy="24232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3975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16200000">
            <a:off x="-2542432" y="3095805"/>
            <a:ext cx="6199009" cy="265843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Revise the professions: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005839" y="0"/>
            <a:ext cx="5151120" cy="725424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b="1" dirty="0" smtClean="0"/>
              <a:t>A doctor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b="1" dirty="0" smtClean="0"/>
              <a:t>A teacher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b="1" dirty="0" smtClean="0"/>
              <a:t>A dancer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b="1" dirty="0" smtClean="0"/>
              <a:t>A pilot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b="1" dirty="0" smtClean="0"/>
              <a:t>A policeman (a police officer)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b="1" dirty="0" smtClean="0"/>
              <a:t>An actor (an actress)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b="1" dirty="0" smtClean="0"/>
              <a:t>A worker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b="1" dirty="0" smtClean="0"/>
              <a:t>A farmer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b="1" dirty="0" smtClean="0"/>
              <a:t>A seller (a shop-assistant)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b="1" dirty="0" smtClean="0"/>
              <a:t>A secretary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b="1" dirty="0" smtClean="0"/>
              <a:t>A businessman (businesswoman)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b="1" dirty="0" smtClean="0"/>
              <a:t>A waiter (a waitress)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b="1" dirty="0" smtClean="0"/>
              <a:t>A singer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b="1" dirty="0" smtClean="0"/>
              <a:t>A librarian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6788649" y="0"/>
            <a:ext cx="5120641" cy="3930076"/>
          </a:xfrm>
        </p:spPr>
        <p:txBody>
          <a:bodyPr>
            <a:noAutofit/>
          </a:bodyPr>
          <a:lstStyle/>
          <a:p>
            <a:pPr lvl="0"/>
            <a:r>
              <a:rPr lang="en-US" sz="3000" b="1" dirty="0">
                <a:solidFill>
                  <a:prstClr val="black"/>
                </a:solidFill>
              </a:rPr>
              <a:t>A painter</a:t>
            </a:r>
          </a:p>
          <a:p>
            <a:pPr lvl="0"/>
            <a:r>
              <a:rPr lang="en-US" sz="3000" b="1" dirty="0">
                <a:solidFill>
                  <a:prstClr val="black"/>
                </a:solidFill>
              </a:rPr>
              <a:t>A driver</a:t>
            </a:r>
            <a:endParaRPr lang="ru-RU" sz="3000" b="1" dirty="0">
              <a:solidFill>
                <a:prstClr val="black"/>
              </a:solidFill>
            </a:endParaRPr>
          </a:p>
          <a:p>
            <a:r>
              <a:rPr lang="en-US" sz="3000" b="1" dirty="0" smtClean="0"/>
              <a:t>A dentist</a:t>
            </a:r>
          </a:p>
          <a:p>
            <a:r>
              <a:rPr lang="en-US" sz="3000" b="1" dirty="0" smtClean="0"/>
              <a:t>A burglar</a:t>
            </a:r>
          </a:p>
          <a:p>
            <a:r>
              <a:rPr lang="en-US" sz="3000" b="1" dirty="0" smtClean="0"/>
              <a:t>A nurse</a:t>
            </a:r>
          </a:p>
          <a:p>
            <a:r>
              <a:rPr lang="en-US" sz="3000" b="1" dirty="0" smtClean="0"/>
              <a:t>A postman</a:t>
            </a:r>
          </a:p>
          <a:p>
            <a:r>
              <a:rPr lang="en-US" sz="3000" b="1" dirty="0" smtClean="0"/>
              <a:t>A vet</a:t>
            </a:r>
          </a:p>
          <a:p>
            <a:r>
              <a:rPr lang="en-US" sz="3000" b="1" dirty="0" smtClean="0"/>
              <a:t>A reporter</a:t>
            </a:r>
          </a:p>
          <a:p>
            <a:r>
              <a:rPr lang="en-US" sz="3000" b="1" dirty="0" smtClean="0"/>
              <a:t>An editor</a:t>
            </a:r>
          </a:p>
          <a:p>
            <a:r>
              <a:rPr lang="en-US" sz="3000" b="1" dirty="0" smtClean="0"/>
              <a:t>A computer programmer</a:t>
            </a:r>
          </a:p>
          <a:p>
            <a:r>
              <a:rPr lang="en-US" sz="3000" b="1" dirty="0" smtClean="0"/>
              <a:t>A cook</a:t>
            </a:r>
          </a:p>
          <a:p>
            <a:r>
              <a:rPr lang="en-US" sz="3000" b="1" dirty="0" smtClean="0"/>
              <a:t>A hairdresser</a:t>
            </a:r>
          </a:p>
          <a:p>
            <a:r>
              <a:rPr lang="en-US" sz="3000" b="1" dirty="0" smtClean="0"/>
              <a:t>A mechanic</a:t>
            </a:r>
          </a:p>
          <a:p>
            <a:endParaRPr lang="ru-RU" sz="3000" b="1" dirty="0"/>
          </a:p>
        </p:txBody>
      </p:sp>
      <p:sp>
        <p:nvSpPr>
          <p:cNvPr id="2" name="Прямоугольник 1"/>
          <p:cNvSpPr/>
          <p:nvPr/>
        </p:nvSpPr>
        <p:spPr>
          <a:xfrm rot="1490744">
            <a:off x="10747511" y="1884486"/>
            <a:ext cx="70564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</a:t>
            </a:r>
            <a:endParaRPr lang="ru-RU" sz="96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8" name="Picture 6" descr="http://img.patrika.com/upload/images/2016/10/06/thief_by_beachrain-d47s4sb-14757746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533" y="2703053"/>
            <a:ext cx="2687785" cy="21472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2282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http://www.herennow.ru/pixaloxixx/497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319" t="31120" r="53691" b="42920"/>
          <a:stretch/>
        </p:blipFill>
        <p:spPr bwMode="auto">
          <a:xfrm>
            <a:off x="3977889" y="1220159"/>
            <a:ext cx="1817494" cy="164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87683" y="1478256"/>
            <a:ext cx="1792514" cy="2246884"/>
          </a:xfrm>
          <a:prstGeom prst="rect">
            <a:avLst/>
          </a:prstGeom>
        </p:spPr>
      </p:pic>
      <p:pic>
        <p:nvPicPr>
          <p:cNvPr id="18" name="Рисунок 17" descr="http://www.herennow.ru/pixaloxixx/497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66" t="5120" r="78875" b="69530"/>
          <a:stretch/>
        </p:blipFill>
        <p:spPr bwMode="auto">
          <a:xfrm>
            <a:off x="2169973" y="5066008"/>
            <a:ext cx="1682773" cy="162022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228" y="132897"/>
            <a:ext cx="11713029" cy="358996"/>
          </a:xfrm>
        </p:spPr>
        <p:txBody>
          <a:bodyPr>
            <a:normAutofit fontScale="90000"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Speaking. Version 1. Work in Pairs.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194" y="657297"/>
            <a:ext cx="1801487" cy="20271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39667" y="1191406"/>
            <a:ext cx="1939006" cy="1642096"/>
          </a:xfrm>
          <a:prstGeom prst="rect">
            <a:avLst/>
          </a:prstGeom>
        </p:spPr>
      </p:pic>
      <p:pic>
        <p:nvPicPr>
          <p:cNvPr id="6" name="Picture 4" descr="http://img.patrika.com/upload/images/2016/10/06/thief_by_beachrain-d47s4sb-147577460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128" y="310189"/>
            <a:ext cx="2264858" cy="18199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/>
          <a:srcRect l="8642" t="7407" r="11111" b="7407"/>
          <a:stretch/>
        </p:blipFill>
        <p:spPr>
          <a:xfrm>
            <a:off x="4498047" y="2954712"/>
            <a:ext cx="1744701" cy="18520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069833" y="2804142"/>
            <a:ext cx="1653536" cy="1889755"/>
          </a:xfrm>
          <a:prstGeom prst="rect">
            <a:avLst/>
          </a:prstGeom>
        </p:spPr>
      </p:pic>
      <p:pic>
        <p:nvPicPr>
          <p:cNvPr id="11" name="Picture 6" descr="http://www.clipartkid.com/images/4/postman-pat-clipart-cartoon-clipart-panda-free-clipart-images-IbKRBI-clipart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7467" y="2212695"/>
            <a:ext cx="1368425" cy="18850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http://weclipart.com/gimg/56A3FE69F8282D1E/12497728-Cartoon-mechanic-with-tools-Stock-Vector-aut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298" y="4891732"/>
            <a:ext cx="1620210" cy="18236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www.a-integrity.com/images/mantype.gif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933" y="4693897"/>
            <a:ext cx="1571800" cy="20004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672157" y="4574163"/>
            <a:ext cx="1392927" cy="2223670"/>
          </a:xfrm>
          <a:prstGeom prst="rect">
            <a:avLst/>
          </a:prstGeom>
        </p:spPr>
      </p:pic>
      <p:pic>
        <p:nvPicPr>
          <p:cNvPr id="15" name="Рисунок 14" descr="http://www.herennow.ru/pixaloxixx/497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7072" r="77509" b="16051"/>
          <a:stretch/>
        </p:blipFill>
        <p:spPr bwMode="auto">
          <a:xfrm>
            <a:off x="269767" y="2788762"/>
            <a:ext cx="1960176" cy="193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://www.herennow.ru/pixaloxixx/497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237" t="4260" r="10308" b="69780"/>
          <a:stretch/>
        </p:blipFill>
        <p:spPr bwMode="auto">
          <a:xfrm>
            <a:off x="2018353" y="1163140"/>
            <a:ext cx="1834393" cy="1961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://www.herennow.ru/pixaloxixx/497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359" t="4907" r="58628" b="70049"/>
          <a:stretch/>
        </p:blipFill>
        <p:spPr bwMode="auto">
          <a:xfrm>
            <a:off x="2327084" y="3209408"/>
            <a:ext cx="2091994" cy="1731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http://www.herennow.ru/pixaloxixx/497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172" t="31274" r="35526" b="43071"/>
          <a:stretch/>
        </p:blipFill>
        <p:spPr bwMode="auto">
          <a:xfrm>
            <a:off x="180746" y="4781907"/>
            <a:ext cx="1892576" cy="204326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Заголовок 1"/>
          <p:cNvSpPr txBox="1">
            <a:spLocks/>
          </p:cNvSpPr>
          <p:nvPr/>
        </p:nvSpPr>
        <p:spPr>
          <a:xfrm>
            <a:off x="382451" y="513651"/>
            <a:ext cx="11713029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What is he / she? - ___ is a ___.</a:t>
            </a:r>
            <a:endParaRPr lang="ru-RU" sz="3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Picture 8" descr="http://previews.123rf.com/images/mannaggia/mannaggia0905/mannaggia090500007/4803600-Barber-cartoon-Stock-Vector-hairdresser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453" y="3016841"/>
            <a:ext cx="1495237" cy="19634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176269" y="4461174"/>
            <a:ext cx="1399963" cy="22976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5432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rhivurokov.ru/multiurok/f/8/1/f81f2283acad1d215de74d57e0b960fe78b2cf4a/img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740" b="868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arhivurokov.ru/multiurok/f/8/1/f81f2283acad1d215de74d57e0b960fe78b2cf4a/img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740" b="43171"/>
          <a:stretch/>
        </p:blipFill>
        <p:spPr bwMode="auto">
          <a:xfrm>
            <a:off x="0" y="0"/>
            <a:ext cx="12192000" cy="53074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9799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1028</Words>
  <Application>Microsoft Office PowerPoint</Application>
  <PresentationFormat>Произвольный</PresentationFormat>
  <Paragraphs>184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Тема Office</vt:lpstr>
      <vt:lpstr>HDOfficeLightV0</vt:lpstr>
      <vt:lpstr>1_Тема Office</vt:lpstr>
      <vt:lpstr>5_Тема Office</vt:lpstr>
      <vt:lpstr>Good afternoon, sun!  Good afternoon, sky! ‘Good afternoon’, say together. We love this day the best of all and start the English lesson!   </vt:lpstr>
      <vt:lpstr>Family. Professions.</vt:lpstr>
      <vt:lpstr>Aims:</vt:lpstr>
      <vt:lpstr>Phonetic exercise:</vt:lpstr>
      <vt:lpstr>A Letter From Queen Elizabeth II</vt:lpstr>
      <vt:lpstr>Listening. Watch a video ‘Professions’</vt:lpstr>
      <vt:lpstr>Revise the professions:</vt:lpstr>
      <vt:lpstr>Speaking. Version 1. Work in Pairs.</vt:lpstr>
      <vt:lpstr>Слайд 9</vt:lpstr>
      <vt:lpstr>Version 2. The Place of Working. Work in pairs.  Where does a (an) ___ work?</vt:lpstr>
      <vt:lpstr>Version 3. The Activities They Do. Try to guess</vt:lpstr>
      <vt:lpstr>Fill in with the name of a profession:</vt:lpstr>
      <vt:lpstr>Слайд 13</vt:lpstr>
      <vt:lpstr>Fill in with:  to help / to teach / to cook / to make/ to grow/ to bake   and match with the correct sentence.</vt:lpstr>
      <vt:lpstr>Version 4. Your Parents’ Help. Speaking. Game ‘An Interpreter’</vt:lpstr>
      <vt:lpstr>Speaking. Work in Pairs. Talk with your friend about your family members’ professions.</vt:lpstr>
      <vt:lpstr>Talk with your friends:  I’m going to be a pilot because I like fast travels. A pilot flies in the sky and travels a lot.</vt:lpstr>
      <vt:lpstr>Work in Groups. Making a short story. </vt:lpstr>
      <vt:lpstr>As you see, there are a lot of different professions in the world. What profession is the most important and why? </vt:lpstr>
      <vt:lpstr>Hometask: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afternoon, sun!  Good afternoon, sky! ‘Good afternoon’, say together. We love this day the best of all and start the English lesson!   </dc:title>
  <dc:creator>Minkar</dc:creator>
  <cp:lastModifiedBy>309</cp:lastModifiedBy>
  <cp:revision>24</cp:revision>
  <dcterms:created xsi:type="dcterms:W3CDTF">2017-01-24T18:40:52Z</dcterms:created>
  <dcterms:modified xsi:type="dcterms:W3CDTF">2017-01-25T11:32:26Z</dcterms:modified>
</cp:coreProperties>
</file>