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16" r:id="rId4"/>
    <p:sldMasterId id="2147483747" r:id="rId5"/>
  </p:sldMasterIdLst>
  <p:sldIdLst>
    <p:sldId id="256" r:id="rId6"/>
    <p:sldId id="257" r:id="rId7"/>
    <p:sldId id="265" r:id="rId8"/>
    <p:sldId id="258" r:id="rId9"/>
    <p:sldId id="262" r:id="rId10"/>
    <p:sldId id="260" r:id="rId11"/>
    <p:sldId id="261" r:id="rId12"/>
    <p:sldId id="273" r:id="rId13"/>
    <p:sldId id="259" r:id="rId14"/>
    <p:sldId id="271" r:id="rId15"/>
    <p:sldId id="264" r:id="rId16"/>
    <p:sldId id="266" r:id="rId17"/>
    <p:sldId id="267" r:id="rId18"/>
    <p:sldId id="269" r:id="rId19"/>
    <p:sldId id="274" r:id="rId20"/>
    <p:sldId id="270" r:id="rId21"/>
    <p:sldId id="26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001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338545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1865866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0765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9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1411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47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39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4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296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70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3664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7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740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8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30139986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16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2146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39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771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755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151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054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13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9568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6216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395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117696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1693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7623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1040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fld id="{C8579113-28EE-4339-9AD1-436D57F7D353}"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5FFB5A-51AA-461B-84FA-4D5C32073162}"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252567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9FC75C1-5762-4F76-9AF5-49E4E5AB678D}"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DC1960-1473-44D4-94BA-854B39F4C7C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51297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ru-RU" smtClean="0"/>
              <a:t>Образец заголовка</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C98401E-DF97-4198-B7DF-B7652E7FADF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14D9A5A-280C-4024-ABB2-A3E1A2AA959B}"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222726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fld id="{21B143BA-A42E-46A3-B5A7-06D9CF6F4E81}"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86C68A3-E28D-4113-B885-E1443EB2463A}"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397373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6CA5691B-B7CA-450F-999C-11589E5AB17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28B4E1B-A445-44CB-A750-DDC8F5BC9D95}"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896856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C4B3DA3C-52BC-4C49-B273-73B58E479B19}"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1A9B1AF-0D78-4269-9AB4-0E59B07A0C5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13588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C5F4E8-2196-4248-B041-3CA10916EA7C}"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E501FE6-8810-4370-8EC8-8051EEE7FEF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87969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403637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ru-RU" smtClean="0"/>
              <a:t>Образец заголовка</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852A386-9639-43F8-A67E-5DDEE1A9B6F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A39CC6B-8060-481C-9CEF-2D8FFE3DEE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839031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D489539-FB02-4EC1-9431-6E051AB18B8A}" type="datetimeFigureOut">
              <a:rPr lang="en-US" smtClean="0">
                <a:solidFill>
                  <a:srgbClr val="04617B">
                    <a:shade val="90000"/>
                  </a:srgbClr>
                </a:solidFill>
              </a:rPr>
              <a:pPr>
                <a:defRPr/>
              </a:pPr>
              <a:t>3/19/2017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65A051A-1B7B-4DD4-BB91-7C013614C5A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427679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C016C75-B0D3-454C-8E2D-A30C4F986DD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93E1977-1605-4862-A32F-C38D9ACD5A93}"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123985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4B54234-71E9-4B2E-889E-3FE05494E23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721DFCD-BF33-4797-A9E1-6F37923533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4068502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2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75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1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998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700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78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97CAB9-293A-4840-8EB0-9308A4C30B6C}"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3594597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389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281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99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78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58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996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700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15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965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1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97CAB9-293A-4840-8EB0-9308A4C30B6C}" type="datetimeFigureOut">
              <a:rPr lang="ru-RU" smtClean="0"/>
              <a:t>19.03.2017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1131502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7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876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721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fld id="{C8579113-28EE-4339-9AD1-436D57F7D353}"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5FFB5A-51AA-461B-84FA-4D5C32073162}"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498011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9FC75C1-5762-4F76-9AF5-49E4E5AB678D}"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DC1960-1473-44D4-94BA-854B39F4C7C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638195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ru-RU" smtClean="0"/>
              <a:t>Образец заголовка</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C98401E-DF97-4198-B7DF-B7652E7FADF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14D9A5A-280C-4024-ABB2-A3E1A2AA959B}"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189484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fld id="{21B143BA-A42E-46A3-B5A7-06D9CF6F4E81}"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86C68A3-E28D-4113-B885-E1443EB2463A}"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99413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6CA5691B-B7CA-450F-999C-11589E5AB17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28B4E1B-A445-44CB-A750-DDC8F5BC9D95}"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493878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C4B3DA3C-52BC-4C49-B273-73B58E479B19}"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1A9B1AF-0D78-4269-9AB4-0E59B07A0C5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4281804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C5F4E8-2196-4248-B041-3CA10916EA7C}"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E501FE6-8810-4370-8EC8-8051EEE7FEF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64003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97CAB9-293A-4840-8EB0-9308A4C30B6C}" type="datetimeFigureOut">
              <a:rPr lang="ru-RU" smtClean="0"/>
              <a:t>19.03.2017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4002391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ru-RU" smtClean="0"/>
              <a:t>Образец заголовка</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852A386-9639-43F8-A67E-5DDEE1A9B6F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A39CC6B-8060-481C-9CEF-2D8FFE3DEE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208191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D489539-FB02-4EC1-9431-6E051AB18B8A}" type="datetimeFigureOut">
              <a:rPr lang="en-US" smtClean="0">
                <a:solidFill>
                  <a:srgbClr val="04617B">
                    <a:shade val="90000"/>
                  </a:srgbClr>
                </a:solidFill>
              </a:rPr>
              <a:pPr>
                <a:defRPr/>
              </a:pPr>
              <a:t>3/19/2017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65A051A-1B7B-4DD4-BB91-7C013614C5A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0387142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C016C75-B0D3-454C-8E2D-A30C4F986DD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93E1977-1605-4862-A32F-C38D9ACD5A93}"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981516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4B54234-71E9-4B2E-889E-3FE05494E23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721DFCD-BF33-4797-A9E1-6F37923533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588435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388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402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738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405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201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15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97CAB9-293A-4840-8EB0-9308A4C30B6C}" type="datetimeFigureOut">
              <a:rPr lang="ru-RU" smtClean="0"/>
              <a:t>19.03.2017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3166595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788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379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5490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63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398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4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57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058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63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7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15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34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97CAB9-293A-4840-8EB0-9308A4C30B6C}"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37531750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084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7290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00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fld id="{C8579113-28EE-4339-9AD1-436D57F7D353}"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5FFB5A-51AA-461B-84FA-4D5C32073162}"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264456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9FC75C1-5762-4F76-9AF5-49E4E5AB678D}"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DC1960-1473-44D4-94BA-854B39F4C7C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716794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ru-RU" smtClean="0"/>
              <a:t>Образец заголовка</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C98401E-DF97-4198-B7DF-B7652E7FADF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14D9A5A-280C-4024-ABB2-A3E1A2AA959B}"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873882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fld id="{21B143BA-A42E-46A3-B5A7-06D9CF6F4E81}"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86C68A3-E28D-4113-B885-E1443EB2463A}"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36888086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6CA5691B-B7CA-450F-999C-11589E5AB17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28B4E1B-A445-44CB-A750-DDC8F5BC9D95}"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846921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C4B3DA3C-52BC-4C49-B273-73B58E479B19}"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1A9B1AF-0D78-4269-9AB4-0E59B07A0C5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019386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C5F4E8-2196-4248-B041-3CA10916EA7C}"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E501FE6-8810-4370-8EC8-8051EEE7FEF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76901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97CAB9-293A-4840-8EB0-9308A4C30B6C}"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22F46-2AFA-49CE-93A2-AE0CC1B385E5}" type="slidenum">
              <a:rPr lang="ru-RU" smtClean="0"/>
              <a:t>‹#›</a:t>
            </a:fld>
            <a:endParaRPr lang="ru-RU"/>
          </a:p>
        </p:txBody>
      </p:sp>
    </p:spTree>
    <p:extLst>
      <p:ext uri="{BB962C8B-B14F-4D97-AF65-F5344CB8AC3E}">
        <p14:creationId xmlns:p14="http://schemas.microsoft.com/office/powerpoint/2010/main" val="1602312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ru-RU" smtClean="0"/>
              <a:t>Образец заголовка</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852A386-9639-43F8-A67E-5DDEE1A9B6F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A39CC6B-8060-481C-9CEF-2D8FFE3DEE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26025458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D489539-FB02-4EC1-9431-6E051AB18B8A}" type="datetimeFigureOut">
              <a:rPr lang="en-US" smtClean="0">
                <a:solidFill>
                  <a:srgbClr val="04617B">
                    <a:shade val="90000"/>
                  </a:srgbClr>
                </a:solidFill>
              </a:rPr>
              <a:pPr>
                <a:defRPr/>
              </a:pPr>
              <a:t>3/19/2017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65A051A-1B7B-4DD4-BB91-7C013614C5A8}"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080375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C016C75-B0D3-454C-8E2D-A30C4F986DDB}"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93E1977-1605-4862-A32F-C38D9ACD5A93}"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782131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4B54234-71E9-4B2E-889E-3FE05494E23F}" type="datetimeFigureOut">
              <a:rPr lang="en-US" smtClean="0">
                <a:solidFill>
                  <a:srgbClr val="04617B">
                    <a:shade val="90000"/>
                  </a:srgbClr>
                </a:solidFill>
              </a:rPr>
              <a:pPr>
                <a:defRPr/>
              </a:pPr>
              <a:t>3/19/2017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721DFCD-BF33-4797-A9E1-6F37923533A4}" type="slidenum">
              <a:rPr lang="en-US" altLang="ru-RU" smtClean="0">
                <a:solidFill>
                  <a:prstClr val="black">
                    <a:tint val="75000"/>
                  </a:prstClr>
                </a:solidFill>
              </a:rPr>
              <a:pPr/>
              <a:t>‹#›</a:t>
            </a:fld>
            <a:endParaRPr lang="en-US" altLang="ru-RU">
              <a:solidFill>
                <a:prstClr val="black">
                  <a:tint val="75000"/>
                </a:prstClr>
              </a:solidFill>
            </a:endParaRPr>
          </a:p>
        </p:txBody>
      </p:sp>
    </p:spTree>
    <p:extLst>
      <p:ext uri="{BB962C8B-B14F-4D97-AF65-F5344CB8AC3E}">
        <p14:creationId xmlns:p14="http://schemas.microsoft.com/office/powerpoint/2010/main" val="19512236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73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4957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3347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1543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9050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46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theme" Target="../theme/theme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7CAB9-293A-4840-8EB0-9308A4C30B6C}" type="datetimeFigureOut">
              <a:rPr lang="ru-RU" smtClean="0"/>
              <a:t>19.03.2017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22F46-2AFA-49CE-93A2-AE0CC1B385E5}" type="slidenum">
              <a:rPr lang="ru-RU" smtClean="0"/>
              <a:t>‹#›</a:t>
            </a:fld>
            <a:endParaRPr lang="ru-RU"/>
          </a:p>
        </p:txBody>
      </p:sp>
    </p:spTree>
    <p:extLst>
      <p:ext uri="{BB962C8B-B14F-4D97-AF65-F5344CB8AC3E}">
        <p14:creationId xmlns:p14="http://schemas.microsoft.com/office/powerpoint/2010/main" val="389592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8CD00-70AF-445E-99CD-2E658176FF22}" type="datetimeFigureOut">
              <a:rPr lang="ru-RU" smtClean="0">
                <a:solidFill>
                  <a:prstClr val="black">
                    <a:tint val="75000"/>
                  </a:prstClr>
                </a:solidFill>
              </a:rPr>
              <a:pPr/>
              <a:t>19.03.2017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41229-7851-4403-A9D1-988282EF20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846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0C9CE6-7BD7-4F24-9A6E-C2EF99892126}" type="datetimeFigureOut">
              <a:rPr lang="ru-RU" smtClean="0">
                <a:solidFill>
                  <a:prstClr val="black"/>
                </a:solidFill>
              </a:rPr>
              <a:pPr>
                <a:defRPr/>
              </a:pPr>
              <a:t>19.03.2017</a:t>
            </a:fld>
            <a:endParaRPr lang="ru-RU">
              <a:solidFill>
                <a:prstClr val="black"/>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solidFill>
            </a:endParaRP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ECF482-2401-45E5-92D1-6C42D613CA4C}" type="slidenum">
              <a:rPr lang="ru-RU" smtClean="0">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4723233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0C9CE6-7BD7-4F24-9A6E-C2EF99892126}" type="datetimeFigureOut">
              <a:rPr lang="ru-RU" smtClean="0">
                <a:solidFill>
                  <a:prstClr val="black"/>
                </a:solidFill>
              </a:rPr>
              <a:pPr>
                <a:defRPr/>
              </a:pPr>
              <a:t>19.03.2017</a:t>
            </a:fld>
            <a:endParaRPr lang="ru-RU">
              <a:solidFill>
                <a:prstClr val="black"/>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solidFill>
            </a:endParaRP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ECF482-2401-45E5-92D1-6C42D613CA4C}" type="slidenum">
              <a:rPr lang="ru-RU" smtClean="0">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2374360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0C9CE6-7BD7-4F24-9A6E-C2EF99892126}" type="datetimeFigureOut">
              <a:rPr lang="ru-RU" smtClean="0">
                <a:solidFill>
                  <a:prstClr val="black"/>
                </a:solidFill>
              </a:rPr>
              <a:pPr>
                <a:defRPr/>
              </a:pPr>
              <a:t>19.03.2017</a:t>
            </a:fld>
            <a:endParaRPr lang="ru-RU">
              <a:solidFill>
                <a:prstClr val="black"/>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solidFill>
            </a:endParaRP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ECF482-2401-45E5-92D1-6C42D613CA4C}" type="slidenum">
              <a:rPr lang="ru-RU" smtClean="0">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455061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pn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gif"/><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58.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png"/><Relationship Id="rId4" Type="http://schemas.openxmlformats.org/officeDocument/2006/relationships/image" Target="../media/image22.gif"/><Relationship Id="rId9" Type="http://schemas.openxmlformats.org/officeDocument/2006/relationships/image" Target="../media/image27.jpe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3829" y="646454"/>
            <a:ext cx="11466285" cy="4671332"/>
          </a:xfrm>
        </p:spPr>
        <p:txBody>
          <a:bodyPr>
            <a:noAutofit/>
          </a:bodyPr>
          <a:lstStyle/>
          <a:p>
            <a:pPr algn="l"/>
            <a:r>
              <a:rPr lang="en-US" sz="12000" b="1" dirty="0" smtClean="0">
                <a:solidFill>
                  <a:srgbClr val="C00000"/>
                </a:solidFill>
                <a:latin typeface="AR BLANCA" panose="02000000000000000000" pitchFamily="2" charset="0"/>
              </a:rPr>
              <a:t>Seasons. </a:t>
            </a:r>
            <a:br>
              <a:rPr lang="en-US" sz="12000" b="1" dirty="0" smtClean="0">
                <a:solidFill>
                  <a:srgbClr val="C00000"/>
                </a:solidFill>
                <a:latin typeface="AR BLANCA" panose="02000000000000000000" pitchFamily="2" charset="0"/>
              </a:rPr>
            </a:br>
            <a:r>
              <a:rPr lang="en-US" sz="12000" b="1" dirty="0" smtClean="0">
                <a:solidFill>
                  <a:srgbClr val="C00000"/>
                </a:solidFill>
                <a:latin typeface="AR BLANCA" panose="02000000000000000000" pitchFamily="2" charset="0"/>
              </a:rPr>
              <a:t>			Weather. </a:t>
            </a:r>
            <a:br>
              <a:rPr lang="en-US" sz="12000" b="1" dirty="0" smtClean="0">
                <a:solidFill>
                  <a:srgbClr val="C00000"/>
                </a:solidFill>
                <a:latin typeface="AR BLANCA" panose="02000000000000000000" pitchFamily="2" charset="0"/>
              </a:rPr>
            </a:br>
            <a:r>
              <a:rPr lang="en-US" sz="12000" b="1" dirty="0" smtClean="0">
                <a:solidFill>
                  <a:srgbClr val="C00000"/>
                </a:solidFill>
                <a:latin typeface="AR BLANCA" panose="02000000000000000000" pitchFamily="2" charset="0"/>
              </a:rPr>
              <a:t>							Clothes. </a:t>
            </a:r>
            <a:endParaRPr lang="ru-RU" sz="12000" b="1" dirty="0">
              <a:solidFill>
                <a:srgbClr val="C00000"/>
              </a:solidFill>
            </a:endParaRPr>
          </a:p>
        </p:txBody>
      </p:sp>
      <p:sp>
        <p:nvSpPr>
          <p:cNvPr id="3" name="Подзаголовок 2"/>
          <p:cNvSpPr>
            <a:spLocks noGrp="1"/>
          </p:cNvSpPr>
          <p:nvPr>
            <p:ph type="subTitle" idx="1"/>
          </p:nvPr>
        </p:nvSpPr>
        <p:spPr>
          <a:xfrm>
            <a:off x="2656114" y="4966381"/>
            <a:ext cx="9144000" cy="1655762"/>
          </a:xfrm>
        </p:spPr>
        <p:txBody>
          <a:bodyPr/>
          <a:lstStyle/>
          <a:p>
            <a:pPr algn="r"/>
            <a:r>
              <a:rPr lang="en-US" dirty="0" smtClean="0"/>
              <a:t>11</a:t>
            </a:r>
            <a:endParaRPr lang="ru-RU" dirty="0"/>
          </a:p>
        </p:txBody>
      </p:sp>
    </p:spTree>
    <p:extLst>
      <p:ext uri="{BB962C8B-B14F-4D97-AF65-F5344CB8AC3E}">
        <p14:creationId xmlns:p14="http://schemas.microsoft.com/office/powerpoint/2010/main" val="199769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465591"/>
          </a:xfrm>
        </p:spPr>
        <p:txBody>
          <a:bodyPr>
            <a:normAutofit fontScale="90000"/>
          </a:bodyPr>
          <a:lstStyle/>
          <a:p>
            <a:r>
              <a:rPr lang="en-US" dirty="0" smtClean="0"/>
              <a:t>Check your </a:t>
            </a:r>
            <a:r>
              <a:rPr lang="en-US" dirty="0" err="1" smtClean="0"/>
              <a:t>hometask</a:t>
            </a:r>
            <a:r>
              <a:rPr lang="en-US" dirty="0" smtClean="0"/>
              <a:t>. Ex.1, p.165</a:t>
            </a:r>
            <a:endParaRPr lang="ru-RU" dirty="0"/>
          </a:p>
        </p:txBody>
      </p:sp>
      <p:sp>
        <p:nvSpPr>
          <p:cNvPr id="3" name="Объект 2"/>
          <p:cNvSpPr>
            <a:spLocks noGrp="1"/>
          </p:cNvSpPr>
          <p:nvPr>
            <p:ph idx="1"/>
          </p:nvPr>
        </p:nvSpPr>
        <p:spPr>
          <a:xfrm>
            <a:off x="203199" y="889001"/>
            <a:ext cx="11843657" cy="5758542"/>
          </a:xfrm>
        </p:spPr>
        <p:txBody>
          <a:bodyPr/>
          <a:lstStyle/>
          <a:p>
            <a:pPr marL="514350" indent="-514350">
              <a:buFont typeface="+mj-lt"/>
              <a:buAutoNum type="arabicPeriod"/>
            </a:pPr>
            <a:r>
              <a:rPr lang="en-US" dirty="0" smtClean="0">
                <a:latin typeface="Arial Black" panose="020B0A04020102020204" pitchFamily="34" charset="0"/>
              </a:rPr>
              <a:t>What do you wear at school?</a:t>
            </a:r>
          </a:p>
          <a:p>
            <a:pPr marL="514350" indent="-514350">
              <a:buFont typeface="+mj-lt"/>
              <a:buAutoNum type="arabicPeriod"/>
            </a:pPr>
            <a:r>
              <a:rPr lang="en-US" dirty="0" smtClean="0">
                <a:latin typeface="Arial Black" panose="020B0A04020102020204" pitchFamily="34" charset="0"/>
              </a:rPr>
              <a:t>What don’t you wear?</a:t>
            </a:r>
          </a:p>
          <a:p>
            <a:pPr marL="514350" indent="-514350">
              <a:buFont typeface="+mj-lt"/>
              <a:buAutoNum type="arabicPeriod"/>
            </a:pPr>
            <a:r>
              <a:rPr lang="en-US" dirty="0" smtClean="0">
                <a:latin typeface="Arial Black" panose="020B0A04020102020204" pitchFamily="34" charset="0"/>
              </a:rPr>
              <a:t>What does your father usually wear at work?</a:t>
            </a:r>
          </a:p>
          <a:p>
            <a:pPr marL="514350" indent="-514350">
              <a:buFont typeface="+mj-lt"/>
              <a:buAutoNum type="arabicPeriod"/>
            </a:pPr>
            <a:r>
              <a:rPr lang="en-US" dirty="0" smtClean="0">
                <a:latin typeface="Arial Black" panose="020B0A04020102020204" pitchFamily="34" charset="0"/>
              </a:rPr>
              <a:t>What doesn’t he wear at home?</a:t>
            </a:r>
          </a:p>
          <a:p>
            <a:pPr marL="514350" indent="-514350">
              <a:buFont typeface="+mj-lt"/>
              <a:buAutoNum type="arabicPeriod"/>
            </a:pPr>
            <a:r>
              <a:rPr lang="en-US" dirty="0" smtClean="0">
                <a:latin typeface="Arial Black" panose="020B0A04020102020204" pitchFamily="34" charset="0"/>
              </a:rPr>
              <a:t>What does your mum like to wear at home?</a:t>
            </a:r>
          </a:p>
          <a:p>
            <a:pPr marL="514350" indent="-514350">
              <a:buFont typeface="+mj-lt"/>
              <a:buAutoNum type="arabicPeriod"/>
            </a:pPr>
            <a:r>
              <a:rPr lang="en-US" dirty="0" smtClean="0">
                <a:latin typeface="Arial Black" panose="020B0A04020102020204" pitchFamily="34" charset="0"/>
              </a:rPr>
              <a:t>What doesn’t she like to wear at home?</a:t>
            </a:r>
          </a:p>
          <a:p>
            <a:pPr marL="514350" indent="-514350">
              <a:buFont typeface="+mj-lt"/>
              <a:buAutoNum type="arabicPeriod"/>
            </a:pPr>
            <a:endParaRPr lang="ru-RU" dirty="0">
              <a:latin typeface="Arial Black" panose="020B0A04020102020204" pitchFamily="34" charset="0"/>
            </a:endParaRPr>
          </a:p>
        </p:txBody>
      </p:sp>
    </p:spTree>
    <p:extLst>
      <p:ext uri="{BB962C8B-B14F-4D97-AF65-F5344CB8AC3E}">
        <p14:creationId xmlns:p14="http://schemas.microsoft.com/office/powerpoint/2010/main" val="36179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229" y="278040"/>
            <a:ext cx="10515600" cy="229961"/>
          </a:xfrm>
        </p:spPr>
        <p:txBody>
          <a:bodyPr>
            <a:normAutofit fontScale="90000"/>
          </a:bodyPr>
          <a:lstStyle/>
          <a:p>
            <a:r>
              <a:rPr lang="en-US" b="1" dirty="0" smtClean="0">
                <a:solidFill>
                  <a:srgbClr val="C00000"/>
                </a:solidFill>
              </a:rPr>
              <a:t>Weather forecast reports.</a:t>
            </a:r>
            <a:endParaRPr lang="ru-RU" b="1" dirty="0">
              <a:solidFill>
                <a:srgbClr val="C00000"/>
              </a:solidFill>
            </a:endParaRPr>
          </a:p>
        </p:txBody>
      </p:sp>
      <p:sp>
        <p:nvSpPr>
          <p:cNvPr id="3" name="Объект 2"/>
          <p:cNvSpPr>
            <a:spLocks noGrp="1"/>
          </p:cNvSpPr>
          <p:nvPr>
            <p:ph idx="1"/>
          </p:nvPr>
        </p:nvSpPr>
        <p:spPr>
          <a:xfrm>
            <a:off x="170543" y="708024"/>
            <a:ext cx="11890828" cy="5997575"/>
          </a:xfrm>
        </p:spPr>
        <p:txBody>
          <a:bodyPr/>
          <a:lstStyle/>
          <a:p>
            <a:pPr marL="0" indent="0">
              <a:buNone/>
            </a:pPr>
            <a:r>
              <a:rPr lang="en-US" sz="4000" dirty="0">
                <a:solidFill>
                  <a:prstClr val="black"/>
                </a:solidFill>
                <a:latin typeface="Calibri Light" panose="020F0302020204030204"/>
                <a:ea typeface="+mj-ea"/>
                <a:cs typeface="+mj-cs"/>
              </a:rPr>
              <a:t>So it’s time for the weather report. There are different kinds of weather all around the world. This is because different places have different climates. Let’s see what the weather is like around the world today. Imagine that you are journalists. </a:t>
            </a:r>
            <a:endParaRPr lang="en-US" sz="4000" dirty="0" smtClean="0">
              <a:solidFill>
                <a:prstClr val="black"/>
              </a:solidFill>
              <a:latin typeface="Calibri Light" panose="020F0302020204030204"/>
              <a:ea typeface="+mj-ea"/>
              <a:cs typeface="+mj-cs"/>
            </a:endParaRPr>
          </a:p>
          <a:p>
            <a:pPr marL="0" indent="0">
              <a:buNone/>
            </a:pPr>
            <a:r>
              <a:rPr lang="en-US" sz="4000" dirty="0" smtClean="0">
                <a:solidFill>
                  <a:prstClr val="black"/>
                </a:solidFill>
                <a:latin typeface="Calibri Light" panose="020F0302020204030204"/>
                <a:ea typeface="+mj-ea"/>
                <a:cs typeface="+mj-cs"/>
              </a:rPr>
              <a:t>Don’t forget about grammar!</a:t>
            </a:r>
          </a:p>
          <a:p>
            <a:pPr marL="0" indent="0" algn="ctr">
              <a:buNone/>
            </a:pPr>
            <a:r>
              <a:rPr lang="en-US" sz="4000" b="1" dirty="0" smtClean="0">
                <a:solidFill>
                  <a:srgbClr val="C00000"/>
                </a:solidFill>
                <a:latin typeface="Calibri Light" panose="020F0302020204030204"/>
                <a:ea typeface="+mj-ea"/>
                <a:cs typeface="+mj-cs"/>
              </a:rPr>
              <a:t>The Present Continuous Tense </a:t>
            </a:r>
          </a:p>
          <a:p>
            <a:pPr marL="0" indent="0" algn="ctr">
              <a:buNone/>
            </a:pPr>
            <a:r>
              <a:rPr lang="en-US" sz="4000" b="1" dirty="0" smtClean="0">
                <a:latin typeface="Calibri Light" panose="020F0302020204030204"/>
                <a:ea typeface="+mj-ea"/>
                <a:cs typeface="+mj-cs"/>
              </a:rPr>
              <a:t>___</a:t>
            </a:r>
            <a:r>
              <a:rPr lang="en-US" sz="4000" b="1" dirty="0" smtClean="0">
                <a:solidFill>
                  <a:srgbClr val="C00000"/>
                </a:solidFill>
                <a:latin typeface="Calibri Light" panose="020F0302020204030204"/>
                <a:ea typeface="+mj-ea"/>
                <a:cs typeface="+mj-cs"/>
              </a:rPr>
              <a:t> am / is / are (not) </a:t>
            </a:r>
            <a:r>
              <a:rPr lang="en-US" sz="4000" b="1" dirty="0" smtClean="0">
                <a:latin typeface="Calibri Light" panose="020F0302020204030204"/>
                <a:ea typeface="+mj-ea"/>
                <a:cs typeface="+mj-cs"/>
              </a:rPr>
              <a:t>+ </a:t>
            </a:r>
            <a:r>
              <a:rPr lang="en-US" sz="4000" b="1" dirty="0" err="1" smtClean="0">
                <a:latin typeface="Calibri Light" panose="020F0302020204030204"/>
                <a:ea typeface="+mj-ea"/>
                <a:cs typeface="+mj-cs"/>
              </a:rPr>
              <a:t>V</a:t>
            </a:r>
            <a:r>
              <a:rPr lang="en-US" sz="4000" b="1" dirty="0" err="1" smtClean="0">
                <a:solidFill>
                  <a:srgbClr val="C00000"/>
                </a:solidFill>
                <a:latin typeface="Calibri Light" panose="020F0302020204030204"/>
                <a:ea typeface="+mj-ea"/>
                <a:cs typeface="+mj-cs"/>
              </a:rPr>
              <a:t>ing</a:t>
            </a:r>
            <a:r>
              <a:rPr lang="en-US" sz="4000" b="1" dirty="0" smtClean="0">
                <a:solidFill>
                  <a:srgbClr val="C00000"/>
                </a:solidFill>
                <a:latin typeface="Calibri Light" panose="020F0302020204030204"/>
                <a:ea typeface="+mj-ea"/>
                <a:cs typeface="+mj-cs"/>
              </a:rPr>
              <a:t> </a:t>
            </a:r>
            <a:endParaRPr lang="ru-RU" b="1" dirty="0">
              <a:solidFill>
                <a:srgbClr val="C00000"/>
              </a:solidFill>
            </a:endParaRPr>
          </a:p>
        </p:txBody>
      </p:sp>
      <p:sp>
        <p:nvSpPr>
          <p:cNvPr id="4" name="Прямоугольник 3"/>
          <p:cNvSpPr/>
          <p:nvPr/>
        </p:nvSpPr>
        <p:spPr>
          <a:xfrm>
            <a:off x="1577615" y="4796135"/>
            <a:ext cx="1431289" cy="1200329"/>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Look!</a:t>
            </a:r>
          </a:p>
          <a:p>
            <a:pPr algn="ctr"/>
            <a:r>
              <a:rPr lang="en-US" sz="3600" dirty="0" smtClean="0">
                <a:ln w="0"/>
                <a:effectLst>
                  <a:outerShdw blurRad="38100" dist="19050" dir="2700000" algn="tl" rotWithShape="0">
                    <a:schemeClr val="dk1">
                      <a:alpha val="40000"/>
                    </a:schemeClr>
                  </a:outerShdw>
                </a:effectLst>
              </a:rPr>
              <a:t>Listen!</a:t>
            </a:r>
            <a:endParaRPr lang="ru-RU" sz="3600" b="0" cap="none" spc="0" dirty="0">
              <a:ln w="0"/>
              <a:solidFill>
                <a:schemeClr val="tx1"/>
              </a:solidFill>
              <a:effectLst>
                <a:outerShdw blurRad="38100" dist="19050" dir="2700000" algn="tl" rotWithShape="0">
                  <a:schemeClr val="dk1">
                    <a:alpha val="40000"/>
                  </a:schemeClr>
                </a:outerShdw>
              </a:effectLst>
            </a:endParaRPr>
          </a:p>
        </p:txBody>
      </p:sp>
      <p:sp>
        <p:nvSpPr>
          <p:cNvPr id="5" name="Прямоугольник 4"/>
          <p:cNvSpPr/>
          <p:nvPr/>
        </p:nvSpPr>
        <p:spPr>
          <a:xfrm>
            <a:off x="9514642" y="4919507"/>
            <a:ext cx="998800"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now</a:t>
            </a:r>
            <a:endParaRPr lang="ru-RU"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490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543" y="141968"/>
            <a:ext cx="5896428" cy="6716032"/>
          </a:xfrm>
        </p:spPr>
        <p:txBody>
          <a:bodyPr>
            <a:normAutofit/>
          </a:bodyPr>
          <a:lstStyle/>
          <a:p>
            <a:r>
              <a:rPr lang="en-US" sz="3200" dirty="0" smtClean="0">
                <a:latin typeface="Arial Black" panose="020B0A04020102020204" pitchFamily="34" charset="0"/>
              </a:rPr>
              <a:t>Hi! I am ___. </a:t>
            </a:r>
          </a:p>
          <a:p>
            <a:r>
              <a:rPr lang="en-US" sz="3200" dirty="0" smtClean="0">
                <a:latin typeface="Arial Black" panose="020B0A04020102020204" pitchFamily="34" charset="0"/>
              </a:rPr>
              <a:t>I’m from ___. </a:t>
            </a:r>
          </a:p>
          <a:p>
            <a:r>
              <a:rPr lang="en-US" sz="3200" dirty="0" smtClean="0">
                <a:latin typeface="Arial Black" panose="020B0A04020102020204" pitchFamily="34" charset="0"/>
              </a:rPr>
              <a:t>It’s ___. </a:t>
            </a:r>
          </a:p>
          <a:p>
            <a:r>
              <a:rPr lang="en-US" sz="3200" dirty="0" smtClean="0">
                <a:latin typeface="Arial Black" panose="020B0A04020102020204" pitchFamily="34" charset="0"/>
              </a:rPr>
              <a:t>The temperature is ___.</a:t>
            </a:r>
          </a:p>
          <a:p>
            <a:r>
              <a:rPr lang="en-US" sz="3200" dirty="0" smtClean="0">
                <a:latin typeface="Arial Black" panose="020B0A04020102020204" pitchFamily="34" charset="0"/>
              </a:rPr>
              <a:t>I’m wearing a ___. </a:t>
            </a:r>
          </a:p>
          <a:p>
            <a:r>
              <a:rPr lang="en-US" sz="3200" dirty="0" smtClean="0">
                <a:latin typeface="Arial Black" panose="020B0A04020102020204" pitchFamily="34" charset="0"/>
              </a:rPr>
              <a:t>I have got ___.</a:t>
            </a:r>
          </a:p>
          <a:p>
            <a:r>
              <a:rPr lang="en-US" sz="3200" dirty="0" smtClean="0">
                <a:latin typeface="Arial Black" panose="020B0A04020102020204" pitchFamily="34" charset="0"/>
              </a:rPr>
              <a:t>I’m going to ___. </a:t>
            </a:r>
            <a:endParaRPr lang="ru-RU" sz="3200" dirty="0">
              <a:latin typeface="Arial Black" panose="020B0A04020102020204" pitchFamily="34" charset="0"/>
            </a:endParaRPr>
          </a:p>
        </p:txBody>
      </p:sp>
      <p:pic>
        <p:nvPicPr>
          <p:cNvPr id="1026" name="Picture 2" descr="http://www.cliparthut.com/clip-arts/262/rainy-day-cartoon-262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903" y="2248353"/>
            <a:ext cx="4609646" cy="460964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542698" y="412820"/>
            <a:ext cx="5649302" cy="707886"/>
          </a:xfrm>
          <a:prstGeom prst="rect">
            <a:avLst/>
          </a:prstGeom>
          <a:noFill/>
        </p:spPr>
        <p:txBody>
          <a:bodyPr wrap="none" lIns="91440" tIns="45720" rIns="91440" bIns="45720">
            <a:spAutoFit/>
          </a:bodyPr>
          <a:lstStyle/>
          <a:p>
            <a:pPr algn="ctr"/>
            <a:r>
              <a:rPr lang="en-US" sz="4000" b="0" cap="none" spc="0" dirty="0" smtClean="0">
                <a:ln w="0"/>
                <a:solidFill>
                  <a:srgbClr val="002060"/>
                </a:solidFill>
                <a:effectLst>
                  <a:reflection blurRad="6350" stA="53000" endA="300" endPos="35500" dir="5400000" sy="-90000" algn="bl" rotWithShape="0"/>
                </a:effectLst>
              </a:rPr>
              <a:t>London, +12, chilly / wind </a:t>
            </a:r>
            <a:endParaRPr lang="ru-RU" sz="4000" b="0" cap="none" spc="0" dirty="0">
              <a:ln w="0"/>
              <a:solidFill>
                <a:srgbClr val="002060"/>
              </a:solidFill>
              <a:effectLst>
                <a:reflection blurRad="6350" stA="53000" endA="300" endPos="35500" dir="5400000" sy="-90000" algn="bl" rotWithShape="0"/>
              </a:effectLst>
            </a:endParaRPr>
          </a:p>
        </p:txBody>
      </p:sp>
      <p:pic>
        <p:nvPicPr>
          <p:cNvPr id="1028" name="Picture 4" descr="http://images.wisegeek.com/clear-cup-with-t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5099" y="1120706"/>
            <a:ext cx="2416901" cy="127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1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i.istockimg.com/file_thumbview_approve/7470371/2/stock-photo-7470371-diving-equi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299" y="1019106"/>
            <a:ext cx="2929701" cy="200977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0543" y="141968"/>
            <a:ext cx="5896428" cy="6716032"/>
          </a:xfrm>
        </p:spPr>
        <p:txBody>
          <a:bodyPr>
            <a:normAutofit/>
          </a:bodyPr>
          <a:lstStyle/>
          <a:p>
            <a:r>
              <a:rPr lang="en-US" sz="3200" dirty="0" smtClean="0">
                <a:latin typeface="Arial Black" panose="020B0A04020102020204" pitchFamily="34" charset="0"/>
              </a:rPr>
              <a:t>Hi! I am ___. </a:t>
            </a:r>
          </a:p>
          <a:p>
            <a:r>
              <a:rPr lang="en-US" sz="3200" dirty="0" smtClean="0">
                <a:latin typeface="Arial Black" panose="020B0A04020102020204" pitchFamily="34" charset="0"/>
              </a:rPr>
              <a:t>I’m from ___. </a:t>
            </a:r>
          </a:p>
          <a:p>
            <a:r>
              <a:rPr lang="en-US" sz="3200" dirty="0" smtClean="0">
                <a:latin typeface="Arial Black" panose="020B0A04020102020204" pitchFamily="34" charset="0"/>
              </a:rPr>
              <a:t>It’s ___. </a:t>
            </a:r>
          </a:p>
          <a:p>
            <a:r>
              <a:rPr lang="en-US" sz="3200" dirty="0" smtClean="0">
                <a:latin typeface="Arial Black" panose="020B0A04020102020204" pitchFamily="34" charset="0"/>
              </a:rPr>
              <a:t>The temperature is ___.</a:t>
            </a:r>
          </a:p>
          <a:p>
            <a:r>
              <a:rPr lang="en-US" sz="3200" dirty="0" smtClean="0">
                <a:latin typeface="Arial Black" panose="020B0A04020102020204" pitchFamily="34" charset="0"/>
              </a:rPr>
              <a:t>I’m wearing a ___. </a:t>
            </a:r>
          </a:p>
          <a:p>
            <a:r>
              <a:rPr lang="en-US" sz="3200" dirty="0" smtClean="0">
                <a:latin typeface="Arial Black" panose="020B0A04020102020204" pitchFamily="34" charset="0"/>
              </a:rPr>
              <a:t>I have got ___.</a:t>
            </a:r>
          </a:p>
          <a:p>
            <a:r>
              <a:rPr lang="en-US" sz="3200" dirty="0" smtClean="0">
                <a:latin typeface="Arial Black" panose="020B0A04020102020204" pitchFamily="34" charset="0"/>
              </a:rPr>
              <a:t>I’m going to ___. </a:t>
            </a:r>
            <a:endParaRPr lang="ru-RU" sz="3200" dirty="0">
              <a:latin typeface="Arial Black" panose="020B0A04020102020204" pitchFamily="34" charset="0"/>
            </a:endParaRPr>
          </a:p>
        </p:txBody>
      </p:sp>
      <p:sp>
        <p:nvSpPr>
          <p:cNvPr id="4" name="Прямоугольник 3"/>
          <p:cNvSpPr/>
          <p:nvPr/>
        </p:nvSpPr>
        <p:spPr>
          <a:xfrm>
            <a:off x="5688819" y="311220"/>
            <a:ext cx="5760488" cy="707886"/>
          </a:xfrm>
          <a:prstGeom prst="rect">
            <a:avLst/>
          </a:prstGeom>
          <a:noFill/>
        </p:spPr>
        <p:txBody>
          <a:bodyPr wrap="none" lIns="91440" tIns="45720" rIns="91440" bIns="45720">
            <a:spAutoFit/>
          </a:bodyPr>
          <a:lstStyle/>
          <a:p>
            <a:pPr algn="ctr"/>
            <a:r>
              <a:rPr lang="en-US" sz="4000" b="0" cap="none" spc="0" dirty="0" smtClean="0">
                <a:ln w="0"/>
                <a:solidFill>
                  <a:srgbClr val="002060"/>
                </a:solidFill>
                <a:effectLst>
                  <a:reflection blurRad="6350" stA="53000" endA="300" endPos="35500" dir="5400000" sy="-90000" algn="bl" rotWithShape="0"/>
                </a:effectLst>
              </a:rPr>
              <a:t>Los Angeles, +27, hot/ sun </a:t>
            </a:r>
            <a:endParaRPr lang="ru-RU" sz="4000" b="0" cap="none" spc="0" dirty="0">
              <a:ln w="0"/>
              <a:solidFill>
                <a:srgbClr val="002060"/>
              </a:solidFill>
              <a:effectLst>
                <a:reflection blurRad="6350" stA="53000" endA="300" endPos="35500" dir="5400000" sy="-90000" algn="bl" rotWithShape="0"/>
              </a:effectLst>
            </a:endParaRPr>
          </a:p>
        </p:txBody>
      </p:sp>
      <p:pic>
        <p:nvPicPr>
          <p:cNvPr id="4098" name="Picture 2" descr="http://weclipart.com/gimg/C8F70FC095369941/16511102-kid-enjoying-summer-with-fruit-and-juice-Stock-Vector-summer-cartoon-clot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133" y="2369474"/>
            <a:ext cx="4782855" cy="448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93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cstate="print"/>
          <a:srcRect l="62959" t="4455" b="10336"/>
          <a:stretch/>
        </p:blipFill>
        <p:spPr>
          <a:xfrm>
            <a:off x="7505473" y="2254443"/>
            <a:ext cx="3511579" cy="4603557"/>
          </a:xfrm>
          <a:prstGeom prst="rect">
            <a:avLst/>
          </a:prstGeom>
        </p:spPr>
      </p:pic>
      <p:sp>
        <p:nvSpPr>
          <p:cNvPr id="3" name="Объект 2"/>
          <p:cNvSpPr>
            <a:spLocks noGrp="1"/>
          </p:cNvSpPr>
          <p:nvPr>
            <p:ph idx="1"/>
          </p:nvPr>
        </p:nvSpPr>
        <p:spPr>
          <a:xfrm>
            <a:off x="170543" y="141968"/>
            <a:ext cx="5896428" cy="6716032"/>
          </a:xfrm>
        </p:spPr>
        <p:txBody>
          <a:bodyPr>
            <a:normAutofit/>
          </a:bodyPr>
          <a:lstStyle/>
          <a:p>
            <a:r>
              <a:rPr lang="en-US" sz="3200" dirty="0" smtClean="0">
                <a:latin typeface="Arial Black" panose="020B0A04020102020204" pitchFamily="34" charset="0"/>
              </a:rPr>
              <a:t>Hi! I am ___. </a:t>
            </a:r>
          </a:p>
          <a:p>
            <a:r>
              <a:rPr lang="en-US" sz="3200" dirty="0" smtClean="0">
                <a:latin typeface="Arial Black" panose="020B0A04020102020204" pitchFamily="34" charset="0"/>
              </a:rPr>
              <a:t>I’m from ___. </a:t>
            </a:r>
          </a:p>
          <a:p>
            <a:r>
              <a:rPr lang="en-US" sz="3200" dirty="0" smtClean="0">
                <a:latin typeface="Arial Black" panose="020B0A04020102020204" pitchFamily="34" charset="0"/>
              </a:rPr>
              <a:t>It’s ___. </a:t>
            </a:r>
          </a:p>
          <a:p>
            <a:r>
              <a:rPr lang="en-US" sz="3200" dirty="0" smtClean="0">
                <a:latin typeface="Arial Black" panose="020B0A04020102020204" pitchFamily="34" charset="0"/>
              </a:rPr>
              <a:t>The temperature is ___.</a:t>
            </a:r>
          </a:p>
          <a:p>
            <a:r>
              <a:rPr lang="en-US" sz="3200" dirty="0" smtClean="0">
                <a:latin typeface="Arial Black" panose="020B0A04020102020204" pitchFamily="34" charset="0"/>
              </a:rPr>
              <a:t>I’m wearing a ___. </a:t>
            </a:r>
          </a:p>
          <a:p>
            <a:r>
              <a:rPr lang="en-US" sz="3200" dirty="0" smtClean="0">
                <a:latin typeface="Arial Black" panose="020B0A04020102020204" pitchFamily="34" charset="0"/>
              </a:rPr>
              <a:t>I have got ___.</a:t>
            </a:r>
          </a:p>
          <a:p>
            <a:r>
              <a:rPr lang="en-US" sz="3200" dirty="0" smtClean="0">
                <a:latin typeface="Arial Black" panose="020B0A04020102020204" pitchFamily="34" charset="0"/>
              </a:rPr>
              <a:t>I’m going to ___. </a:t>
            </a:r>
            <a:endParaRPr lang="ru-RU" sz="3200" dirty="0">
              <a:latin typeface="Arial Black" panose="020B0A04020102020204" pitchFamily="34" charset="0"/>
            </a:endParaRPr>
          </a:p>
        </p:txBody>
      </p:sp>
      <p:sp>
        <p:nvSpPr>
          <p:cNvPr id="4" name="Прямоугольник 3"/>
          <p:cNvSpPr/>
          <p:nvPr/>
        </p:nvSpPr>
        <p:spPr>
          <a:xfrm>
            <a:off x="9083929" y="267678"/>
            <a:ext cx="2877006" cy="707886"/>
          </a:xfrm>
          <a:prstGeom prst="rect">
            <a:avLst/>
          </a:prstGeom>
          <a:noFill/>
        </p:spPr>
        <p:txBody>
          <a:bodyPr wrap="none" lIns="91440" tIns="45720" rIns="91440" bIns="45720">
            <a:spAutoFit/>
          </a:bodyPr>
          <a:lstStyle/>
          <a:p>
            <a:pPr algn="ctr"/>
            <a:r>
              <a:rPr lang="en-US" sz="4000" b="0" cap="none" spc="0" dirty="0" smtClean="0">
                <a:ln w="0"/>
                <a:solidFill>
                  <a:srgbClr val="002060"/>
                </a:solidFill>
                <a:effectLst>
                  <a:reflection blurRad="6350" stA="53000" endA="300" endPos="35500" dir="5400000" sy="-90000" algn="bl" rotWithShape="0"/>
                </a:effectLst>
              </a:rPr>
              <a:t>Oslo, -7, cold</a:t>
            </a:r>
            <a:endParaRPr lang="ru-RU" sz="4000" b="0" cap="none" spc="0" dirty="0">
              <a:ln w="0"/>
              <a:solidFill>
                <a:srgbClr val="002060"/>
              </a:solidFill>
              <a:effectLst>
                <a:reflection blurRad="6350" stA="53000" endA="300" endPos="35500" dir="5400000" sy="-90000" algn="bl" rotWithShape="0"/>
              </a:effectLst>
            </a:endParaRPr>
          </a:p>
        </p:txBody>
      </p:sp>
      <p:pic>
        <p:nvPicPr>
          <p:cNvPr id="5124" name="Picture 4" descr="http://www.roces.com/wp-content/uploads/2015/10/450635-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427" y="4704898"/>
            <a:ext cx="2153102" cy="2153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delogazeta.ru/up/news/article/2010-10-12-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943" y="888947"/>
            <a:ext cx="1452113" cy="145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blogs.comunitatvalenciana.com/windsurf/files/2010/08/vient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2718" y="1425525"/>
            <a:ext cx="1650521" cy="13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ttp://icons.iconarchive.com/icons/oxygen-icons.org/oxygen/256/Status-weather-snow-scattered-day-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3929" y="937772"/>
            <a:ext cx="1531093" cy="15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5725885" y="2975428"/>
                <a:ext cx="235000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a:fld id="{127294BA-0486-442B-BAAD-D086AEC7027B}" type="mathplaceholder">
                        <a:rPr lang="ru-RU" i="1" smtClean="0">
                          <a:latin typeface="Cambria Math" panose="02040503050406030204" pitchFamily="18" charset="0"/>
                        </a:rPr>
                        <a:t>Место для уравнения.</a:t>
                      </a:fld>
                    </m:oMath>
                  </m:oMathPara>
                </a14:m>
                <a:endParaRPr lang="ru-RU" dirty="0"/>
              </a:p>
            </p:txBody>
          </p:sp>
        </mc:Choice>
        <mc:Fallback>
          <p:sp>
            <p:nvSpPr>
              <p:cNvPr id="2" name="TextBox 1"/>
              <p:cNvSpPr txBox="1">
                <a:spLocks noRot="1" noChangeAspect="1" noMove="1" noResize="1" noEditPoints="1" noAdjustHandles="1" noChangeArrowheads="1" noChangeShapeType="1" noTextEdit="1"/>
              </p:cNvSpPr>
              <p:nvPr/>
            </p:nvSpPr>
            <p:spPr>
              <a:xfrm>
                <a:off x="5725885" y="2975428"/>
                <a:ext cx="2350002" cy="276999"/>
              </a:xfrm>
              <a:prstGeom prst="rect">
                <a:avLst/>
              </a:prstGeom>
              <a:blipFill rotWithShape="0">
                <a:blip r:embed="rId7"/>
                <a:stretch>
                  <a:fillRect l="-1813" r="-2073" b="-23913"/>
                </a:stretch>
              </a:blipFill>
            </p:spPr>
            <p:txBody>
              <a:bodyPr/>
              <a:lstStyle/>
              <a:p>
                <a:r>
                  <a:rPr lang="ru-RU">
                    <a:noFill/>
                  </a:rPr>
                  <a:t> </a:t>
                </a:r>
              </a:p>
            </p:txBody>
          </p:sp>
        </mc:Fallback>
      </mc:AlternateContent>
    </p:spTree>
    <p:extLst>
      <p:ext uri="{BB962C8B-B14F-4D97-AF65-F5344CB8AC3E}">
        <p14:creationId xmlns:p14="http://schemas.microsoft.com/office/powerpoint/2010/main" val="6121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7552"/>
            <a:ext cx="11582400" cy="189819"/>
          </a:xfrm>
        </p:spPr>
        <p:txBody>
          <a:bodyPr>
            <a:noAutofit/>
          </a:bodyPr>
          <a:lstStyle/>
          <a:p>
            <a:r>
              <a:rPr lang="en-US" sz="2400" b="1" dirty="0" smtClean="0">
                <a:solidFill>
                  <a:srgbClr val="C00000"/>
                </a:solidFill>
              </a:rPr>
              <a:t>At our last lesson we read Alina’s letter. This is Jill’s answer. Read and answer his questions. </a:t>
            </a:r>
            <a:endParaRPr lang="ru-RU" sz="2400" b="1" dirty="0">
              <a:solidFill>
                <a:srgbClr val="C00000"/>
              </a:solidFill>
            </a:endParaRPr>
          </a:p>
        </p:txBody>
      </p:sp>
      <p:sp>
        <p:nvSpPr>
          <p:cNvPr id="20483" name="Rectangle 3"/>
          <p:cNvSpPr>
            <a:spLocks noGrp="1" noChangeArrowheads="1"/>
          </p:cNvSpPr>
          <p:nvPr>
            <p:ph idx="1"/>
          </p:nvPr>
        </p:nvSpPr>
        <p:spPr>
          <a:xfrm>
            <a:off x="0" y="624114"/>
            <a:ext cx="12192000" cy="6350000"/>
          </a:xfrm>
        </p:spPr>
        <p:txBody>
          <a:bodyPr>
            <a:normAutofit/>
          </a:bodyPr>
          <a:lstStyle/>
          <a:p>
            <a:pPr marL="1588" indent="174625">
              <a:spcBef>
                <a:spcPts val="0"/>
              </a:spcBef>
              <a:buNone/>
            </a:pPr>
            <a:r>
              <a:rPr lang="en-US" altLang="ru-RU" sz="3200" b="1" dirty="0">
                <a:solidFill>
                  <a:srgbClr val="002060"/>
                </a:solidFill>
                <a:latin typeface="Times New Roman" panose="02020603050405020304" pitchFamily="18" charset="0"/>
              </a:rPr>
              <a:t>Dear </a:t>
            </a:r>
            <a:r>
              <a:rPr lang="en-US" altLang="ru-RU" sz="3200" b="1" dirty="0" smtClean="0">
                <a:solidFill>
                  <a:srgbClr val="002060"/>
                </a:solidFill>
                <a:latin typeface="Times New Roman" panose="02020603050405020304" pitchFamily="18" charset="0"/>
              </a:rPr>
              <a:t>Alina,</a:t>
            </a:r>
            <a:endParaRPr lang="en-US" altLang="ru-RU" sz="3200" b="1" dirty="0">
              <a:solidFill>
                <a:srgbClr val="002060"/>
              </a:solidFill>
              <a:latin typeface="Times New Roman" panose="02020603050405020304" pitchFamily="18" charset="0"/>
            </a:endParaRPr>
          </a:p>
          <a:p>
            <a:pPr marL="1588" indent="174625">
              <a:spcBef>
                <a:spcPts val="0"/>
              </a:spcBef>
              <a:buNone/>
            </a:pPr>
            <a:r>
              <a:rPr lang="en-US" altLang="ru-RU" sz="3200" b="1" dirty="0">
                <a:solidFill>
                  <a:srgbClr val="002060"/>
                </a:solidFill>
                <a:latin typeface="Times New Roman" panose="02020603050405020304" pitchFamily="18" charset="0"/>
              </a:rPr>
              <a:t>	</a:t>
            </a:r>
            <a:r>
              <a:rPr lang="en-US" altLang="ru-RU" sz="3200" b="1" dirty="0" smtClean="0">
                <a:solidFill>
                  <a:srgbClr val="002060"/>
                </a:solidFill>
                <a:latin typeface="Times New Roman" panose="02020603050405020304" pitchFamily="18" charset="0"/>
              </a:rPr>
              <a:t>Greetings from Australia! Thank </a:t>
            </a:r>
            <a:r>
              <a:rPr lang="en-US" altLang="ru-RU" sz="3200" b="1" dirty="0">
                <a:solidFill>
                  <a:srgbClr val="002060"/>
                </a:solidFill>
                <a:latin typeface="Times New Roman" panose="02020603050405020304" pitchFamily="18" charset="0"/>
              </a:rPr>
              <a:t>you for your letter.</a:t>
            </a:r>
          </a:p>
          <a:p>
            <a:pPr marL="1588" indent="174625">
              <a:spcBef>
                <a:spcPts val="0"/>
              </a:spcBef>
              <a:buNone/>
            </a:pPr>
            <a:r>
              <a:rPr lang="en-US" altLang="ru-RU" sz="3200" b="1" dirty="0">
                <a:solidFill>
                  <a:srgbClr val="002060"/>
                </a:solidFill>
                <a:latin typeface="Times New Roman" panose="02020603050405020304" pitchFamily="18" charset="0"/>
              </a:rPr>
              <a:t>	</a:t>
            </a:r>
            <a:r>
              <a:rPr lang="en-US" altLang="ru-RU" sz="3200" b="1" dirty="0" smtClean="0">
                <a:solidFill>
                  <a:srgbClr val="002060"/>
                </a:solidFill>
                <a:latin typeface="Times New Roman" panose="02020603050405020304" pitchFamily="18" charset="0"/>
              </a:rPr>
              <a:t>Today </a:t>
            </a:r>
            <a:r>
              <a:rPr lang="en-US" altLang="ru-RU" sz="3200" b="1" dirty="0">
                <a:solidFill>
                  <a:srgbClr val="002060"/>
                </a:solidFill>
                <a:latin typeface="Times New Roman" panose="02020603050405020304" pitchFamily="18" charset="0"/>
              </a:rPr>
              <a:t>is Saturday. </a:t>
            </a:r>
            <a:r>
              <a:rPr lang="en-US" altLang="ru-RU" sz="3200" b="1" dirty="0">
                <a:solidFill>
                  <a:srgbClr val="002060"/>
                </a:solidFill>
                <a:latin typeface="Times New Roman" panose="02020603050405020304" pitchFamily="18" charset="0"/>
              </a:rPr>
              <a:t>It’s a holiday. I don’t go to school on Saturdays and Sundays.</a:t>
            </a:r>
          </a:p>
          <a:p>
            <a:pPr marL="1588" indent="174625">
              <a:spcBef>
                <a:spcPts val="0"/>
              </a:spcBef>
              <a:buNone/>
            </a:pPr>
            <a:r>
              <a:rPr lang="en-US" altLang="ru-RU" sz="3200" b="1" dirty="0">
                <a:solidFill>
                  <a:srgbClr val="002060"/>
                </a:solidFill>
                <a:latin typeface="Times New Roman" panose="02020603050405020304" pitchFamily="18" charset="0"/>
              </a:rPr>
              <a:t>	It’s rainy and cloudy today. But it isn’t windy. It’s warm. </a:t>
            </a:r>
            <a:r>
              <a:rPr lang="en-US" altLang="ru-RU" sz="3200" b="1" dirty="0">
                <a:solidFill>
                  <a:srgbClr val="002060"/>
                </a:solidFill>
                <a:latin typeface="Times New Roman" panose="02020603050405020304" pitchFamily="18" charset="0"/>
              </a:rPr>
              <a:t>I like </a:t>
            </a:r>
            <a:r>
              <a:rPr lang="en-US" altLang="ru-RU" sz="3200" b="1" dirty="0" smtClean="0">
                <a:solidFill>
                  <a:srgbClr val="002060"/>
                </a:solidFill>
                <a:latin typeface="Times New Roman" panose="02020603050405020304" pitchFamily="18" charset="0"/>
              </a:rPr>
              <a:t>such weather. I am listening </a:t>
            </a:r>
            <a:r>
              <a:rPr lang="en-US" altLang="ru-RU" sz="3200" b="1" dirty="0">
                <a:solidFill>
                  <a:srgbClr val="002060"/>
                </a:solidFill>
                <a:latin typeface="Times New Roman" panose="02020603050405020304" pitchFamily="18" charset="0"/>
              </a:rPr>
              <a:t>to music and </a:t>
            </a:r>
            <a:r>
              <a:rPr lang="en-US" altLang="ru-RU" sz="3200" b="1" dirty="0" smtClean="0">
                <a:solidFill>
                  <a:srgbClr val="002060"/>
                </a:solidFill>
                <a:latin typeface="Times New Roman" panose="02020603050405020304" pitchFamily="18" charset="0"/>
              </a:rPr>
              <a:t>writing a letter. My dad is reading a newspaper. My mother is cooking in the kitchen now. </a:t>
            </a:r>
            <a:endParaRPr lang="en-US" altLang="ru-RU" sz="3200" b="1" dirty="0">
              <a:solidFill>
                <a:srgbClr val="002060"/>
              </a:solidFill>
              <a:latin typeface="Times New Roman" panose="02020603050405020304" pitchFamily="18" charset="0"/>
            </a:endParaRPr>
          </a:p>
          <a:p>
            <a:pPr marL="1588" indent="174625">
              <a:spcBef>
                <a:spcPts val="0"/>
              </a:spcBef>
              <a:buNone/>
            </a:pPr>
            <a:r>
              <a:rPr lang="en-US" altLang="ru-RU" sz="3200" b="1" dirty="0">
                <a:solidFill>
                  <a:srgbClr val="002060"/>
                </a:solidFill>
                <a:latin typeface="Times New Roman" panose="02020603050405020304" pitchFamily="18" charset="0"/>
              </a:rPr>
              <a:t>	My </a:t>
            </a:r>
            <a:r>
              <a:rPr lang="en-US" altLang="ru-RU" sz="3200" b="1" dirty="0" smtClean="0">
                <a:solidFill>
                  <a:srgbClr val="002060"/>
                </a:solidFill>
                <a:latin typeface="Times New Roman" panose="02020603050405020304" pitchFamily="18" charset="0"/>
              </a:rPr>
              <a:t>brother </a:t>
            </a:r>
            <a:r>
              <a:rPr lang="en-US" altLang="ru-RU" sz="3200" b="1" dirty="0">
                <a:solidFill>
                  <a:srgbClr val="002060"/>
                </a:solidFill>
                <a:latin typeface="Times New Roman" panose="02020603050405020304" pitchFamily="18" charset="0"/>
              </a:rPr>
              <a:t>Jim </a:t>
            </a:r>
            <a:r>
              <a:rPr lang="en-US" altLang="ru-RU" sz="3200" b="1" dirty="0" smtClean="0">
                <a:solidFill>
                  <a:srgbClr val="002060"/>
                </a:solidFill>
                <a:latin typeface="Times New Roman" panose="02020603050405020304" pitchFamily="18" charset="0"/>
              </a:rPr>
              <a:t>is repairing his </a:t>
            </a:r>
            <a:r>
              <a:rPr lang="en-US" altLang="ru-RU" sz="3200" b="1" dirty="0" err="1" smtClean="0">
                <a:solidFill>
                  <a:srgbClr val="002060"/>
                </a:solidFill>
                <a:latin typeface="Times New Roman" panose="02020603050405020304" pitchFamily="18" charset="0"/>
              </a:rPr>
              <a:t>walkman</a:t>
            </a:r>
            <a:r>
              <a:rPr lang="en-US" altLang="ru-RU" sz="3200" b="1" dirty="0" smtClean="0">
                <a:solidFill>
                  <a:srgbClr val="002060"/>
                </a:solidFill>
                <a:latin typeface="Times New Roman" panose="02020603050405020304" pitchFamily="18" charset="0"/>
              </a:rPr>
              <a:t>. My dog Rex is not sleeping, it’s playing with his toy bone.</a:t>
            </a:r>
          </a:p>
          <a:p>
            <a:pPr marL="1588" indent="174625">
              <a:spcBef>
                <a:spcPts val="0"/>
              </a:spcBef>
              <a:buNone/>
            </a:pPr>
            <a:r>
              <a:rPr lang="en-US" altLang="ru-RU" sz="3200" b="1" dirty="0">
                <a:solidFill>
                  <a:srgbClr val="002060"/>
                </a:solidFill>
                <a:latin typeface="Times New Roman" panose="02020603050405020304" pitchFamily="18" charset="0"/>
              </a:rPr>
              <a:t>	</a:t>
            </a:r>
            <a:r>
              <a:rPr lang="en-US" altLang="ru-RU" sz="3200" b="1" dirty="0" smtClean="0">
                <a:solidFill>
                  <a:srgbClr val="002060"/>
                </a:solidFill>
                <a:latin typeface="Times New Roman" panose="02020603050405020304" pitchFamily="18" charset="0"/>
              </a:rPr>
              <a:t>And, </a:t>
            </a:r>
            <a:r>
              <a:rPr lang="en-US" altLang="ru-RU" sz="3200" b="1" dirty="0">
                <a:solidFill>
                  <a:srgbClr val="002060"/>
                </a:solidFill>
                <a:latin typeface="Times New Roman" panose="02020603050405020304" pitchFamily="18" charset="0"/>
              </a:rPr>
              <a:t>what is </a:t>
            </a:r>
            <a:r>
              <a:rPr lang="en-US" altLang="ru-RU" sz="3200" b="1" dirty="0" smtClean="0">
                <a:solidFill>
                  <a:srgbClr val="002060"/>
                </a:solidFill>
                <a:latin typeface="Times New Roman" panose="02020603050405020304" pitchFamily="18" charset="0"/>
              </a:rPr>
              <a:t>the weather like now? </a:t>
            </a:r>
            <a:r>
              <a:rPr lang="en-US" altLang="ru-RU" sz="3200" b="1" dirty="0">
                <a:solidFill>
                  <a:srgbClr val="002060"/>
                </a:solidFill>
                <a:latin typeface="Times New Roman" panose="02020603050405020304" pitchFamily="18" charset="0"/>
              </a:rPr>
              <a:t>What </a:t>
            </a:r>
            <a:r>
              <a:rPr lang="en-US" altLang="ru-RU" sz="3200" b="1" dirty="0" smtClean="0">
                <a:solidFill>
                  <a:srgbClr val="002060"/>
                </a:solidFill>
                <a:latin typeface="Times New Roman" panose="02020603050405020304" pitchFamily="18" charset="0"/>
              </a:rPr>
              <a:t>are you doing?</a:t>
            </a:r>
            <a:endParaRPr lang="en-US" altLang="ru-RU" sz="3200" b="1" dirty="0">
              <a:solidFill>
                <a:srgbClr val="002060"/>
              </a:solidFill>
              <a:latin typeface="Times New Roman" panose="02020603050405020304" pitchFamily="18" charset="0"/>
            </a:endParaRPr>
          </a:p>
          <a:p>
            <a:pPr marL="1588" indent="174625">
              <a:spcBef>
                <a:spcPts val="0"/>
              </a:spcBef>
              <a:buNone/>
            </a:pPr>
            <a:r>
              <a:rPr lang="en-US" altLang="ru-RU" sz="3200" b="1" dirty="0">
                <a:solidFill>
                  <a:srgbClr val="002060"/>
                </a:solidFill>
                <a:latin typeface="Times New Roman" panose="02020603050405020304" pitchFamily="18" charset="0"/>
              </a:rPr>
              <a:t>	Write back.</a:t>
            </a:r>
          </a:p>
          <a:p>
            <a:pPr marL="1588" indent="174625">
              <a:spcBef>
                <a:spcPts val="0"/>
              </a:spcBef>
              <a:buNone/>
            </a:pPr>
            <a:r>
              <a:rPr lang="en-US" altLang="ru-RU" sz="3200" b="1" dirty="0">
                <a:solidFill>
                  <a:srgbClr val="002060"/>
                </a:solidFill>
                <a:latin typeface="Times New Roman" panose="02020603050405020304" pitchFamily="18" charset="0"/>
              </a:rPr>
              <a:t>	</a:t>
            </a:r>
            <a:r>
              <a:rPr lang="en-US" altLang="ru-RU" sz="3200" b="1" dirty="0" smtClean="0">
                <a:solidFill>
                  <a:srgbClr val="002060"/>
                </a:solidFill>
                <a:latin typeface="Times New Roman" panose="02020603050405020304" pitchFamily="18" charset="0"/>
              </a:rPr>
              <a:t>Your friend, </a:t>
            </a:r>
          </a:p>
          <a:p>
            <a:pPr marL="1588" indent="174625">
              <a:spcBef>
                <a:spcPts val="0"/>
              </a:spcBef>
              <a:buNone/>
            </a:pPr>
            <a:r>
              <a:rPr lang="en-US" altLang="ru-RU" sz="3200" b="1" dirty="0" smtClean="0">
                <a:solidFill>
                  <a:srgbClr val="002060"/>
                </a:solidFill>
                <a:latin typeface="Times New Roman" panose="02020603050405020304" pitchFamily="18" charset="0"/>
              </a:rPr>
              <a:t>___________________</a:t>
            </a:r>
            <a:endParaRPr lang="en-US" altLang="ru-RU" sz="3200" b="1" dirty="0">
              <a:solidFill>
                <a:srgbClr val="00206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Прямоугольник 3"/>
              <p:cNvSpPr/>
              <p:nvPr/>
            </p:nvSpPr>
            <p:spPr>
              <a:xfrm>
                <a:off x="5805086" y="5696793"/>
                <a:ext cx="604524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t>
                </a:r>
                <a14:m>
                  <m:oMath xmlns:m="http://schemas.openxmlformats.org/officeDocument/2006/math">
                    <m:r>
                      <a:rPr lang="en-US" sz="5400" b="1" i="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Math" panose="02040503050406030204" pitchFamily="18" charset="0"/>
                      </a:rPr>
                      <m:t>𝒓𝒊𝒕𝒆</m:t>
                    </m:r>
                    <m:r>
                      <a:rPr lang="en-US" sz="5400" b="1" i="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Math" panose="02040503050406030204" pitchFamily="18" charset="0"/>
                      </a:rPr>
                      <m:t> </m:t>
                    </m:r>
                    <m:r>
                      <a:rPr lang="en-US" sz="5400" b="1" i="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Math" panose="02040503050406030204" pitchFamily="18" charset="0"/>
                      </a:rPr>
                      <m:t>𝒕𝒉𝒆</m:t>
                    </m:r>
                    <m:r>
                      <a:rPr lang="en-US" sz="5400" b="1" i="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Math" panose="02040503050406030204" pitchFamily="18" charset="0"/>
                      </a:rPr>
                      <m:t> </m:t>
                    </m:r>
                    <m:r>
                      <a:rPr lang="en-US" sz="5400" b="1" i="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Math" panose="02040503050406030204" pitchFamily="18" charset="0"/>
                      </a:rPr>
                      <m:t>𝒂𝒏𝒔𝒘𝒆𝒓</m:t>
                    </m:r>
                  </m:oMath>
                </a14:m>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5805086" y="5696793"/>
                <a:ext cx="6045245" cy="923330"/>
              </a:xfrm>
              <a:prstGeom prst="rect">
                <a:avLst/>
              </a:prstGeo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8244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5" name="Rectangle 69"/>
          <p:cNvSpPr>
            <a:spLocks noGrp="1" noChangeArrowheads="1"/>
          </p:cNvSpPr>
          <p:nvPr>
            <p:ph type="title"/>
          </p:nvPr>
        </p:nvSpPr>
        <p:spPr>
          <a:xfrm>
            <a:off x="159658" y="0"/>
            <a:ext cx="11843656" cy="490538"/>
          </a:xfrm>
        </p:spPr>
        <p:txBody>
          <a:bodyPr>
            <a:normAutofit fontScale="90000"/>
          </a:bodyPr>
          <a:lstStyle/>
          <a:p>
            <a:r>
              <a:rPr lang="en-US" altLang="ru-RU" sz="2800" b="1" dirty="0" smtClean="0">
                <a:solidFill>
                  <a:srgbClr val="C00000"/>
                </a:solidFill>
              </a:rPr>
              <a:t>Make </a:t>
            </a:r>
            <a:r>
              <a:rPr lang="en-US" altLang="ru-RU" sz="2800" b="1" dirty="0" smtClean="0">
                <a:solidFill>
                  <a:srgbClr val="C00000"/>
                </a:solidFill>
              </a:rPr>
              <a:t>short dialogues:</a:t>
            </a:r>
            <a:endParaRPr lang="ru-RU" altLang="ru-RU" sz="2800" b="1" dirty="0">
              <a:solidFill>
                <a:srgbClr val="C00000"/>
              </a:solidFill>
            </a:endParaRPr>
          </a:p>
        </p:txBody>
      </p:sp>
      <p:graphicFrame>
        <p:nvGraphicFramePr>
          <p:cNvPr id="14410" name="Group 74"/>
          <p:cNvGraphicFramePr>
            <a:graphicFrameLocks noGrp="1"/>
          </p:cNvGraphicFramePr>
          <p:nvPr>
            <p:ph type="tbl" idx="4294967295"/>
            <p:extLst/>
          </p:nvPr>
        </p:nvGraphicFramePr>
        <p:xfrm>
          <a:off x="0" y="620713"/>
          <a:ext cx="12032343" cy="6070372"/>
        </p:xfrm>
        <a:graphic>
          <a:graphicData uri="http://schemas.openxmlformats.org/drawingml/2006/table">
            <a:tbl>
              <a:tblPr/>
              <a:tblGrid>
                <a:gridCol w="3759199"/>
                <a:gridCol w="2850971"/>
                <a:gridCol w="2678471"/>
                <a:gridCol w="2743702"/>
              </a:tblGrid>
              <a:tr h="62751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1" u="none" strike="noStrike" cap="none" normalizeH="0" baseline="0" dirty="0" smtClean="0">
                          <a:ln>
                            <a:noFill/>
                          </a:ln>
                          <a:solidFill>
                            <a:schemeClr val="tx1"/>
                          </a:solidFill>
                          <a:effectLst/>
                          <a:latin typeface="Arial" panose="020B0604020202020204" pitchFamily="34" charset="0"/>
                        </a:rPr>
                        <a:t>Name</a:t>
                      </a:r>
                      <a:endParaRPr kumimoji="0" lang="ru-RU" altLang="ru-RU" sz="2400" b="0" i="1"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dirty="0" smtClean="0">
                          <a:ln>
                            <a:noFill/>
                          </a:ln>
                          <a:solidFill>
                            <a:schemeClr val="accent2"/>
                          </a:solidFill>
                          <a:effectLst/>
                          <a:latin typeface="Arial" panose="020B0604020202020204" pitchFamily="34" charset="0"/>
                        </a:rPr>
                        <a:t>Jane</a:t>
                      </a:r>
                      <a:endParaRPr kumimoji="0" lang="ru-RU" altLang="ru-RU" sz="2800" b="1" i="0" u="none" strike="noStrike" cap="none" normalizeH="0" baseline="0" dirty="0" smtClean="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smtClean="0">
                          <a:ln>
                            <a:noFill/>
                          </a:ln>
                          <a:solidFill>
                            <a:schemeClr val="accent2"/>
                          </a:solidFill>
                          <a:effectLst/>
                          <a:latin typeface="Arial" panose="020B0604020202020204" pitchFamily="34" charset="0"/>
                        </a:rPr>
                        <a:t>Tom</a:t>
                      </a:r>
                      <a:endParaRPr kumimoji="0" lang="ru-RU" altLang="ru-RU" sz="2800" b="1"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smtClean="0">
                          <a:ln>
                            <a:noFill/>
                          </a:ln>
                          <a:solidFill>
                            <a:schemeClr val="accent2"/>
                          </a:solidFill>
                          <a:effectLst/>
                          <a:latin typeface="Arial" panose="020B0604020202020204" pitchFamily="34" charset="0"/>
                        </a:rPr>
                        <a:t>David</a:t>
                      </a:r>
                      <a:endParaRPr kumimoji="0" lang="ru-RU" altLang="ru-RU" sz="2800" b="1"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4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3200" b="1" i="1" u="none" strike="noStrike" cap="none" normalizeH="0" baseline="0" dirty="0" smtClean="0">
                          <a:ln>
                            <a:noFill/>
                          </a:ln>
                          <a:solidFill>
                            <a:schemeClr val="tx1"/>
                          </a:solidFill>
                          <a:effectLst/>
                          <a:latin typeface="Arial" panose="020B0604020202020204" pitchFamily="34" charset="0"/>
                        </a:rPr>
                        <a:t>Where is ___?</a:t>
                      </a:r>
                      <a:endParaRPr kumimoji="0" lang="ru-RU" altLang="ru-RU" sz="3200" b="1" i="1"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smtClean="0">
                          <a:ln>
                            <a:noFill/>
                          </a:ln>
                          <a:solidFill>
                            <a:schemeClr val="tx1"/>
                          </a:solidFill>
                          <a:effectLst/>
                          <a:latin typeface="Arial" panose="020B0604020202020204" pitchFamily="34" charset="0"/>
                        </a:rPr>
                        <a:t>London</a:t>
                      </a:r>
                      <a:endParaRPr kumimoji="0" lang="ru-RU" altLang="ru-RU" sz="2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smtClean="0">
                          <a:ln>
                            <a:noFill/>
                          </a:ln>
                          <a:solidFill>
                            <a:schemeClr val="tx1"/>
                          </a:solidFill>
                          <a:effectLst/>
                          <a:latin typeface="Arial" panose="020B0604020202020204" pitchFamily="34" charset="0"/>
                        </a:rPr>
                        <a:t>Los Angeles</a:t>
                      </a:r>
                      <a:endParaRPr kumimoji="0" lang="ru-RU" altLang="ru-RU" sz="2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1" i="0" u="none" strike="noStrike" cap="none" normalizeH="0" baseline="0" dirty="0" smtClean="0">
                          <a:ln>
                            <a:noFill/>
                          </a:ln>
                          <a:solidFill>
                            <a:schemeClr val="tx1"/>
                          </a:solidFill>
                          <a:effectLst/>
                          <a:latin typeface="Arial" panose="020B0604020202020204" pitchFamily="34" charset="0"/>
                        </a:rPr>
                        <a:t>Berlin  </a:t>
                      </a:r>
                      <a:endParaRPr kumimoji="0" lang="ru-RU" altLang="ru-RU" sz="28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4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3200" b="1" i="1" u="none" strike="noStrike" cap="none" normalizeH="0" baseline="0" dirty="0" smtClean="0">
                          <a:ln>
                            <a:noFill/>
                          </a:ln>
                          <a:solidFill>
                            <a:schemeClr val="tx1"/>
                          </a:solidFill>
                          <a:effectLst/>
                          <a:latin typeface="Arial" panose="020B0604020202020204" pitchFamily="34" charset="0"/>
                        </a:rPr>
                        <a:t>What is the weather like?</a:t>
                      </a:r>
                      <a:endParaRPr kumimoji="0" lang="ru-RU" altLang="ru-RU" sz="3200" b="1" i="1"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smtClean="0">
                          <a:ln>
                            <a:noFill/>
                          </a:ln>
                          <a:solidFill>
                            <a:schemeClr val="tx1"/>
                          </a:solidFill>
                          <a:effectLst/>
                          <a:latin typeface="Arial" panose="020B0604020202020204" pitchFamily="34" charset="0"/>
                        </a:rPr>
                        <a:t>+ 12 </a:t>
                      </a: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rPr>
                        <a:t>     </a:t>
                      </a:r>
                      <a:r>
                        <a:rPr kumimoji="0" lang="en-US" altLang="ru-RU" sz="2000" b="1" i="0" u="none" strike="noStrike" cap="none" normalizeH="0" baseline="0" dirty="0" smtClean="0">
                          <a:ln>
                            <a:noFill/>
                          </a:ln>
                          <a:solidFill>
                            <a:schemeClr val="tx1"/>
                          </a:solidFill>
                          <a:effectLst/>
                          <a:latin typeface="Arial" panose="020B0604020202020204" pitchFamily="34" charset="0"/>
                        </a:rPr>
                        <a:t>          </a:t>
                      </a:r>
                      <a:r>
                        <a:rPr kumimoji="0" lang="en-US" altLang="ru-RU" sz="2400" b="1" i="0" u="none" strike="noStrike" cap="none" normalizeH="0" baseline="0" dirty="0" smtClean="0">
                          <a:ln>
                            <a:noFill/>
                          </a:ln>
                          <a:solidFill>
                            <a:schemeClr val="tx1"/>
                          </a:solidFill>
                          <a:effectLst/>
                          <a:latin typeface="Arial" panose="020B0604020202020204" pitchFamily="34" charset="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smtClean="0">
                          <a:ln>
                            <a:noFill/>
                          </a:ln>
                          <a:solidFill>
                            <a:schemeClr val="tx1"/>
                          </a:solidFill>
                          <a:effectLst/>
                          <a:latin typeface="Arial" panose="020B0604020202020204" pitchFamily="34" charset="0"/>
                        </a:rPr>
                        <a:t>+ 27</a:t>
                      </a: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smtClean="0">
                          <a:ln>
                            <a:noFill/>
                          </a:ln>
                          <a:solidFill>
                            <a:schemeClr val="tx1"/>
                          </a:solidFill>
                          <a:effectLst/>
                          <a:latin typeface="Arial" panose="020B0604020202020204" pitchFamily="34" charset="0"/>
                        </a:rPr>
                        <a:t>+ 4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smtClean="0">
                          <a:ln>
                            <a:noFill/>
                          </a:ln>
                          <a:solidFill>
                            <a:schemeClr val="tx1"/>
                          </a:solidFill>
                          <a:effectLst/>
                          <a:latin typeface="Arial" panose="020B0604020202020204" pitchFamily="34" charset="0"/>
                        </a:rPr>
                        <a:t>                         </a:t>
                      </a:r>
                      <a:r>
                        <a:rPr kumimoji="0" lang="en-US" altLang="ru-RU" sz="2400" b="1" i="0" u="none" strike="noStrike" cap="none" normalizeH="0" baseline="0" dirty="0" smtClean="0">
                          <a:ln>
                            <a:noFill/>
                          </a:ln>
                          <a:solidFill>
                            <a:schemeClr val="tx1"/>
                          </a:solidFill>
                          <a:effectLst/>
                          <a:latin typeface="Arial" panose="020B0604020202020204" pitchFamily="34" charset="0"/>
                        </a:rPr>
                        <a:t>cool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4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3200" b="1" i="1" u="none" strike="noStrike" cap="none" normalizeH="0" baseline="0" dirty="0" smtClean="0">
                          <a:ln>
                            <a:noFill/>
                          </a:ln>
                          <a:solidFill>
                            <a:schemeClr val="tx1"/>
                          </a:solidFill>
                          <a:effectLst/>
                          <a:latin typeface="Arial" panose="020B0604020202020204" pitchFamily="34" charset="0"/>
                        </a:rPr>
                        <a:t>What is he / she wearing?</a:t>
                      </a:r>
                      <a:endParaRPr kumimoji="0" lang="ru-RU" altLang="ru-RU" sz="3200" b="1" i="1"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90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3200" b="1" i="1" u="none" strike="noStrike" cap="none" normalizeH="0" baseline="0" dirty="0" smtClean="0">
                          <a:ln>
                            <a:noFill/>
                          </a:ln>
                          <a:solidFill>
                            <a:schemeClr val="tx1"/>
                          </a:solidFill>
                          <a:effectLst/>
                          <a:latin typeface="Arial" panose="020B0604020202020204" pitchFamily="34" charset="0"/>
                        </a:rPr>
                        <a:t>What is ___ doing?</a:t>
                      </a:r>
                      <a:endParaRPr kumimoji="0" lang="ru-RU" altLang="ru-RU" sz="32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dirty="0" smtClean="0">
                          <a:ln>
                            <a:noFill/>
                          </a:ln>
                          <a:solidFill>
                            <a:schemeClr val="tx1"/>
                          </a:solidFill>
                          <a:effectLst/>
                          <a:latin typeface="Arial" panose="020B0604020202020204" pitchFamily="34" charset="0"/>
                        </a:rPr>
                        <a:t>                  </a:t>
                      </a:r>
                      <a:r>
                        <a:rPr kumimoji="0" lang="en-US" altLang="ru-RU" sz="2000" b="1" i="0" u="none" strike="noStrike" cap="none" normalizeH="0" baseline="0" dirty="0" smtClean="0">
                          <a:ln>
                            <a:noFill/>
                          </a:ln>
                          <a:solidFill>
                            <a:schemeClr val="tx1"/>
                          </a:solidFill>
                          <a:effectLst/>
                          <a:latin typeface="Arial" panose="020B0604020202020204" pitchFamily="34" charset="0"/>
                        </a:rPr>
                        <a:t>at the cafe</a:t>
                      </a: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88" name="Picture 52" descr="дожд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424" y="2759361"/>
            <a:ext cx="1081087" cy="836612"/>
          </a:xfrm>
          <a:prstGeom prst="rect">
            <a:avLst/>
          </a:prstGeom>
          <a:noFill/>
          <a:extLst>
            <a:ext uri="{909E8E84-426E-40DD-AFC4-6F175D3DCCD1}">
              <a14:hiddenFill xmlns:a14="http://schemas.microsoft.com/office/drawing/2010/main">
                <a:solidFill>
                  <a:srgbClr val="FFFFFF"/>
                </a:solidFill>
              </a14:hiddenFill>
            </a:ext>
          </a:extLst>
        </p:spPr>
      </p:pic>
      <p:pic>
        <p:nvPicPr>
          <p:cNvPr id="14390" name="Picture 54" descr="резиновые сапог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371" y="4241517"/>
            <a:ext cx="935038" cy="669925"/>
          </a:xfrm>
          <a:prstGeom prst="rect">
            <a:avLst/>
          </a:prstGeom>
          <a:noFill/>
          <a:extLst>
            <a:ext uri="{909E8E84-426E-40DD-AFC4-6F175D3DCCD1}">
              <a14:hiddenFill xmlns:a14="http://schemas.microsoft.com/office/drawing/2010/main">
                <a:solidFill>
                  <a:srgbClr val="FFFFFF"/>
                </a:solidFill>
              </a14:hiddenFill>
            </a:ext>
          </a:extLst>
        </p:spPr>
      </p:pic>
      <p:pic>
        <p:nvPicPr>
          <p:cNvPr id="14391" name="Picture 55" descr="яччя"/>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530" y="5114187"/>
            <a:ext cx="1260568" cy="1095773"/>
          </a:xfrm>
          <a:prstGeom prst="rect">
            <a:avLst/>
          </a:prstGeom>
          <a:noFill/>
          <a:extLst>
            <a:ext uri="{909E8E84-426E-40DD-AFC4-6F175D3DCCD1}">
              <a14:hiddenFill xmlns:a14="http://schemas.microsoft.com/office/drawing/2010/main">
                <a:solidFill>
                  <a:srgbClr val="FFFFFF"/>
                </a:solidFill>
              </a14:hiddenFill>
            </a:ext>
          </a:extLst>
        </p:spPr>
      </p:pic>
      <p:pic>
        <p:nvPicPr>
          <p:cNvPr id="14392" name="Picture 56" descr="солнц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6755" y="2826744"/>
            <a:ext cx="10795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14393" name="Picture 57" descr="футболк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6054" y="3807788"/>
            <a:ext cx="935037" cy="935038"/>
          </a:xfrm>
          <a:prstGeom prst="rect">
            <a:avLst/>
          </a:prstGeom>
          <a:noFill/>
          <a:extLst>
            <a:ext uri="{909E8E84-426E-40DD-AFC4-6F175D3DCCD1}">
              <a14:hiddenFill xmlns:a14="http://schemas.microsoft.com/office/drawing/2010/main">
                <a:solidFill>
                  <a:srgbClr val="FFFFFF"/>
                </a:solidFill>
              </a14:hiddenFill>
            </a:ext>
          </a:extLst>
        </p:spPr>
      </p:pic>
      <p:pic>
        <p:nvPicPr>
          <p:cNvPr id="14394" name="Picture 58" descr="шорты"/>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0958" y="3841296"/>
            <a:ext cx="1008063" cy="671512"/>
          </a:xfrm>
          <a:prstGeom prst="rect">
            <a:avLst/>
          </a:prstGeom>
          <a:noFill/>
          <a:extLst>
            <a:ext uri="{909E8E84-426E-40DD-AFC4-6F175D3DCCD1}">
              <a14:hiddenFill xmlns:a14="http://schemas.microsoft.com/office/drawing/2010/main">
                <a:solidFill>
                  <a:srgbClr val="FFFFFF"/>
                </a:solidFill>
              </a14:hiddenFill>
            </a:ext>
          </a:extLst>
        </p:spPr>
      </p:pic>
      <p:pic>
        <p:nvPicPr>
          <p:cNvPr id="14399" name="Picture 63" descr="25"/>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829" y="5076030"/>
            <a:ext cx="1160676" cy="1546147"/>
          </a:xfrm>
          <a:prstGeom prst="rect">
            <a:avLst/>
          </a:prstGeom>
          <a:noFill/>
          <a:extLst>
            <a:ext uri="{909E8E84-426E-40DD-AFC4-6F175D3DCCD1}">
              <a14:hiddenFill xmlns:a14="http://schemas.microsoft.com/office/drawing/2010/main">
                <a:solidFill>
                  <a:srgbClr val="FFFFFF"/>
                </a:solidFill>
              </a14:hiddenFill>
            </a:ext>
          </a:extLst>
        </p:spPr>
      </p:pic>
      <p:pic>
        <p:nvPicPr>
          <p:cNvPr id="14400" name="Picture 64" descr="солнце с облаком"/>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06884" y="2855118"/>
            <a:ext cx="10795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14401" name="Picture 65" descr="куртка"/>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44606" y="3814536"/>
            <a:ext cx="1152525" cy="863600"/>
          </a:xfrm>
          <a:prstGeom prst="rect">
            <a:avLst/>
          </a:prstGeom>
          <a:noFill/>
          <a:extLst>
            <a:ext uri="{909E8E84-426E-40DD-AFC4-6F175D3DCCD1}">
              <a14:hiddenFill xmlns:a14="http://schemas.microsoft.com/office/drawing/2010/main">
                <a:solidFill>
                  <a:srgbClr val="FFFFFF"/>
                </a:solidFill>
              </a14:hiddenFill>
            </a:ext>
          </a:extLst>
        </p:spPr>
      </p:pic>
      <p:pic>
        <p:nvPicPr>
          <p:cNvPr id="14402" name="Picture 66" descr="штаны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76692" y="3812267"/>
            <a:ext cx="681037"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4404" name="Picture 68" descr="13"/>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24035" y="5078671"/>
            <a:ext cx="1946192" cy="1459139"/>
          </a:xfrm>
          <a:prstGeom prst="rect">
            <a:avLst/>
          </a:prstGeom>
          <a:noFill/>
          <a:extLst>
            <a:ext uri="{909E8E84-426E-40DD-AFC4-6F175D3DCCD1}">
              <a14:hiddenFill xmlns:a14="http://schemas.microsoft.com/office/drawing/2010/main">
                <a:solidFill>
                  <a:srgbClr val="FFFFFF"/>
                </a:solidFill>
              </a14:hiddenFill>
            </a:ext>
          </a:extLst>
        </p:spPr>
      </p:pic>
      <p:pic>
        <p:nvPicPr>
          <p:cNvPr id="14412" name="Picture 7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32536" y="1701461"/>
            <a:ext cx="1682751"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13" name="Picture 7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1173" y="1658029"/>
            <a:ext cx="1495425" cy="77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14" name="Picture 78" descr="KT6UWCAFDOB1TCA8YJDVRCAAIP5KYCAD962YKCAW02VMNCAZ0R4LOCAFJJB3ZCAWP0YHDCAOFEWGRCA9SX4IMCAXTOL8DCA7CB3C0CAR6FVBUCAE9H9UTCADTWAF5CACGVT0ICAZQMUK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18997" y="3814536"/>
            <a:ext cx="1081088"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4416" name="Picture 80" descr="JHJYNCA502ZVRCAWDB181CAI05PHQCARGGDX0CALAJVROCA07UKSBCA04SNYPCA5QJIKXCA3HGC9GCAC0CM6TCAHIX3BGCABPVYTOCAQD8E7JCAY7OX62CAVYH49QCA9UNHCRCA172V6V"/>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55857" y="4193495"/>
            <a:ext cx="720725" cy="684212"/>
          </a:xfrm>
          <a:prstGeom prst="rect">
            <a:avLst/>
          </a:prstGeom>
          <a:noFill/>
          <a:extLst>
            <a:ext uri="{909E8E84-426E-40DD-AFC4-6F175D3DCCD1}">
              <a14:hiddenFill xmlns:a14="http://schemas.microsoft.com/office/drawing/2010/main">
                <a:solidFill>
                  <a:srgbClr val="FFFFFF"/>
                </a:solidFill>
              </a14:hiddenFill>
            </a:ext>
          </a:extLst>
        </p:spPr>
      </p:pic>
      <p:pic>
        <p:nvPicPr>
          <p:cNvPr id="14417" name="Picture 81" descr="JHJYNCA502ZVRCAWDB181CAI05PHQCARGGDX0CALAJVROCA07UKSBCA04SNYPCA5QJIKXCA3HGC9GCAC0CM6TCAHIX3BGCABPVYTOCAQD8E7JCAY7OX62CAVYH49QCA9UNHCRCA172V6V"/>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31497" y="3798888"/>
            <a:ext cx="720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4418" name="Picture 82" descr="жарко"/>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0734" y="2931829"/>
            <a:ext cx="982662" cy="674687"/>
          </a:xfrm>
          <a:prstGeom prst="rect">
            <a:avLst/>
          </a:prstGeom>
          <a:noFill/>
          <a:extLst>
            <a:ext uri="{909E8E84-426E-40DD-AFC4-6F175D3DCCD1}">
              <a14:hiddenFill xmlns:a14="http://schemas.microsoft.com/office/drawing/2010/main">
                <a:solidFill>
                  <a:srgbClr val="FFFFFF"/>
                </a:solidFill>
              </a14:hiddenFill>
            </a:ext>
          </a:extLst>
        </p:spPr>
      </p:pic>
      <p:pic>
        <p:nvPicPr>
          <p:cNvPr id="14419" name="Picture 83" descr="9A7IECA95O7QQCADR3PNRCAXKYBHRCABZXEDECAQ2MLQ5CAQSQ60JCAPBH8KUCAGHA9JSCADFYC8KCA9QU4OKCAQMVWDKCA2XAPB1CAQZPZJBCALDU8N8CARBO0DSCAKRHCYFCAFDVURV"/>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01091" y="4029501"/>
            <a:ext cx="766763" cy="893763"/>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19" cstate="print"/>
          <a:stretch>
            <a:fillRect/>
          </a:stretch>
        </p:blipFill>
        <p:spPr>
          <a:xfrm>
            <a:off x="10207172" y="1828764"/>
            <a:ext cx="1154339" cy="519943"/>
          </a:xfrm>
          <a:prstGeom prst="rect">
            <a:avLst/>
          </a:prstGeom>
        </p:spPr>
      </p:pic>
    </p:spTree>
    <p:extLst>
      <p:ext uri="{BB962C8B-B14F-4D97-AF65-F5344CB8AC3E}">
        <p14:creationId xmlns:p14="http://schemas.microsoft.com/office/powerpoint/2010/main" val="454721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Home work:</a:t>
            </a:r>
            <a:endParaRPr lang="ru-RU" dirty="0"/>
          </a:p>
        </p:txBody>
      </p:sp>
      <p:sp>
        <p:nvSpPr>
          <p:cNvPr id="3" name="Объект 2"/>
          <p:cNvSpPr>
            <a:spLocks noGrp="1"/>
          </p:cNvSpPr>
          <p:nvPr>
            <p:ph idx="1"/>
          </p:nvPr>
        </p:nvSpPr>
        <p:spPr/>
        <p:txBody>
          <a:bodyPr/>
          <a:lstStyle/>
          <a:p>
            <a:r>
              <a:rPr lang="en-US" dirty="0" smtClean="0"/>
              <a:t>Ex.6, p.167 – make a project work.</a:t>
            </a:r>
            <a:endParaRPr lang="ru-RU" dirty="0"/>
          </a:p>
        </p:txBody>
      </p:sp>
    </p:spTree>
    <p:extLst>
      <p:ext uri="{BB962C8B-B14F-4D97-AF65-F5344CB8AC3E}">
        <p14:creationId xmlns:p14="http://schemas.microsoft.com/office/powerpoint/2010/main" val="77987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357" y="219983"/>
            <a:ext cx="11847286" cy="418646"/>
          </a:xfrm>
        </p:spPr>
        <p:txBody>
          <a:bodyPr>
            <a:normAutofit fontScale="90000"/>
          </a:bodyPr>
          <a:lstStyle/>
          <a:p>
            <a:r>
              <a:rPr lang="en-US" sz="2800" b="1" dirty="0" smtClean="0">
                <a:solidFill>
                  <a:srgbClr val="C00000"/>
                </a:solidFill>
                <a:latin typeface="+mn-lt"/>
              </a:rPr>
              <a:t>Phonetic exercise:</a:t>
            </a:r>
            <a:endParaRPr lang="ru-RU" sz="2800" b="1" dirty="0">
              <a:solidFill>
                <a:srgbClr val="C00000"/>
              </a:solidFill>
              <a:latin typeface="+mn-lt"/>
            </a:endParaRPr>
          </a:p>
        </p:txBody>
      </p:sp>
      <p:sp>
        <p:nvSpPr>
          <p:cNvPr id="3" name="Объект 2"/>
          <p:cNvSpPr>
            <a:spLocks noGrp="1"/>
          </p:cNvSpPr>
          <p:nvPr>
            <p:ph idx="1"/>
          </p:nvPr>
        </p:nvSpPr>
        <p:spPr>
          <a:xfrm>
            <a:off x="172357" y="638629"/>
            <a:ext cx="11847286" cy="6110514"/>
          </a:xfrm>
        </p:spPr>
        <p:txBody>
          <a:bodyPr>
            <a:normAutofit/>
          </a:bodyPr>
          <a:lstStyle/>
          <a:p>
            <a:r>
              <a:rPr lang="en-US" sz="4800" dirty="0" smtClean="0">
                <a:latin typeface="Arial Black" panose="020B0A04020102020204" pitchFamily="34" charset="0"/>
              </a:rPr>
              <a:t>[</a:t>
            </a:r>
            <a:r>
              <a:rPr lang="en-US" sz="4800" dirty="0" err="1" smtClean="0">
                <a:solidFill>
                  <a:srgbClr val="C00000"/>
                </a:solidFill>
                <a:latin typeface="Arial Black" panose="020B0A04020102020204" pitchFamily="34" charset="0"/>
              </a:rPr>
              <a:t>i</a:t>
            </a:r>
            <a:r>
              <a:rPr lang="en-US" sz="4800" dirty="0" smtClean="0">
                <a:solidFill>
                  <a:srgbClr val="C00000"/>
                </a:solidFill>
                <a:latin typeface="Arial Black" panose="020B0A04020102020204" pitchFamily="34" charset="0"/>
              </a:rPr>
              <a:t>:</a:t>
            </a:r>
            <a:r>
              <a:rPr lang="en-US" sz="4800" dirty="0" smtClean="0">
                <a:latin typeface="Arial Black" panose="020B0A04020102020204" pitchFamily="34" charset="0"/>
              </a:rPr>
              <a:t>] – l</a:t>
            </a:r>
            <a:r>
              <a:rPr lang="en-US" sz="4800" dirty="0" smtClean="0">
                <a:solidFill>
                  <a:srgbClr val="C00000"/>
                </a:solidFill>
                <a:latin typeface="Arial Black" panose="020B0A04020102020204" pitchFamily="34" charset="0"/>
              </a:rPr>
              <a:t>ea</a:t>
            </a:r>
            <a:r>
              <a:rPr lang="en-US" sz="4800" dirty="0" smtClean="0">
                <a:latin typeface="Arial Black" panose="020B0A04020102020204" pitchFamily="34" charset="0"/>
              </a:rPr>
              <a:t>ves, m</a:t>
            </a:r>
            <a:r>
              <a:rPr lang="en-US" sz="4800" dirty="0" smtClean="0">
                <a:solidFill>
                  <a:srgbClr val="C00000"/>
                </a:solidFill>
                <a:latin typeface="Arial Black" panose="020B0A04020102020204" pitchFamily="34" charset="0"/>
              </a:rPr>
              <a:t>i</a:t>
            </a:r>
            <a:r>
              <a:rPr lang="en-US" sz="4800" dirty="0" smtClean="0">
                <a:latin typeface="Arial Black" panose="020B0A04020102020204" pitchFamily="34" charset="0"/>
              </a:rPr>
              <a:t>ttens, j</a:t>
            </a:r>
            <a:r>
              <a:rPr lang="en-US" sz="4800" dirty="0" smtClean="0">
                <a:solidFill>
                  <a:srgbClr val="C00000"/>
                </a:solidFill>
                <a:latin typeface="Arial Black" panose="020B0A04020102020204" pitchFamily="34" charset="0"/>
              </a:rPr>
              <a:t>ea</a:t>
            </a:r>
            <a:r>
              <a:rPr lang="en-US" sz="4800" dirty="0" smtClean="0">
                <a:latin typeface="Arial Black" panose="020B0A04020102020204" pitchFamily="34" charset="0"/>
              </a:rPr>
              <a:t>ns</a:t>
            </a:r>
          </a:p>
          <a:p>
            <a:r>
              <a:rPr lang="en-US" sz="4800" dirty="0" smtClean="0">
                <a:latin typeface="Arial Black" panose="020B0A04020102020204" pitchFamily="34" charset="0"/>
              </a:rPr>
              <a:t>[</a:t>
            </a:r>
            <a:r>
              <a:rPr lang="en-US" sz="4800" dirty="0" smtClean="0">
                <a:solidFill>
                  <a:srgbClr val="C00000"/>
                </a:solidFill>
                <a:latin typeface="Arial Black" panose="020B0A04020102020204" pitchFamily="34" charset="0"/>
                <a:cs typeface="Calibri" panose="020F0502020204030204" pitchFamily="34" charset="0"/>
              </a:rPr>
              <a:t>ʌ</a:t>
            </a:r>
            <a:r>
              <a:rPr lang="en-US" sz="4800" dirty="0" smtClean="0">
                <a:latin typeface="Arial Black" panose="020B0A04020102020204" pitchFamily="34" charset="0"/>
                <a:cs typeface="Calibri" panose="020F0502020204030204" pitchFamily="34" charset="0"/>
              </a:rPr>
              <a:t>] – s</a:t>
            </a:r>
            <a:r>
              <a:rPr lang="en-US" sz="4800" dirty="0" smtClean="0">
                <a:solidFill>
                  <a:srgbClr val="C00000"/>
                </a:solidFill>
                <a:latin typeface="Arial Black" panose="020B0A04020102020204" pitchFamily="34" charset="0"/>
                <a:cs typeface="Calibri" panose="020F0502020204030204" pitchFamily="34" charset="0"/>
              </a:rPr>
              <a:t>u</a:t>
            </a:r>
            <a:r>
              <a:rPr lang="en-US" sz="4800" dirty="0" smtClean="0">
                <a:latin typeface="Arial Black" panose="020B0A04020102020204" pitchFamily="34" charset="0"/>
                <a:cs typeface="Calibri" panose="020F0502020204030204" pitchFamily="34" charset="0"/>
              </a:rPr>
              <a:t>ngl</a:t>
            </a:r>
            <a:r>
              <a:rPr lang="en-US" sz="4800" dirty="0" smtClean="0">
                <a:solidFill>
                  <a:srgbClr val="C00000"/>
                </a:solidFill>
                <a:latin typeface="Arial Black" panose="020B0A04020102020204" pitchFamily="34" charset="0"/>
                <a:cs typeface="Calibri" panose="020F0502020204030204" pitchFamily="34" charset="0"/>
              </a:rPr>
              <a:t>a</a:t>
            </a:r>
            <a:r>
              <a:rPr lang="en-US" sz="4800" dirty="0" smtClean="0">
                <a:latin typeface="Arial Black" panose="020B0A04020102020204" pitchFamily="34" charset="0"/>
                <a:cs typeface="Calibri" panose="020F0502020204030204" pitchFamily="34" charset="0"/>
              </a:rPr>
              <a:t>sses, gl</a:t>
            </a:r>
            <a:r>
              <a:rPr lang="en-US" sz="4800" dirty="0" smtClean="0">
                <a:solidFill>
                  <a:srgbClr val="C00000"/>
                </a:solidFill>
                <a:latin typeface="Arial Black" panose="020B0A04020102020204" pitchFamily="34" charset="0"/>
                <a:cs typeface="Calibri" panose="020F0502020204030204" pitchFamily="34" charset="0"/>
              </a:rPr>
              <a:t>o</a:t>
            </a:r>
            <a:r>
              <a:rPr lang="en-US" sz="4800" dirty="0" smtClean="0">
                <a:latin typeface="Arial Black" panose="020B0A04020102020204" pitchFamily="34" charset="0"/>
                <a:cs typeface="Calibri" panose="020F0502020204030204" pitchFamily="34" charset="0"/>
              </a:rPr>
              <a:t>ves </a:t>
            </a:r>
          </a:p>
          <a:p>
            <a:r>
              <a:rPr lang="en-US" sz="4800" dirty="0" smtClean="0">
                <a:latin typeface="Arial Black" panose="020B0A04020102020204" pitchFamily="34" charset="0"/>
                <a:cs typeface="Calibri" panose="020F0502020204030204" pitchFamily="34" charset="0"/>
              </a:rPr>
              <a:t>[</a:t>
            </a:r>
            <a:r>
              <a:rPr lang="en-US" sz="4800" dirty="0" smtClean="0">
                <a:solidFill>
                  <a:srgbClr val="C00000"/>
                </a:solidFill>
                <a:latin typeface="Arial Black" panose="020B0A04020102020204" pitchFamily="34" charset="0"/>
                <a:cs typeface="Calibri" panose="020F0502020204030204" pitchFamily="34" charset="0"/>
              </a:rPr>
              <a:t>ɛ:</a:t>
            </a:r>
            <a:r>
              <a:rPr lang="en-US" sz="4800" dirty="0" smtClean="0">
                <a:latin typeface="Arial Black" panose="020B0A04020102020204" pitchFamily="34" charset="0"/>
                <a:cs typeface="Calibri" panose="020F0502020204030204" pitchFamily="34" charset="0"/>
              </a:rPr>
              <a:t>] – sk</a:t>
            </a:r>
            <a:r>
              <a:rPr lang="en-US" sz="4800" dirty="0" smtClean="0">
                <a:solidFill>
                  <a:srgbClr val="C00000"/>
                </a:solidFill>
                <a:latin typeface="Arial Black" panose="020B0A04020102020204" pitchFamily="34" charset="0"/>
                <a:cs typeface="Calibri" panose="020F0502020204030204" pitchFamily="34" charset="0"/>
              </a:rPr>
              <a:t>ir</a:t>
            </a:r>
            <a:r>
              <a:rPr lang="en-US" sz="4800" dirty="0" smtClean="0">
                <a:latin typeface="Arial Black" panose="020B0A04020102020204" pitchFamily="34" charset="0"/>
                <a:cs typeface="Calibri" panose="020F0502020204030204" pitchFamily="34" charset="0"/>
              </a:rPr>
              <a:t>t, sh</a:t>
            </a:r>
            <a:r>
              <a:rPr lang="en-US" sz="4800" dirty="0" smtClean="0">
                <a:solidFill>
                  <a:srgbClr val="C00000"/>
                </a:solidFill>
                <a:latin typeface="Arial Black" panose="020B0A04020102020204" pitchFamily="34" charset="0"/>
                <a:cs typeface="Calibri" panose="020F0502020204030204" pitchFamily="34" charset="0"/>
              </a:rPr>
              <a:t>ir</a:t>
            </a:r>
            <a:r>
              <a:rPr lang="en-US" sz="4800" dirty="0" smtClean="0">
                <a:latin typeface="Arial Black" panose="020B0A04020102020204" pitchFamily="34" charset="0"/>
                <a:cs typeface="Calibri" panose="020F0502020204030204" pitchFamily="34" charset="0"/>
              </a:rPr>
              <a:t>t, T-sh</a:t>
            </a:r>
            <a:r>
              <a:rPr lang="en-US" sz="4800" dirty="0" smtClean="0">
                <a:solidFill>
                  <a:srgbClr val="C00000"/>
                </a:solidFill>
                <a:latin typeface="Arial Black" panose="020B0A04020102020204" pitchFamily="34" charset="0"/>
                <a:cs typeface="Calibri" panose="020F0502020204030204" pitchFamily="34" charset="0"/>
              </a:rPr>
              <a:t>ir</a:t>
            </a:r>
            <a:r>
              <a:rPr lang="en-US" sz="4800" dirty="0" smtClean="0">
                <a:latin typeface="Arial Black" panose="020B0A04020102020204" pitchFamily="34" charset="0"/>
                <a:cs typeface="Calibri" panose="020F0502020204030204" pitchFamily="34" charset="0"/>
              </a:rPr>
              <a:t>t</a:t>
            </a:r>
          </a:p>
          <a:p>
            <a:r>
              <a:rPr lang="en-US" sz="4800" dirty="0" smtClean="0">
                <a:latin typeface="Arial Black" panose="020B0A04020102020204" pitchFamily="34" charset="0"/>
                <a:cs typeface="Calibri" panose="020F0502020204030204" pitchFamily="34" charset="0"/>
              </a:rPr>
              <a:t>[</a:t>
            </a:r>
            <a:r>
              <a:rPr lang="en-US" sz="4800" dirty="0" smtClean="0">
                <a:solidFill>
                  <a:srgbClr val="C00000"/>
                </a:solidFill>
                <a:latin typeface="Arial Black" panose="020B0A04020102020204" pitchFamily="34" charset="0"/>
                <a:cs typeface="Calibri" panose="020F0502020204030204" pitchFamily="34" charset="0"/>
              </a:rPr>
              <a:t>z</a:t>
            </a:r>
            <a:r>
              <a:rPr lang="en-US" sz="4800" dirty="0" smtClean="0">
                <a:latin typeface="Arial Black" panose="020B0A04020102020204" pitchFamily="34" charset="0"/>
                <a:cs typeface="Calibri" panose="020F0502020204030204" pitchFamily="34" charset="0"/>
              </a:rPr>
              <a:t>] – trou</a:t>
            </a:r>
            <a:r>
              <a:rPr lang="en-US" sz="4800" dirty="0" smtClean="0">
                <a:solidFill>
                  <a:srgbClr val="C00000"/>
                </a:solidFill>
                <a:latin typeface="Arial Black" panose="020B0A04020102020204" pitchFamily="34" charset="0"/>
                <a:cs typeface="Calibri" panose="020F0502020204030204" pitchFamily="34" charset="0"/>
              </a:rPr>
              <a:t>s</a:t>
            </a:r>
            <a:r>
              <a:rPr lang="en-US" sz="4800" dirty="0" smtClean="0">
                <a:latin typeface="Arial Black" panose="020B0A04020102020204" pitchFamily="34" charset="0"/>
                <a:cs typeface="Calibri" panose="020F0502020204030204" pitchFamily="34" charset="0"/>
              </a:rPr>
              <a:t>er</a:t>
            </a:r>
            <a:r>
              <a:rPr lang="en-US" sz="4800" dirty="0" smtClean="0">
                <a:solidFill>
                  <a:srgbClr val="C00000"/>
                </a:solidFill>
                <a:latin typeface="Arial Black" panose="020B0A04020102020204" pitchFamily="34" charset="0"/>
                <a:cs typeface="Calibri" panose="020F0502020204030204" pitchFamily="34" charset="0"/>
              </a:rPr>
              <a:t>s</a:t>
            </a:r>
          </a:p>
          <a:p>
            <a:r>
              <a:rPr lang="en-US" sz="4800" dirty="0" smtClean="0">
                <a:latin typeface="Arial Black" panose="020B0A04020102020204" pitchFamily="34" charset="0"/>
              </a:rPr>
              <a:t>[</a:t>
            </a:r>
            <a:r>
              <a:rPr lang="en-US" sz="4800" dirty="0" smtClean="0">
                <a:solidFill>
                  <a:srgbClr val="FF0000"/>
                </a:solidFill>
                <a:latin typeface="Arial Black" panose="020B0A04020102020204" pitchFamily="34" charset="0"/>
                <a:cs typeface="Calibri" panose="020F0502020204030204" pitchFamily="34" charset="0"/>
              </a:rPr>
              <a:t>Ɔ:</a:t>
            </a:r>
            <a:r>
              <a:rPr lang="en-US" sz="4800" dirty="0" smtClean="0">
                <a:latin typeface="Arial Black" panose="020B0A04020102020204" pitchFamily="34" charset="0"/>
                <a:cs typeface="Calibri" panose="020F0502020204030204" pitchFamily="34" charset="0"/>
              </a:rPr>
              <a:t>] – st</a:t>
            </a:r>
            <a:r>
              <a:rPr lang="en-US" sz="4800" dirty="0" smtClean="0">
                <a:solidFill>
                  <a:srgbClr val="FF0000"/>
                </a:solidFill>
                <a:latin typeface="Arial Black" panose="020B0A04020102020204" pitchFamily="34" charset="0"/>
                <a:cs typeface="Calibri" panose="020F0502020204030204" pitchFamily="34" charset="0"/>
              </a:rPr>
              <a:t>or</a:t>
            </a:r>
            <a:r>
              <a:rPr lang="en-US" sz="4800" dirty="0" smtClean="0">
                <a:latin typeface="Arial Black" panose="020B0A04020102020204" pitchFamily="34" charset="0"/>
                <a:cs typeface="Calibri" panose="020F0502020204030204" pitchFamily="34" charset="0"/>
              </a:rPr>
              <a:t>m, w</a:t>
            </a:r>
            <a:r>
              <a:rPr lang="en-US" sz="4800" dirty="0" smtClean="0">
                <a:solidFill>
                  <a:srgbClr val="FF0000"/>
                </a:solidFill>
                <a:latin typeface="Arial Black" panose="020B0A04020102020204" pitchFamily="34" charset="0"/>
                <a:cs typeface="Calibri" panose="020F0502020204030204" pitchFamily="34" charset="0"/>
              </a:rPr>
              <a:t>ar</a:t>
            </a:r>
            <a:r>
              <a:rPr lang="en-US" sz="4800" dirty="0" smtClean="0">
                <a:latin typeface="Arial Black" panose="020B0A04020102020204" pitchFamily="34" charset="0"/>
                <a:cs typeface="Calibri" panose="020F0502020204030204" pitchFamily="34" charset="0"/>
              </a:rPr>
              <a:t>m, w</a:t>
            </a:r>
            <a:r>
              <a:rPr lang="en-US" sz="4800" dirty="0" smtClean="0">
                <a:solidFill>
                  <a:srgbClr val="FF0000"/>
                </a:solidFill>
                <a:latin typeface="Arial Black" panose="020B0A04020102020204" pitchFamily="34" charset="0"/>
                <a:cs typeface="Calibri" panose="020F0502020204030204" pitchFamily="34" charset="0"/>
              </a:rPr>
              <a:t>al</a:t>
            </a:r>
            <a:r>
              <a:rPr lang="en-US" sz="4800" dirty="0" smtClean="0">
                <a:latin typeface="Arial Black" panose="020B0A04020102020204" pitchFamily="34" charset="0"/>
                <a:cs typeface="Calibri" panose="020F0502020204030204" pitchFamily="34" charset="0"/>
              </a:rPr>
              <a:t>k, str</a:t>
            </a:r>
            <a:r>
              <a:rPr lang="en-US" sz="4800" dirty="0" smtClean="0">
                <a:solidFill>
                  <a:srgbClr val="FF0000"/>
                </a:solidFill>
                <a:latin typeface="Arial Black" panose="020B0A04020102020204" pitchFamily="34" charset="0"/>
                <a:cs typeface="Calibri" panose="020F0502020204030204" pitchFamily="34" charset="0"/>
              </a:rPr>
              <a:t>o</a:t>
            </a:r>
            <a:r>
              <a:rPr lang="en-US" sz="4800" dirty="0" smtClean="0">
                <a:latin typeface="Arial Black" panose="020B0A04020102020204" pitchFamily="34" charset="0"/>
                <a:cs typeface="Calibri" panose="020F0502020204030204" pitchFamily="34" charset="0"/>
              </a:rPr>
              <a:t>ng</a:t>
            </a:r>
            <a:endParaRPr lang="ru-RU" sz="4800" dirty="0" smtClean="0">
              <a:latin typeface="Arial Black" panose="020B0A04020102020204" pitchFamily="34" charset="0"/>
            </a:endParaRPr>
          </a:p>
        </p:txBody>
      </p:sp>
    </p:spTree>
    <p:extLst>
      <p:ext uri="{BB962C8B-B14F-4D97-AF65-F5344CB8AC3E}">
        <p14:creationId xmlns:p14="http://schemas.microsoft.com/office/powerpoint/2010/main" val="34359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774" y="392159"/>
            <a:ext cx="7517797" cy="534775"/>
          </a:xfrm>
        </p:spPr>
        <p:txBody>
          <a:bodyPr>
            <a:noAutofit/>
          </a:bodyPr>
          <a:lstStyle/>
          <a:p>
            <a:pPr algn="l"/>
            <a:r>
              <a:rPr lang="en-US" sz="2400" b="1" dirty="0" smtClean="0">
                <a:solidFill>
                  <a:srgbClr val="002060"/>
                </a:solidFill>
              </a:rPr>
              <a:t>As you know the weather in different seasons is various. </a:t>
            </a:r>
            <a:br>
              <a:rPr lang="en-US" sz="2400" b="1" dirty="0" smtClean="0">
                <a:solidFill>
                  <a:srgbClr val="002060"/>
                </a:solidFill>
              </a:rPr>
            </a:br>
            <a:r>
              <a:rPr lang="en-US" sz="2400" b="1" dirty="0" smtClean="0">
                <a:solidFill>
                  <a:srgbClr val="002060"/>
                </a:solidFill>
              </a:rPr>
              <a:t>Read </a:t>
            </a:r>
            <a:r>
              <a:rPr lang="en-US" sz="2400" b="1" dirty="0">
                <a:solidFill>
                  <a:srgbClr val="002060"/>
                </a:solidFill>
              </a:rPr>
              <a:t>and </a:t>
            </a:r>
            <a:r>
              <a:rPr lang="en-US" sz="2400" b="1" dirty="0" smtClean="0">
                <a:solidFill>
                  <a:srgbClr val="002060"/>
                </a:solidFill>
              </a:rPr>
              <a:t>translate the word-combinations which will help you to do different tasks:</a:t>
            </a:r>
            <a:endParaRPr lang="ru-RU" sz="2400" b="1" dirty="0">
              <a:solidFill>
                <a:srgbClr val="002060"/>
              </a:solidFill>
            </a:endParaRPr>
          </a:p>
        </p:txBody>
      </p:sp>
      <p:sp>
        <p:nvSpPr>
          <p:cNvPr id="4" name="Объект 3"/>
          <p:cNvSpPr>
            <a:spLocks noGrp="1"/>
          </p:cNvSpPr>
          <p:nvPr>
            <p:ph sz="half" idx="1"/>
          </p:nvPr>
        </p:nvSpPr>
        <p:spPr>
          <a:xfrm>
            <a:off x="174774" y="1306557"/>
            <a:ext cx="5630940" cy="5485235"/>
          </a:xfrm>
          <a:prstGeom prst="rect">
            <a:avLst/>
          </a:prstGeom>
        </p:spPr>
        <p:txBody>
          <a:bodyPr>
            <a:noAutofit/>
          </a:bodyPr>
          <a:lstStyle/>
          <a:p>
            <a:pPr algn="ctr">
              <a:spcBef>
                <a:spcPts val="0"/>
              </a:spcBef>
            </a:pPr>
            <a:r>
              <a:rPr lang="en-US" sz="3000" b="1" dirty="0"/>
              <a:t> seasons and weather </a:t>
            </a:r>
          </a:p>
          <a:p>
            <a:pPr algn="ctr">
              <a:spcBef>
                <a:spcPts val="0"/>
              </a:spcBef>
            </a:pPr>
            <a:r>
              <a:rPr lang="en-US" sz="3000" b="1" dirty="0"/>
              <a:t> different parts of the world </a:t>
            </a:r>
          </a:p>
          <a:p>
            <a:pPr algn="ctr">
              <a:spcBef>
                <a:spcPts val="0"/>
              </a:spcBef>
            </a:pPr>
            <a:r>
              <a:rPr lang="en-US" sz="3000" b="1" dirty="0"/>
              <a:t> changeable weather </a:t>
            </a:r>
          </a:p>
          <a:p>
            <a:pPr algn="ctr">
              <a:spcBef>
                <a:spcPts val="0"/>
              </a:spcBef>
            </a:pPr>
            <a:r>
              <a:rPr lang="en-US" sz="3000" b="1" dirty="0"/>
              <a:t> a strong wind </a:t>
            </a:r>
          </a:p>
          <a:p>
            <a:pPr algn="ctr">
              <a:spcBef>
                <a:spcPts val="0"/>
              </a:spcBef>
            </a:pPr>
            <a:r>
              <a:rPr lang="en-US" sz="3000" b="1" dirty="0"/>
              <a:t> high temperature </a:t>
            </a:r>
          </a:p>
          <a:p>
            <a:pPr algn="ctr">
              <a:spcBef>
                <a:spcPts val="0"/>
              </a:spcBef>
            </a:pPr>
            <a:r>
              <a:rPr lang="en-US" sz="3000" b="1" dirty="0"/>
              <a:t> wet climate </a:t>
            </a:r>
          </a:p>
          <a:p>
            <a:pPr algn="ctr">
              <a:spcBef>
                <a:spcPts val="0"/>
              </a:spcBef>
            </a:pPr>
            <a:r>
              <a:rPr lang="en-US" sz="3000" b="1" dirty="0"/>
              <a:t>Various climate</a:t>
            </a:r>
          </a:p>
          <a:p>
            <a:pPr algn="ctr">
              <a:spcBef>
                <a:spcPts val="0"/>
              </a:spcBef>
            </a:pPr>
            <a:r>
              <a:rPr lang="en-US" sz="3000" b="1" dirty="0"/>
              <a:t> frosty morning </a:t>
            </a:r>
          </a:p>
          <a:p>
            <a:pPr algn="ctr">
              <a:spcBef>
                <a:spcPts val="0"/>
              </a:spcBef>
            </a:pPr>
            <a:r>
              <a:rPr lang="en-US" sz="3000" b="1" dirty="0"/>
              <a:t> dry summer </a:t>
            </a:r>
          </a:p>
          <a:p>
            <a:pPr algn="ctr">
              <a:spcBef>
                <a:spcPts val="0"/>
              </a:spcBef>
            </a:pPr>
            <a:r>
              <a:rPr lang="en-US" sz="3000" b="1" dirty="0"/>
              <a:t> a rainy day </a:t>
            </a:r>
          </a:p>
          <a:p>
            <a:pPr algn="ctr">
              <a:spcBef>
                <a:spcPts val="0"/>
              </a:spcBef>
            </a:pPr>
            <a:r>
              <a:rPr lang="en-US" sz="3000" b="1" dirty="0"/>
              <a:t> to rain heavily outside</a:t>
            </a:r>
          </a:p>
          <a:p>
            <a:pPr algn="ctr">
              <a:spcBef>
                <a:spcPts val="0"/>
              </a:spcBef>
            </a:pPr>
            <a:r>
              <a:rPr lang="en-US" sz="3000" b="1" dirty="0"/>
              <a:t>Heavy showers </a:t>
            </a:r>
          </a:p>
        </p:txBody>
      </p:sp>
      <p:sp>
        <p:nvSpPr>
          <p:cNvPr id="5" name="Объект 4"/>
          <p:cNvSpPr>
            <a:spLocks noGrp="1"/>
          </p:cNvSpPr>
          <p:nvPr>
            <p:ph sz="half" idx="2"/>
          </p:nvPr>
        </p:nvSpPr>
        <p:spPr>
          <a:xfrm>
            <a:off x="6240016" y="12536"/>
            <a:ext cx="5951984" cy="6728832"/>
          </a:xfrm>
          <a:prstGeom prst="rect">
            <a:avLst/>
          </a:prstGeom>
        </p:spPr>
        <p:txBody>
          <a:bodyPr>
            <a:normAutofit lnSpcReduction="10000"/>
          </a:bodyPr>
          <a:lstStyle/>
          <a:p>
            <a:pPr lvl="0" algn="ctr"/>
            <a:r>
              <a:rPr lang="en-US" b="1" dirty="0"/>
              <a:t> </a:t>
            </a:r>
            <a:r>
              <a:rPr lang="en-US" b="1" dirty="0">
                <a:solidFill>
                  <a:prstClr val="black"/>
                </a:solidFill>
              </a:rPr>
              <a:t> degrees centigrade </a:t>
            </a:r>
            <a:endParaRPr lang="ru-RU" b="1" dirty="0">
              <a:solidFill>
                <a:prstClr val="black"/>
              </a:solidFill>
            </a:endParaRPr>
          </a:p>
          <a:p>
            <a:pPr algn="ctr"/>
            <a:r>
              <a:rPr lang="en-US" b="1" dirty="0"/>
              <a:t>above zero</a:t>
            </a:r>
          </a:p>
          <a:p>
            <a:pPr algn="ctr"/>
            <a:r>
              <a:rPr lang="en-US" b="1" dirty="0"/>
              <a:t> below zero</a:t>
            </a:r>
          </a:p>
          <a:p>
            <a:pPr algn="ctr"/>
            <a:r>
              <a:rPr lang="en-US" b="1" dirty="0"/>
              <a:t> hot and sunny </a:t>
            </a:r>
          </a:p>
          <a:p>
            <a:pPr algn="ctr"/>
            <a:r>
              <a:rPr lang="en-US" b="1" dirty="0"/>
              <a:t> warm and dry </a:t>
            </a:r>
          </a:p>
          <a:p>
            <a:pPr algn="ctr"/>
            <a:r>
              <a:rPr lang="en-US" b="1" dirty="0"/>
              <a:t> windy and cloudy </a:t>
            </a:r>
          </a:p>
          <a:p>
            <a:pPr algn="ctr"/>
            <a:r>
              <a:rPr lang="en-US" b="1" dirty="0"/>
              <a:t> wet and foggy</a:t>
            </a:r>
          </a:p>
          <a:p>
            <a:pPr algn="ctr"/>
            <a:r>
              <a:rPr lang="en-US" b="1" dirty="0"/>
              <a:t> snowy and frosty </a:t>
            </a:r>
          </a:p>
          <a:p>
            <a:pPr algn="ctr"/>
            <a:r>
              <a:rPr lang="en-US" b="1" dirty="0"/>
              <a:t> freezing and slippery </a:t>
            </a:r>
          </a:p>
          <a:p>
            <a:pPr algn="ctr"/>
            <a:r>
              <a:rPr lang="en-US" b="1" dirty="0"/>
              <a:t> chilly and rainy  </a:t>
            </a:r>
          </a:p>
          <a:p>
            <a:pPr algn="ctr"/>
            <a:r>
              <a:rPr lang="en-US" b="1" dirty="0"/>
              <a:t> thunderstorm </a:t>
            </a:r>
          </a:p>
          <a:p>
            <a:pPr algn="ctr"/>
            <a:r>
              <a:rPr lang="en-US" b="1" dirty="0"/>
              <a:t> lightning </a:t>
            </a:r>
          </a:p>
          <a:p>
            <a:pPr algn="ctr"/>
            <a:r>
              <a:rPr lang="en-US" b="1" dirty="0"/>
              <a:t>To be careful in the streets</a:t>
            </a:r>
          </a:p>
          <a:p>
            <a:pPr algn="ctr"/>
            <a:r>
              <a:rPr lang="en-US" b="1" dirty="0"/>
              <a:t>To swim and sunbathe</a:t>
            </a:r>
          </a:p>
          <a:p>
            <a:pPr algn="ctr"/>
            <a:endParaRPr lang="en-US" b="1" dirty="0"/>
          </a:p>
        </p:txBody>
      </p:sp>
    </p:spTree>
    <p:extLst>
      <p:ext uri="{BB962C8B-B14F-4D97-AF65-F5344CB8AC3E}">
        <p14:creationId xmlns:p14="http://schemas.microsoft.com/office/powerpoint/2010/main" val="41010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fade">
                                      <p:cBhvr>
                                        <p:cTn id="67" dur="5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fade">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fade">
                                      <p:cBhvr>
                                        <p:cTn id="77" dur="500"/>
                                        <p:tgtEl>
                                          <p:spTgt spid="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fade">
                                      <p:cBhvr>
                                        <p:cTn id="82" dur="5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fade">
                                      <p:cBhvr>
                                        <p:cTn id="87" dur="500"/>
                                        <p:tgtEl>
                                          <p:spTgt spid="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Effect transition="in" filter="fade">
                                      <p:cBhvr>
                                        <p:cTn id="92" dur="500"/>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Effect transition="in" filter="fade">
                                      <p:cBhvr>
                                        <p:cTn id="97" dur="500"/>
                                        <p:tgtEl>
                                          <p:spTgt spid="5">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7" end="7"/>
                                            </p:txEl>
                                          </p:spTgt>
                                        </p:tgtEl>
                                        <p:attrNameLst>
                                          <p:attrName>style.visibility</p:attrName>
                                        </p:attrNameLst>
                                      </p:cBhvr>
                                      <p:to>
                                        <p:strVal val="visible"/>
                                      </p:to>
                                    </p:set>
                                    <p:animEffect transition="in" filter="fade">
                                      <p:cBhvr>
                                        <p:cTn id="102" dur="500"/>
                                        <p:tgtEl>
                                          <p:spTgt spid="5">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8" end="8"/>
                                            </p:txEl>
                                          </p:spTgt>
                                        </p:tgtEl>
                                        <p:attrNameLst>
                                          <p:attrName>style.visibility</p:attrName>
                                        </p:attrNameLst>
                                      </p:cBhvr>
                                      <p:to>
                                        <p:strVal val="visible"/>
                                      </p:to>
                                    </p:set>
                                    <p:animEffect transition="in" filter="fade">
                                      <p:cBhvr>
                                        <p:cTn id="107" dur="500"/>
                                        <p:tgtEl>
                                          <p:spTgt spid="5">
                                            <p:txEl>
                                              <p:pRg st="8" end="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9" end="9"/>
                                            </p:txEl>
                                          </p:spTgt>
                                        </p:tgtEl>
                                        <p:attrNameLst>
                                          <p:attrName>style.visibility</p:attrName>
                                        </p:attrNameLst>
                                      </p:cBhvr>
                                      <p:to>
                                        <p:strVal val="visible"/>
                                      </p:to>
                                    </p:set>
                                    <p:animEffect transition="in" filter="fade">
                                      <p:cBhvr>
                                        <p:cTn id="112" dur="500"/>
                                        <p:tgtEl>
                                          <p:spTgt spid="5">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10" end="10"/>
                                            </p:txEl>
                                          </p:spTgt>
                                        </p:tgtEl>
                                        <p:attrNameLst>
                                          <p:attrName>style.visibility</p:attrName>
                                        </p:attrNameLst>
                                      </p:cBhvr>
                                      <p:to>
                                        <p:strVal val="visible"/>
                                      </p:to>
                                    </p:set>
                                    <p:animEffect transition="in" filter="fade">
                                      <p:cBhvr>
                                        <p:cTn id="117" dur="500"/>
                                        <p:tgtEl>
                                          <p:spTgt spid="5">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11" end="11"/>
                                            </p:txEl>
                                          </p:spTgt>
                                        </p:tgtEl>
                                        <p:attrNameLst>
                                          <p:attrName>style.visibility</p:attrName>
                                        </p:attrNameLst>
                                      </p:cBhvr>
                                      <p:to>
                                        <p:strVal val="visible"/>
                                      </p:to>
                                    </p:set>
                                    <p:animEffect transition="in" filter="fade">
                                      <p:cBhvr>
                                        <p:cTn id="122" dur="500"/>
                                        <p:tgtEl>
                                          <p:spTgt spid="5">
                                            <p:txEl>
                                              <p:pRg st="11" end="1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12" end="12"/>
                                            </p:txEl>
                                          </p:spTgt>
                                        </p:tgtEl>
                                        <p:attrNameLst>
                                          <p:attrName>style.visibility</p:attrName>
                                        </p:attrNameLst>
                                      </p:cBhvr>
                                      <p:to>
                                        <p:strVal val="visible"/>
                                      </p:to>
                                    </p:set>
                                    <p:animEffect transition="in" filter="fade">
                                      <p:cBhvr>
                                        <p:cTn id="127" dur="500"/>
                                        <p:tgtEl>
                                          <p:spTgt spid="5">
                                            <p:txEl>
                                              <p:pRg st="12" end="1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13" end="13"/>
                                            </p:txEl>
                                          </p:spTgt>
                                        </p:tgtEl>
                                        <p:attrNameLst>
                                          <p:attrName>style.visibility</p:attrName>
                                        </p:attrNameLst>
                                      </p:cBhvr>
                                      <p:to>
                                        <p:strVal val="visible"/>
                                      </p:to>
                                    </p:set>
                                    <p:animEffect transition="in" filter="fade">
                                      <p:cBhvr>
                                        <p:cTn id="13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77947"/>
            <a:ext cx="8229600" cy="296842"/>
          </a:xfrm>
        </p:spPr>
        <p:txBody>
          <a:bodyPr>
            <a:noAutofit/>
          </a:bodyPr>
          <a:lstStyle/>
          <a:p>
            <a:r>
              <a:rPr lang="en-US" sz="2800" dirty="0" smtClean="0">
                <a:solidFill>
                  <a:srgbClr val="C00000"/>
                </a:solidFill>
              </a:rPr>
              <a:t>Read the poem, guess the season</a:t>
            </a:r>
            <a:endParaRPr lang="ru-RU" sz="2800" dirty="0">
              <a:solidFill>
                <a:srgbClr val="C00000"/>
              </a:solidFill>
            </a:endParaRPr>
          </a:p>
        </p:txBody>
      </p:sp>
      <p:sp>
        <p:nvSpPr>
          <p:cNvPr id="3" name="Содержимое 2"/>
          <p:cNvSpPr>
            <a:spLocks noGrp="1"/>
          </p:cNvSpPr>
          <p:nvPr>
            <p:ph idx="1"/>
          </p:nvPr>
        </p:nvSpPr>
        <p:spPr>
          <a:xfrm>
            <a:off x="52678" y="4398244"/>
            <a:ext cx="6885151" cy="2534732"/>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Autofit/>
          </a:bodyPr>
          <a:lstStyle/>
          <a:p>
            <a:pPr algn="ctr">
              <a:buNone/>
            </a:pPr>
            <a:r>
              <a:rPr lang="en-US" sz="2000" b="1" dirty="0">
                <a:latin typeface="Arial Black" panose="020B0A04020102020204" pitchFamily="34" charset="0"/>
                <a:cs typeface="Times New Roman" pitchFamily="18" charset="0"/>
              </a:rPr>
              <a:t>This is a </a:t>
            </a:r>
            <a:r>
              <a:rPr lang="en-US" sz="2000" b="1" dirty="0" smtClean="0">
                <a:latin typeface="Arial Black" panose="020B0A04020102020204" pitchFamily="34" charset="0"/>
                <a:cs typeface="Times New Roman" pitchFamily="18" charset="0"/>
              </a:rPr>
              <a:t>season </a:t>
            </a:r>
            <a:r>
              <a:rPr lang="en-US" sz="2000" b="1" dirty="0">
                <a:latin typeface="Arial Black" panose="020B0A04020102020204" pitchFamily="34" charset="0"/>
                <a:cs typeface="Times New Roman" pitchFamily="18" charset="0"/>
              </a:rPr>
              <a:t>when fruit is sweet,</a:t>
            </a:r>
          </a:p>
          <a:p>
            <a:pPr algn="ctr">
              <a:buNone/>
            </a:pPr>
            <a:r>
              <a:rPr lang="en-US" sz="2000" b="1" dirty="0">
                <a:latin typeface="Arial Black" panose="020B0A04020102020204" pitchFamily="34" charset="0"/>
                <a:cs typeface="Times New Roman" pitchFamily="18" charset="0"/>
              </a:rPr>
              <a:t>This is a </a:t>
            </a:r>
            <a:r>
              <a:rPr lang="en-US" sz="2000" b="1" dirty="0" smtClean="0">
                <a:latin typeface="Arial Black" panose="020B0A04020102020204" pitchFamily="34" charset="0"/>
                <a:cs typeface="Times New Roman" pitchFamily="18" charset="0"/>
              </a:rPr>
              <a:t>season when </a:t>
            </a:r>
            <a:r>
              <a:rPr lang="en-US" sz="2000" b="1" dirty="0">
                <a:latin typeface="Arial Black" panose="020B0A04020102020204" pitchFamily="34" charset="0"/>
                <a:cs typeface="Times New Roman" pitchFamily="18" charset="0"/>
              </a:rPr>
              <a:t>school friends meet,</a:t>
            </a:r>
            <a:endParaRPr lang="ru-RU" sz="2000" b="1" dirty="0">
              <a:latin typeface="Arial Black" panose="020B0A04020102020204" pitchFamily="34" charset="0"/>
              <a:cs typeface="Times New Roman" pitchFamily="18" charset="0"/>
            </a:endParaRPr>
          </a:p>
          <a:p>
            <a:pPr algn="ctr">
              <a:buNone/>
            </a:pPr>
            <a:r>
              <a:rPr lang="en-US" sz="2000" b="1" dirty="0">
                <a:latin typeface="Arial Black" panose="020B0A04020102020204" pitchFamily="34" charset="0"/>
                <a:cs typeface="Times New Roman" pitchFamily="18" charset="0"/>
              </a:rPr>
              <a:t>         When noisy and gay</a:t>
            </a:r>
            <a:r>
              <a:rPr lang="en-US" sz="2000" b="1" dirty="0" smtClean="0">
                <a:latin typeface="Arial Black" panose="020B0A04020102020204" pitchFamily="34" charset="0"/>
                <a:cs typeface="Times New Roman" pitchFamily="18" charset="0"/>
              </a:rPr>
              <a:t>, and </a:t>
            </a:r>
            <a:r>
              <a:rPr lang="en-US" sz="2000" b="1" dirty="0">
                <a:latin typeface="Arial Black" panose="020B0A04020102020204" pitchFamily="34" charset="0"/>
                <a:cs typeface="Times New Roman" pitchFamily="18" charset="0"/>
              </a:rPr>
              <a:t>brown in the sun,</a:t>
            </a:r>
            <a:endParaRPr lang="ru-RU" sz="2000" b="1" dirty="0">
              <a:latin typeface="Arial Black" panose="020B0A04020102020204" pitchFamily="34" charset="0"/>
              <a:cs typeface="Times New Roman" pitchFamily="18" charset="0"/>
            </a:endParaRPr>
          </a:p>
          <a:p>
            <a:pPr algn="ctr">
              <a:buNone/>
            </a:pPr>
            <a:r>
              <a:rPr lang="en-US" sz="2000" b="1" dirty="0">
                <a:latin typeface="Arial Black" panose="020B0A04020102020204" pitchFamily="34" charset="0"/>
                <a:cs typeface="Times New Roman" pitchFamily="18" charset="0"/>
              </a:rPr>
              <a:t>     With their books and </a:t>
            </a:r>
            <a:r>
              <a:rPr lang="en-US" sz="2000" b="1" dirty="0" smtClean="0">
                <a:latin typeface="Arial Black" panose="020B0A04020102020204" pitchFamily="34" charset="0"/>
                <a:cs typeface="Times New Roman" pitchFamily="18" charset="0"/>
              </a:rPr>
              <a:t>bags to </a:t>
            </a:r>
            <a:r>
              <a:rPr lang="en-US" sz="2000" b="1" dirty="0">
                <a:latin typeface="Arial Black" panose="020B0A04020102020204" pitchFamily="34" charset="0"/>
                <a:cs typeface="Times New Roman" pitchFamily="18" charset="0"/>
              </a:rPr>
              <a:t>school they run</a:t>
            </a:r>
            <a:br>
              <a:rPr lang="en-US" sz="2000" b="1" dirty="0">
                <a:latin typeface="Arial Black" panose="020B0A04020102020204" pitchFamily="34" charset="0"/>
                <a:cs typeface="Times New Roman" pitchFamily="18" charset="0"/>
              </a:rPr>
            </a:br>
            <a:r>
              <a:rPr lang="en-US" sz="2000" b="1" dirty="0">
                <a:latin typeface="Arial Black" panose="020B0A04020102020204" pitchFamily="34" charset="0"/>
                <a:cs typeface="Times New Roman" pitchFamily="18" charset="0"/>
              </a:rPr>
              <a:t>This is a season </a:t>
            </a:r>
            <a:r>
              <a:rPr lang="en-US" sz="2000" b="1" dirty="0" smtClean="0">
                <a:latin typeface="Arial Black" panose="020B0A04020102020204" pitchFamily="34" charset="0"/>
                <a:cs typeface="Times New Roman" pitchFamily="18" charset="0"/>
              </a:rPr>
              <a:t>when </a:t>
            </a:r>
            <a:r>
              <a:rPr lang="en-US" sz="2000" b="1" dirty="0">
                <a:latin typeface="Arial Black" panose="020B0A04020102020204" pitchFamily="34" charset="0"/>
                <a:cs typeface="Times New Roman" pitchFamily="18" charset="0"/>
              </a:rPr>
              <a:t>leaves fall down</a:t>
            </a:r>
          </a:p>
          <a:p>
            <a:pPr algn="ctr">
              <a:buNone/>
            </a:pPr>
            <a:r>
              <a:rPr lang="en-US" sz="2000" b="1" dirty="0">
                <a:latin typeface="Arial Black" panose="020B0A04020102020204" pitchFamily="34" charset="0"/>
                <a:cs typeface="Times New Roman" pitchFamily="18" charset="0"/>
              </a:rPr>
              <a:t>Red, orange, yellow, brown</a:t>
            </a:r>
            <a:r>
              <a:rPr lang="en-US" sz="2000" b="1" dirty="0" smtClean="0">
                <a:latin typeface="Arial Black" panose="020B0A04020102020204" pitchFamily="34" charset="0"/>
              </a:rPr>
              <a:t>.</a:t>
            </a:r>
            <a:endParaRPr lang="ru-RU" sz="2000" b="1" dirty="0">
              <a:latin typeface="Arial Black" panose="020B0A04020102020204" pitchFamily="34" charset="0"/>
            </a:endParaRPr>
          </a:p>
        </p:txBody>
      </p:sp>
      <p:sp>
        <p:nvSpPr>
          <p:cNvPr id="2049" name="Rectangle 1"/>
          <p:cNvSpPr>
            <a:spLocks noChangeArrowheads="1"/>
          </p:cNvSpPr>
          <p:nvPr/>
        </p:nvSpPr>
        <p:spPr bwMode="auto">
          <a:xfrm>
            <a:off x="14141" y="542501"/>
            <a:ext cx="4681788" cy="2554545"/>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rgbClr val="000000"/>
                </a:solidFill>
                <a:latin typeface="Arial Black" panose="020B0A04020102020204" pitchFamily="34" charset="0"/>
                <a:ea typeface="Times New Roman" pitchFamily="18" charset="0"/>
                <a:cs typeface="Times New Roman" pitchFamily="18" charset="0"/>
              </a:rPr>
              <a:t>This is a season</a:t>
            </a:r>
            <a:br>
              <a:rPr lang="en-US" sz="2000" b="1" dirty="0">
                <a:solidFill>
                  <a:srgbClr val="000000"/>
                </a:solidFill>
                <a:latin typeface="Arial Black" panose="020B0A04020102020204" pitchFamily="34" charset="0"/>
                <a:ea typeface="Times New Roman" pitchFamily="18" charset="0"/>
                <a:cs typeface="Times New Roman" pitchFamily="18" charset="0"/>
              </a:rPr>
            </a:br>
            <a:r>
              <a:rPr lang="en-US" sz="2000" b="1" dirty="0">
                <a:solidFill>
                  <a:srgbClr val="000000"/>
                </a:solidFill>
                <a:latin typeface="Arial Black" panose="020B0A04020102020204" pitchFamily="34" charset="0"/>
                <a:ea typeface="Times New Roman" pitchFamily="18" charset="0"/>
                <a:cs typeface="Times New Roman" pitchFamily="18" charset="0"/>
              </a:rPr>
              <a:t>When mornings are dark,</a:t>
            </a:r>
            <a:br>
              <a:rPr lang="en-US" sz="2000" b="1" dirty="0">
                <a:solidFill>
                  <a:srgbClr val="000000"/>
                </a:solidFill>
                <a:latin typeface="Arial Black" panose="020B0A04020102020204" pitchFamily="34" charset="0"/>
                <a:ea typeface="Times New Roman" pitchFamily="18" charset="0"/>
                <a:cs typeface="Times New Roman" pitchFamily="18" charset="0"/>
              </a:rPr>
            </a:br>
            <a:r>
              <a:rPr lang="en-US" sz="2000" b="1" dirty="0">
                <a:solidFill>
                  <a:srgbClr val="000000"/>
                </a:solidFill>
                <a:latin typeface="Arial Black" panose="020B0A04020102020204" pitchFamily="34" charset="0"/>
                <a:ea typeface="Times New Roman" pitchFamily="18" charset="0"/>
                <a:cs typeface="Times New Roman" pitchFamily="18" charset="0"/>
              </a:rPr>
              <a:t>And birds do not sing</a:t>
            </a:r>
            <a:br>
              <a:rPr lang="en-US" sz="2000" b="1" dirty="0">
                <a:solidFill>
                  <a:srgbClr val="000000"/>
                </a:solidFill>
                <a:latin typeface="Arial Black" panose="020B0A04020102020204" pitchFamily="34" charset="0"/>
                <a:ea typeface="Times New Roman" pitchFamily="18" charset="0"/>
                <a:cs typeface="Times New Roman" pitchFamily="18" charset="0"/>
              </a:rPr>
            </a:br>
            <a:r>
              <a:rPr lang="en-US" sz="2000" b="1" dirty="0">
                <a:solidFill>
                  <a:srgbClr val="000000"/>
                </a:solidFill>
                <a:latin typeface="Arial Black" panose="020B0A04020102020204" pitchFamily="34" charset="0"/>
                <a:ea typeface="Times New Roman" pitchFamily="18" charset="0"/>
                <a:cs typeface="Times New Roman" pitchFamily="18" charset="0"/>
              </a:rPr>
              <a:t>In the forests and parks.</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Times New Roman" pitchFamily="18" charset="0"/>
              </a:rPr>
              <a:t>This is the season</a:t>
            </a:r>
            <a:br>
              <a:rPr lang="en-US" sz="2000" b="1" dirty="0">
                <a:solidFill>
                  <a:srgbClr val="000000"/>
                </a:solidFill>
                <a:latin typeface="Arial Black" panose="020B0A04020102020204" pitchFamily="34" charset="0"/>
                <a:ea typeface="Times New Roman" pitchFamily="18" charset="0"/>
                <a:cs typeface="Times New Roman" pitchFamily="18" charset="0"/>
              </a:rPr>
            </a:br>
            <a:r>
              <a:rPr lang="en-US" sz="2000" b="1" dirty="0">
                <a:solidFill>
                  <a:srgbClr val="000000"/>
                </a:solidFill>
                <a:latin typeface="Arial Black" panose="020B0A04020102020204" pitchFamily="34" charset="0"/>
                <a:ea typeface="Times New Roman" pitchFamily="18" charset="0"/>
                <a:cs typeface="Times New Roman" pitchFamily="18" charset="0"/>
              </a:rPr>
              <a:t>When children ski,</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Times New Roman" pitchFamily="18" charset="0"/>
              </a:rPr>
              <a:t>Play snowballs and </a:t>
            </a:r>
            <a:r>
              <a:rPr lang="en-US" sz="2000" b="1" dirty="0" smtClean="0">
                <a:solidFill>
                  <a:srgbClr val="000000"/>
                </a:solidFill>
                <a:latin typeface="Arial Black" panose="020B0A04020102020204" pitchFamily="34" charset="0"/>
                <a:ea typeface="Times New Roman" pitchFamily="18" charset="0"/>
                <a:cs typeface="Times New Roman" pitchFamily="18" charset="0"/>
              </a:rPr>
              <a:t>dance</a:t>
            </a:r>
            <a:r>
              <a:rPr lang="en-US" sz="2000" b="1" dirty="0" smtClean="0">
                <a:solidFill>
                  <a:prstClr val="black"/>
                </a:solidFill>
                <a:latin typeface="Arial Black" panose="020B0A04020102020204" pitchFamily="34" charset="0"/>
                <a:cs typeface="Arial" pitchFamily="34" charset="0"/>
              </a:rPr>
              <a:t> </a:t>
            </a:r>
          </a:p>
          <a:p>
            <a:pPr algn="ctr" eaLnBrk="0" fontAlgn="base" hangingPunct="0">
              <a:spcBef>
                <a:spcPct val="0"/>
              </a:spcBef>
              <a:spcAft>
                <a:spcPct val="0"/>
              </a:spcAft>
            </a:pPr>
            <a:r>
              <a:rPr lang="en-US" sz="2000" b="1" dirty="0" smtClean="0">
                <a:solidFill>
                  <a:srgbClr val="000000"/>
                </a:solidFill>
                <a:latin typeface="Arial Black" panose="020B0A04020102020204" pitchFamily="34" charset="0"/>
                <a:ea typeface="Times New Roman" pitchFamily="18" charset="0"/>
                <a:cs typeface="Times New Roman" pitchFamily="18" charset="0"/>
              </a:rPr>
              <a:t>round </a:t>
            </a:r>
            <a:r>
              <a:rPr lang="en-US" sz="2000" b="1" dirty="0">
                <a:solidFill>
                  <a:srgbClr val="000000"/>
                </a:solidFill>
                <a:latin typeface="Arial Black" panose="020B0A04020102020204" pitchFamily="34" charset="0"/>
                <a:ea typeface="Times New Roman" pitchFamily="18" charset="0"/>
                <a:cs typeface="Times New Roman" pitchFamily="18" charset="0"/>
              </a:rPr>
              <a:t>the New Year Tree.</a:t>
            </a:r>
            <a:endParaRPr lang="en-US" sz="2000" b="1" dirty="0">
              <a:solidFill>
                <a:prstClr val="black"/>
              </a:solidFill>
              <a:latin typeface="Arial Black" panose="020B0A04020102020204" pitchFamily="34" charset="0"/>
              <a:cs typeface="Arial" pitchFamily="34" charset="0"/>
            </a:endParaRPr>
          </a:p>
        </p:txBody>
      </p:sp>
      <p:sp>
        <p:nvSpPr>
          <p:cNvPr id="2050" name="Rectangle 2"/>
          <p:cNvSpPr>
            <a:spLocks noChangeArrowheads="1"/>
          </p:cNvSpPr>
          <p:nvPr/>
        </p:nvSpPr>
        <p:spPr bwMode="auto">
          <a:xfrm>
            <a:off x="7404788" y="374789"/>
            <a:ext cx="4663839" cy="2554545"/>
          </a:xfrm>
          <a:prstGeom prst="rect">
            <a:avLst/>
          </a:prstGeom>
          <a:noFill/>
          <a:ln w="9525">
            <a:gradFill>
              <a:gsLst>
                <a:gs pos="0">
                  <a:srgbClr val="FFFF00"/>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This is a season</a:t>
            </a:r>
          </a:p>
          <a:p>
            <a:pPr algn="ctr" fontAlgn="base">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 when nights are short.</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And children are full </a:t>
            </a: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of fun and sport.</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Playing and swimming all day long </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Will make them</a:t>
            </a:r>
          </a:p>
          <a:p>
            <a:pPr algn="ctr" eaLnBrk="0" fontAlgn="base" hangingPunct="0">
              <a:spcBef>
                <a:spcPct val="0"/>
              </a:spcBef>
              <a:spcAft>
                <a:spcPct val="0"/>
              </a:spcAft>
            </a:pPr>
            <a:r>
              <a:rPr lang="en-US" sz="2000" b="1" dirty="0">
                <a:solidFill>
                  <a:srgbClr val="000000"/>
                </a:solidFill>
                <a:latin typeface="Arial Black" panose="020B0A04020102020204" pitchFamily="34" charset="0"/>
                <a:ea typeface="Times New Roman" pitchFamily="18" charset="0"/>
                <a:cs typeface="Arial" pitchFamily="34" charset="0"/>
              </a:rPr>
              <a:t> healthy and strong. </a:t>
            </a:r>
            <a:endParaRPr lang="en-US" sz="2000" b="1" dirty="0">
              <a:solidFill>
                <a:prstClr val="black"/>
              </a:solidFill>
              <a:latin typeface="Arial Black" panose="020B0A04020102020204" pitchFamily="34" charset="0"/>
              <a:cs typeface="Arial" pitchFamily="34" charset="0"/>
            </a:endParaRPr>
          </a:p>
        </p:txBody>
      </p:sp>
      <p:sp>
        <p:nvSpPr>
          <p:cNvPr id="7" name="Прямоугольник 6"/>
          <p:cNvSpPr/>
          <p:nvPr/>
        </p:nvSpPr>
        <p:spPr>
          <a:xfrm>
            <a:off x="7528161" y="4225186"/>
            <a:ext cx="4663839" cy="2554545"/>
          </a:xfrm>
          <a:prstGeom prst="rect">
            <a:avLst/>
          </a:prstGeom>
          <a:ln>
            <a:solidFill>
              <a:schemeClr val="accent2"/>
            </a:solidFill>
          </a:ln>
        </p:spPr>
        <p:txBody>
          <a:bodyPr wrap="square">
            <a:spAutoFit/>
          </a:bodyPr>
          <a:lstStyle/>
          <a:p>
            <a:pPr algn="ctr" fontAlgn="base">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This is a season</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When snowdrops bloom,</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When nobody likes </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To be in the room.</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This is a season</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When birds make their nests;</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This is a season</a:t>
            </a:r>
            <a:endParaRPr lang="ru-RU" sz="2000" b="1" dirty="0">
              <a:solidFill>
                <a:prstClr val="black"/>
              </a:solidFill>
              <a:latin typeface="Arial Black" panose="020B0A04020102020204" pitchFamily="34" charset="0"/>
              <a:cs typeface="Arial" pitchFamily="34" charset="0"/>
            </a:endParaRPr>
          </a:p>
          <a:p>
            <a:pPr algn="ctr" eaLnBrk="0" fontAlgn="base" hangingPunct="0">
              <a:spcBef>
                <a:spcPct val="0"/>
              </a:spcBef>
              <a:spcAft>
                <a:spcPct val="0"/>
              </a:spcAft>
            </a:pPr>
            <a:r>
              <a:rPr lang="en-US" sz="2000" b="1" dirty="0">
                <a:solidFill>
                  <a:prstClr val="black"/>
                </a:solidFill>
                <a:latin typeface="Arial Black" panose="020B0A04020102020204" pitchFamily="34" charset="0"/>
                <a:ea typeface="Calibri" pitchFamily="34" charset="0"/>
                <a:cs typeface="Times New Roman" pitchFamily="18" charset="0"/>
              </a:rPr>
              <a:t>We all like best.</a:t>
            </a:r>
            <a:endParaRPr lang="en-US" sz="2000" b="1" dirty="0">
              <a:solidFill>
                <a:prstClr val="black"/>
              </a:solidFill>
              <a:latin typeface="Arial Black" panose="020B0A04020102020204" pitchFamily="34" charset="0"/>
              <a:cs typeface="Arial" pitchFamily="34" charset="0"/>
            </a:endParaRPr>
          </a:p>
        </p:txBody>
      </p:sp>
      <p:pic>
        <p:nvPicPr>
          <p:cNvPr id="2052" name="Picture 4" descr="C:\Users\Acer\Desktop\зима.jpg"/>
          <p:cNvPicPr>
            <a:picLocks noChangeAspect="1" noChangeArrowheads="1"/>
          </p:cNvPicPr>
          <p:nvPr/>
        </p:nvPicPr>
        <p:blipFill>
          <a:blip r:embed="rId2"/>
          <a:srcRect/>
          <a:stretch>
            <a:fillRect/>
          </a:stretch>
        </p:blipFill>
        <p:spPr bwMode="auto">
          <a:xfrm>
            <a:off x="6096000" y="2006771"/>
            <a:ext cx="2081264" cy="1576715"/>
          </a:xfrm>
          <a:prstGeom prst="rect">
            <a:avLst/>
          </a:prstGeom>
          <a:noFill/>
        </p:spPr>
      </p:pic>
      <p:pic>
        <p:nvPicPr>
          <p:cNvPr id="2053" name="Picture 5" descr="C:\Users\Acer\Desktop\подснеж.jpg"/>
          <p:cNvPicPr>
            <a:picLocks noChangeAspect="1" noChangeArrowheads="1"/>
          </p:cNvPicPr>
          <p:nvPr/>
        </p:nvPicPr>
        <p:blipFill>
          <a:blip r:embed="rId3"/>
          <a:srcRect/>
          <a:stretch>
            <a:fillRect/>
          </a:stretch>
        </p:blipFill>
        <p:spPr bwMode="auto">
          <a:xfrm>
            <a:off x="4723251" y="482223"/>
            <a:ext cx="1880749" cy="1577402"/>
          </a:xfrm>
          <a:prstGeom prst="rect">
            <a:avLst/>
          </a:prstGeom>
          <a:noFill/>
        </p:spPr>
      </p:pic>
      <p:pic>
        <p:nvPicPr>
          <p:cNvPr id="2054" name="Picture 6" descr="C:\Users\Acer\Desktop\осень.jpg"/>
          <p:cNvPicPr>
            <a:picLocks noChangeAspect="1" noChangeArrowheads="1"/>
          </p:cNvPicPr>
          <p:nvPr/>
        </p:nvPicPr>
        <p:blipFill>
          <a:blip r:embed="rId4"/>
          <a:srcRect/>
          <a:stretch>
            <a:fillRect/>
          </a:stretch>
        </p:blipFill>
        <p:spPr bwMode="auto">
          <a:xfrm>
            <a:off x="4197112" y="2072078"/>
            <a:ext cx="2143140" cy="1714512"/>
          </a:xfrm>
          <a:prstGeom prst="rect">
            <a:avLst/>
          </a:prstGeom>
          <a:noFill/>
        </p:spPr>
      </p:pic>
      <p:pic>
        <p:nvPicPr>
          <p:cNvPr id="2056" name="Picture 8" descr="C:\Users\Acer\Desktop\дети.jpg"/>
          <p:cNvPicPr>
            <a:picLocks noChangeAspect="1" noChangeArrowheads="1"/>
          </p:cNvPicPr>
          <p:nvPr/>
        </p:nvPicPr>
        <p:blipFill>
          <a:blip r:embed="rId5"/>
          <a:srcRect/>
          <a:stretch>
            <a:fillRect/>
          </a:stretch>
        </p:blipFill>
        <p:spPr bwMode="auto">
          <a:xfrm>
            <a:off x="6038523" y="3355477"/>
            <a:ext cx="2013493" cy="1510119"/>
          </a:xfrm>
          <a:prstGeom prst="rect">
            <a:avLst/>
          </a:prstGeom>
          <a:noFill/>
        </p:spPr>
      </p:pic>
    </p:spTree>
    <p:extLst>
      <p:ext uri="{BB962C8B-B14F-4D97-AF65-F5344CB8AC3E}">
        <p14:creationId xmlns:p14="http://schemas.microsoft.com/office/powerpoint/2010/main" val="4488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205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8523"/>
            <a:ext cx="12191999" cy="204334"/>
          </a:xfrm>
        </p:spPr>
        <p:txBody>
          <a:bodyPr>
            <a:noAutofit/>
          </a:bodyPr>
          <a:lstStyle/>
          <a:p>
            <a:r>
              <a:rPr lang="en-US" sz="2800" b="1" dirty="0">
                <a:solidFill>
                  <a:srgbClr val="C00000"/>
                </a:solidFill>
              </a:rPr>
              <a:t>Watch a video ‘Weather and Clothes</a:t>
            </a:r>
            <a:r>
              <a:rPr lang="en-US" sz="2800" b="1" dirty="0" smtClean="0">
                <a:solidFill>
                  <a:srgbClr val="C00000"/>
                </a:solidFill>
              </a:rPr>
              <a:t>’ then read short texts and name the season:</a:t>
            </a:r>
            <a:endParaRPr lang="ru-RU" sz="2800" b="1" dirty="0">
              <a:solidFill>
                <a:srgbClr val="C00000"/>
              </a:solidFill>
            </a:endParaRPr>
          </a:p>
        </p:txBody>
      </p:sp>
      <p:sp>
        <p:nvSpPr>
          <p:cNvPr id="3" name="Объект 2"/>
          <p:cNvSpPr>
            <a:spLocks noGrp="1"/>
          </p:cNvSpPr>
          <p:nvPr>
            <p:ph idx="1"/>
          </p:nvPr>
        </p:nvSpPr>
        <p:spPr>
          <a:xfrm>
            <a:off x="1" y="671286"/>
            <a:ext cx="12192000" cy="6186714"/>
          </a:xfrm>
        </p:spPr>
        <p:txBody>
          <a:bodyPr>
            <a:normAutofit fontScale="92500" lnSpcReduction="10000"/>
          </a:bodyPr>
          <a:lstStyle/>
          <a:p>
            <a:pPr algn="just"/>
            <a:r>
              <a:rPr lang="en-US" dirty="0" smtClean="0">
                <a:solidFill>
                  <a:schemeClr val="accent6">
                    <a:lumMod val="50000"/>
                  </a:schemeClr>
                </a:solidFill>
                <a:latin typeface="Arial Black" panose="020B0A04020102020204" pitchFamily="34" charset="0"/>
              </a:rPr>
              <a:t>It’s raining heavily and it’s windy. The trees are yellow, red and green. We put on our raincoats, boots and take umbrellas. </a:t>
            </a:r>
          </a:p>
          <a:p>
            <a:pPr algn="just"/>
            <a:r>
              <a:rPr lang="en-US" dirty="0" smtClean="0">
                <a:solidFill>
                  <a:srgbClr val="002060"/>
                </a:solidFill>
                <a:latin typeface="Arial Black" panose="020B0A04020102020204" pitchFamily="34" charset="0"/>
              </a:rPr>
              <a:t>It’s hot and sunny. The trees are green and there are a lot of flowers everywhere. We put on T-shirts, skirts and shorts. We wear sandals on our feet. We like swimming and riding bikes. </a:t>
            </a:r>
          </a:p>
          <a:p>
            <a:pPr algn="just"/>
            <a:r>
              <a:rPr lang="en-US" dirty="0" smtClean="0">
                <a:solidFill>
                  <a:srgbClr val="0070C0"/>
                </a:solidFill>
                <a:latin typeface="Arial Black" panose="020B0A04020102020204" pitchFamily="34" charset="0"/>
              </a:rPr>
              <a:t>It’s cold, slippery and windy. It often snows. We put on warm coats, jackets, hats and mittens. We go skating, skiing and sledging.</a:t>
            </a:r>
          </a:p>
          <a:p>
            <a:pPr algn="just"/>
            <a:r>
              <a:rPr lang="en-US" dirty="0">
                <a:solidFill>
                  <a:srgbClr val="001E0E"/>
                </a:solidFill>
                <a:latin typeface="Arial Black" panose="020B0A04020102020204" pitchFamily="34" charset="0"/>
              </a:rPr>
              <a:t>I</a:t>
            </a:r>
            <a:r>
              <a:rPr lang="en-US" dirty="0" smtClean="0">
                <a:solidFill>
                  <a:srgbClr val="001E0E"/>
                </a:solidFill>
                <a:latin typeface="Arial Black" panose="020B0A04020102020204" pitchFamily="34" charset="0"/>
              </a:rPr>
              <a:t>t’s warm and sunny. It sometimes rains. There are small green leaves in the trees. You can see the first flowers in the forests and in the gardens. We put on sweaters, jeans, trainers and shoes.</a:t>
            </a:r>
            <a:endParaRPr lang="ru-RU" dirty="0">
              <a:solidFill>
                <a:srgbClr val="001E0E"/>
              </a:solidFill>
              <a:latin typeface="Arial Black" panose="020B0A04020102020204" pitchFamily="34" charset="0"/>
            </a:endParaRPr>
          </a:p>
        </p:txBody>
      </p:sp>
    </p:spTree>
    <p:extLst>
      <p:ext uri="{BB962C8B-B14F-4D97-AF65-F5344CB8AC3E}">
        <p14:creationId xmlns:p14="http://schemas.microsoft.com/office/powerpoint/2010/main" val="367896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4697"/>
            <a:ext cx="10972800" cy="414910"/>
          </a:xfrm>
        </p:spPr>
        <p:txBody>
          <a:bodyPr>
            <a:normAutofit fontScale="90000"/>
          </a:bodyPr>
          <a:lstStyle/>
          <a:p>
            <a:r>
              <a:rPr lang="en-US" sz="2800" b="1" dirty="0" smtClean="0">
                <a:solidFill>
                  <a:srgbClr val="C00000"/>
                </a:solidFill>
              </a:rPr>
              <a:t>There is no bad weather, there is bad clothes.</a:t>
            </a:r>
            <a:endParaRPr lang="ru-RU" sz="2800" b="1" dirty="0">
              <a:solidFill>
                <a:srgbClr val="C00000"/>
              </a:solidFill>
            </a:endParaRPr>
          </a:p>
        </p:txBody>
      </p:sp>
      <p:sp>
        <p:nvSpPr>
          <p:cNvPr id="3" name="Объект 2"/>
          <p:cNvSpPr>
            <a:spLocks noGrp="1"/>
          </p:cNvSpPr>
          <p:nvPr>
            <p:ph idx="1"/>
          </p:nvPr>
        </p:nvSpPr>
        <p:spPr>
          <a:xfrm>
            <a:off x="254834" y="4112043"/>
            <a:ext cx="11827238" cy="2618541"/>
          </a:xfrm>
        </p:spPr>
        <p:txBody>
          <a:bodyPr>
            <a:noAutofit/>
          </a:bodyPr>
          <a:lstStyle/>
          <a:p>
            <a:pPr algn="just"/>
            <a:r>
              <a:rPr lang="en-US" sz="4400" dirty="0" smtClean="0">
                <a:latin typeface="Arial Black" panose="020B0A04020102020204" pitchFamily="34" charset="0"/>
              </a:rPr>
              <a:t>When it’s </a:t>
            </a:r>
            <a:r>
              <a:rPr lang="en-US" sz="4400" u="sng" dirty="0" smtClean="0">
                <a:latin typeface="Arial Black" panose="020B0A04020102020204" pitchFamily="34" charset="0"/>
              </a:rPr>
              <a:t>hot</a:t>
            </a:r>
            <a:r>
              <a:rPr lang="en-US" sz="4400" dirty="0" smtClean="0">
                <a:latin typeface="Arial Black" panose="020B0A04020102020204" pitchFamily="34" charset="0"/>
              </a:rPr>
              <a:t> and </a:t>
            </a:r>
            <a:r>
              <a:rPr lang="en-US" sz="4400" u="sng" dirty="0" smtClean="0">
                <a:latin typeface="Arial Black" panose="020B0A04020102020204" pitchFamily="34" charset="0"/>
              </a:rPr>
              <a:t>sunny</a:t>
            </a:r>
            <a:r>
              <a:rPr lang="en-US" sz="4400" dirty="0" smtClean="0">
                <a:latin typeface="Arial Black" panose="020B0A04020102020204" pitchFamily="34" charset="0"/>
              </a:rPr>
              <a:t>, I put on my </a:t>
            </a:r>
            <a:r>
              <a:rPr lang="en-US" sz="4400" u="sng" dirty="0" smtClean="0">
                <a:latin typeface="Arial Black" panose="020B0A04020102020204" pitchFamily="34" charset="0"/>
              </a:rPr>
              <a:t>light dress</a:t>
            </a:r>
            <a:r>
              <a:rPr lang="en-US" sz="4400" dirty="0" smtClean="0">
                <a:latin typeface="Arial Black" panose="020B0A04020102020204" pitchFamily="34" charset="0"/>
              </a:rPr>
              <a:t>, </a:t>
            </a:r>
            <a:r>
              <a:rPr lang="en-US" sz="4400" u="sng" dirty="0" smtClean="0">
                <a:latin typeface="Arial Black" panose="020B0A04020102020204" pitchFamily="34" charset="0"/>
              </a:rPr>
              <a:t>shorts</a:t>
            </a:r>
            <a:r>
              <a:rPr lang="en-US" sz="4400" dirty="0" smtClean="0">
                <a:latin typeface="Arial Black" panose="020B0A04020102020204" pitchFamily="34" charset="0"/>
              </a:rPr>
              <a:t> or </a:t>
            </a:r>
            <a:r>
              <a:rPr lang="en-US" sz="4400" u="sng" dirty="0" smtClean="0">
                <a:latin typeface="Arial Black" panose="020B0A04020102020204" pitchFamily="34" charset="0"/>
              </a:rPr>
              <a:t>T-shirts</a:t>
            </a:r>
            <a:r>
              <a:rPr lang="en-US" sz="4400" dirty="0" smtClean="0">
                <a:latin typeface="Arial Black" panose="020B0A04020102020204" pitchFamily="34" charset="0"/>
              </a:rPr>
              <a:t>, </a:t>
            </a:r>
            <a:r>
              <a:rPr lang="en-US" sz="4400" u="sng" dirty="0" smtClean="0">
                <a:latin typeface="Arial Black" panose="020B0A04020102020204" pitchFamily="34" charset="0"/>
              </a:rPr>
              <a:t>sandals</a:t>
            </a:r>
            <a:r>
              <a:rPr lang="en-US" sz="4400" dirty="0" smtClean="0">
                <a:latin typeface="Arial Black" panose="020B0A04020102020204" pitchFamily="34" charset="0"/>
              </a:rPr>
              <a:t> or </a:t>
            </a:r>
            <a:r>
              <a:rPr lang="en-US" sz="4400" u="sng" dirty="0" smtClean="0">
                <a:latin typeface="Arial Black" panose="020B0A04020102020204" pitchFamily="34" charset="0"/>
              </a:rPr>
              <a:t>flip-flops</a:t>
            </a:r>
            <a:r>
              <a:rPr lang="en-US" sz="4400" dirty="0" smtClean="0">
                <a:latin typeface="Arial Black" panose="020B0A04020102020204" pitchFamily="34" charset="0"/>
              </a:rPr>
              <a:t>. I never forget about my </a:t>
            </a:r>
            <a:r>
              <a:rPr lang="en-US" sz="4400" u="sng" dirty="0" smtClean="0">
                <a:latin typeface="Arial Black" panose="020B0A04020102020204" pitchFamily="34" charset="0"/>
              </a:rPr>
              <a:t>cap</a:t>
            </a:r>
            <a:r>
              <a:rPr lang="en-US" sz="4400" dirty="0" smtClean="0">
                <a:latin typeface="Arial Black" panose="020B0A04020102020204" pitchFamily="34" charset="0"/>
              </a:rPr>
              <a:t> and </a:t>
            </a:r>
            <a:r>
              <a:rPr lang="en-US" sz="4400" u="sng" dirty="0" smtClean="0">
                <a:latin typeface="Arial Black" panose="020B0A04020102020204" pitchFamily="34" charset="0"/>
              </a:rPr>
              <a:t>sunglasses</a:t>
            </a:r>
            <a:r>
              <a:rPr lang="en-US" sz="4400" dirty="0" smtClean="0">
                <a:latin typeface="Arial Black" panose="020B0A04020102020204" pitchFamily="34" charset="0"/>
              </a:rPr>
              <a:t>.</a:t>
            </a:r>
            <a:endParaRPr lang="ru-RU" sz="4400" dirty="0">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3180349" y="599607"/>
            <a:ext cx="5481529" cy="3512436"/>
          </a:xfrm>
          <a:prstGeom prst="rect">
            <a:avLst/>
          </a:prstGeom>
        </p:spPr>
      </p:pic>
    </p:spTree>
    <p:extLst>
      <p:ext uri="{BB962C8B-B14F-4D97-AF65-F5344CB8AC3E}">
        <p14:creationId xmlns:p14="http://schemas.microsoft.com/office/powerpoint/2010/main" val="3218183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normAutofit fontScale="90000"/>
          </a:bodyPr>
          <a:lstStyle/>
          <a:p>
            <a:r>
              <a:rPr lang="en-US" dirty="0" smtClean="0">
                <a:latin typeface="Arial Black" panose="020B0A04020102020204" pitchFamily="34" charset="0"/>
              </a:rPr>
              <a:t>When it’s ____, I put on ____.</a:t>
            </a:r>
            <a:endParaRPr lang="ru-RU" dirty="0">
              <a:latin typeface="Arial Black" panose="020B0A04020102020204" pitchFamily="34" charset="0"/>
            </a:endParaRPr>
          </a:p>
        </p:txBody>
      </p:sp>
      <p:pic>
        <p:nvPicPr>
          <p:cNvPr id="4" name="Рисунок 3"/>
          <p:cNvPicPr>
            <a:picLocks noChangeAspect="1"/>
          </p:cNvPicPr>
          <p:nvPr/>
        </p:nvPicPr>
        <p:blipFill>
          <a:blip r:embed="rId2">
            <a:extLst/>
          </a:blip>
          <a:stretch>
            <a:fillRect/>
          </a:stretch>
        </p:blipFill>
        <p:spPr>
          <a:xfrm>
            <a:off x="231618" y="1184418"/>
            <a:ext cx="4636541" cy="3213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blip>
          <a:stretch>
            <a:fillRect/>
          </a:stretch>
        </p:blipFill>
        <p:spPr>
          <a:xfrm>
            <a:off x="8200571" y="1184417"/>
            <a:ext cx="3691300" cy="4148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13" y="2293572"/>
            <a:ext cx="2965904" cy="420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92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5428" y="356507"/>
            <a:ext cx="10972800" cy="369207"/>
          </a:xfrm>
        </p:spPr>
        <p:txBody>
          <a:bodyPr>
            <a:normAutofit fontScale="90000"/>
          </a:bodyPr>
          <a:lstStyle/>
          <a:p>
            <a:r>
              <a:rPr lang="en-US" sz="2800" b="1" dirty="0" smtClean="0">
                <a:solidFill>
                  <a:srgbClr val="002060"/>
                </a:solidFill>
              </a:rPr>
              <a:t>Answer the questions:</a:t>
            </a:r>
            <a:endParaRPr lang="ru-RU" sz="2800" b="1" dirty="0">
              <a:solidFill>
                <a:srgbClr val="002060"/>
              </a:solidFill>
            </a:endParaRPr>
          </a:p>
        </p:txBody>
      </p:sp>
      <p:sp>
        <p:nvSpPr>
          <p:cNvPr id="6" name="Объект 5"/>
          <p:cNvSpPr>
            <a:spLocks noGrp="1"/>
          </p:cNvSpPr>
          <p:nvPr>
            <p:ph idx="1"/>
          </p:nvPr>
        </p:nvSpPr>
        <p:spPr>
          <a:xfrm>
            <a:off x="1" y="725714"/>
            <a:ext cx="12192000" cy="5994400"/>
          </a:xfrm>
        </p:spPr>
        <p:txBody>
          <a:bodyPr/>
          <a:lstStyle/>
          <a:p>
            <a:r>
              <a:rPr lang="en-US" sz="3600" dirty="0" smtClean="0">
                <a:latin typeface="Arial Black" panose="020B0A04020102020204" pitchFamily="34" charset="0"/>
              </a:rPr>
              <a:t>How many seasons are there in a year?</a:t>
            </a:r>
          </a:p>
          <a:p>
            <a:r>
              <a:rPr lang="en-US" sz="3600" dirty="0" smtClean="0">
                <a:latin typeface="Arial Black" panose="020B0A04020102020204" pitchFamily="34" charset="0"/>
              </a:rPr>
              <a:t>What are they?</a:t>
            </a:r>
          </a:p>
          <a:p>
            <a:r>
              <a:rPr lang="en-US" sz="3600" dirty="0" smtClean="0">
                <a:latin typeface="Arial Black" panose="020B0A04020102020204" pitchFamily="34" charset="0"/>
              </a:rPr>
              <a:t>How many months are there in a year?</a:t>
            </a:r>
          </a:p>
          <a:p>
            <a:r>
              <a:rPr lang="en-US" sz="3600" dirty="0" smtClean="0">
                <a:latin typeface="Arial Black" panose="020B0A04020102020204" pitchFamily="34" charset="0"/>
              </a:rPr>
              <a:t>What are winter (spring / summer / autumn) months?</a:t>
            </a:r>
          </a:p>
          <a:p>
            <a:pPr algn="ctr"/>
            <a:r>
              <a:rPr lang="en-US" sz="4400" dirty="0" smtClean="0">
                <a:solidFill>
                  <a:srgbClr val="FF0000"/>
                </a:solidFill>
                <a:latin typeface="Arial Black" panose="020B0A04020102020204" pitchFamily="34" charset="0"/>
              </a:rPr>
              <a:t>What is the weather like in ___?</a:t>
            </a:r>
          </a:p>
          <a:p>
            <a:pPr algn="ctr"/>
            <a:r>
              <a:rPr lang="en-US" sz="4400" dirty="0" smtClean="0">
                <a:solidFill>
                  <a:srgbClr val="FF0000"/>
                </a:solidFill>
                <a:latin typeface="Arial Black" panose="020B0A04020102020204" pitchFamily="34" charset="0"/>
              </a:rPr>
              <a:t>It’s ____ in ____.</a:t>
            </a:r>
          </a:p>
          <a:p>
            <a:pPr algn="ctr"/>
            <a:r>
              <a:rPr lang="en-US" sz="4400" dirty="0" smtClean="0">
                <a:solidFill>
                  <a:srgbClr val="FF0000"/>
                </a:solidFill>
                <a:latin typeface="Arial Black" panose="020B0A04020102020204" pitchFamily="34" charset="0"/>
              </a:rPr>
              <a:t>What can you do in ___?</a:t>
            </a:r>
          </a:p>
          <a:p>
            <a:pPr marL="1588" lvl="0" indent="174625" algn="ctr">
              <a:lnSpc>
                <a:spcPct val="90000"/>
              </a:lnSpc>
              <a:spcBef>
                <a:spcPts val="0"/>
              </a:spcBef>
              <a:buNone/>
            </a:pPr>
            <a:r>
              <a:rPr lang="en-US" altLang="ru-RU" sz="2500" b="1" dirty="0">
                <a:solidFill>
                  <a:srgbClr val="C00000"/>
                </a:solidFill>
                <a:latin typeface="Times New Roman" panose="02020603050405020304" pitchFamily="18" charset="0"/>
              </a:rPr>
              <a:t>Tell about your </a:t>
            </a:r>
            <a:r>
              <a:rPr lang="en-US" altLang="ru-RU" sz="2500" b="1" dirty="0" err="1">
                <a:solidFill>
                  <a:srgbClr val="C00000"/>
                </a:solidFill>
                <a:latin typeface="Times New Roman" panose="02020603050405020304" pitchFamily="18" charset="0"/>
              </a:rPr>
              <a:t>favourite</a:t>
            </a:r>
            <a:r>
              <a:rPr lang="en-US" altLang="ru-RU" sz="2500" b="1" dirty="0">
                <a:solidFill>
                  <a:srgbClr val="C00000"/>
                </a:solidFill>
                <a:latin typeface="Times New Roman" panose="02020603050405020304" pitchFamily="18" charset="0"/>
              </a:rPr>
              <a:t> season</a:t>
            </a:r>
            <a:r>
              <a:rPr lang="en-US" altLang="ru-RU" sz="2500" b="1" dirty="0" smtClean="0">
                <a:solidFill>
                  <a:srgbClr val="C00000"/>
                </a:solidFill>
                <a:latin typeface="Times New Roman" panose="02020603050405020304" pitchFamily="18" charset="0"/>
              </a:rPr>
              <a:t>.</a:t>
            </a:r>
            <a:endParaRPr lang="ru-RU" altLang="ru-RU" sz="25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87568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9687"/>
            <a:ext cx="12192000" cy="444890"/>
          </a:xfrm>
        </p:spPr>
        <p:txBody>
          <a:bodyPr>
            <a:normAutofit fontScale="90000"/>
          </a:bodyPr>
          <a:lstStyle/>
          <a:p>
            <a:r>
              <a:rPr lang="en-US" sz="2800" b="1" dirty="0" smtClean="0">
                <a:solidFill>
                  <a:srgbClr val="C00000"/>
                </a:solidFill>
              </a:rPr>
              <a:t>Use the words from the box to fill in the gaps: </a:t>
            </a:r>
            <a:br>
              <a:rPr lang="en-US" sz="2800" b="1" dirty="0" smtClean="0">
                <a:solidFill>
                  <a:srgbClr val="C00000"/>
                </a:solidFill>
              </a:rPr>
            </a:br>
            <a:r>
              <a:rPr lang="en-US" sz="2800" b="1" dirty="0" smtClean="0">
                <a:solidFill>
                  <a:srgbClr val="002060"/>
                </a:solidFill>
              </a:rPr>
              <a:t>boots / tracksuit / </a:t>
            </a:r>
            <a:r>
              <a:rPr lang="en-US" sz="2800" b="1" dirty="0" err="1" smtClean="0">
                <a:solidFill>
                  <a:srgbClr val="002060"/>
                </a:solidFill>
              </a:rPr>
              <a:t>pyjamas</a:t>
            </a:r>
            <a:r>
              <a:rPr lang="en-US" sz="2800" b="1" dirty="0" smtClean="0">
                <a:solidFill>
                  <a:srgbClr val="002060"/>
                </a:solidFill>
              </a:rPr>
              <a:t> /swimsuit / trainers / slippers /swimming trunks / gloves</a:t>
            </a:r>
            <a:endParaRPr lang="ru-RU" sz="2800" b="1" dirty="0">
              <a:solidFill>
                <a:srgbClr val="002060"/>
              </a:solidFill>
            </a:endParaRPr>
          </a:p>
        </p:txBody>
      </p:sp>
      <p:sp>
        <p:nvSpPr>
          <p:cNvPr id="3" name="Объект 2"/>
          <p:cNvSpPr>
            <a:spLocks noGrp="1"/>
          </p:cNvSpPr>
          <p:nvPr>
            <p:ph idx="1"/>
          </p:nvPr>
        </p:nvSpPr>
        <p:spPr>
          <a:xfrm>
            <a:off x="0" y="1030575"/>
            <a:ext cx="12192000" cy="5685018"/>
          </a:xfrm>
        </p:spPr>
        <p:txBody>
          <a:bodyPr>
            <a:normAutofit/>
          </a:bodyPr>
          <a:lstStyle/>
          <a:p>
            <a:r>
              <a:rPr lang="en-US" sz="3600" dirty="0" smtClean="0"/>
              <a:t>When we go to swim in the river or in the sea, girls put on a _________ and boys put on _____________. </a:t>
            </a:r>
          </a:p>
          <a:p>
            <a:r>
              <a:rPr lang="en-US" sz="3600" dirty="0" smtClean="0"/>
              <a:t>When Peter goes to play football, he puts on a ________ and _______. </a:t>
            </a:r>
          </a:p>
          <a:p>
            <a:r>
              <a:rPr lang="en-US" sz="3600" dirty="0" smtClean="0"/>
              <a:t>When I come home, I put on _______ on my feet. </a:t>
            </a:r>
          </a:p>
          <a:p>
            <a:r>
              <a:rPr lang="en-US" sz="3600" dirty="0" smtClean="0"/>
              <a:t>When Ann’s hands are cold, she puts on her ______.</a:t>
            </a:r>
          </a:p>
          <a:p>
            <a:r>
              <a:rPr lang="en-US" sz="3600" dirty="0" smtClean="0"/>
              <a:t>When the weather is rainy or cold Jim puts on ______ on his feet. </a:t>
            </a:r>
          </a:p>
          <a:p>
            <a:r>
              <a:rPr lang="en-US" sz="3600" dirty="0" smtClean="0"/>
              <a:t>We put on ________ when we go to bed.</a:t>
            </a:r>
            <a:endParaRPr lang="ru-RU" sz="3600" dirty="0"/>
          </a:p>
        </p:txBody>
      </p:sp>
      <p:sp>
        <p:nvSpPr>
          <p:cNvPr id="4" name="Прямоугольник 3"/>
          <p:cNvSpPr/>
          <p:nvPr/>
        </p:nvSpPr>
        <p:spPr>
          <a:xfrm>
            <a:off x="510525" y="1633211"/>
            <a:ext cx="1877052"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rgbClr val="FF0000"/>
                </a:solidFill>
                <a:effectLst/>
              </a:rPr>
              <a:t>swimsuits</a:t>
            </a:r>
            <a:endParaRPr lang="ru-RU" sz="3200" b="1" cap="none" spc="0" dirty="0">
              <a:ln w="22225">
                <a:solidFill>
                  <a:schemeClr val="accent2"/>
                </a:solidFill>
                <a:prstDash val="solid"/>
              </a:ln>
              <a:solidFill>
                <a:srgbClr val="FF0000"/>
              </a:solidFill>
              <a:effectLst/>
            </a:endParaRPr>
          </a:p>
        </p:txBody>
      </p:sp>
      <p:sp>
        <p:nvSpPr>
          <p:cNvPr id="5" name="Прямоугольник 4"/>
          <p:cNvSpPr/>
          <p:nvPr/>
        </p:nvSpPr>
        <p:spPr>
          <a:xfrm>
            <a:off x="5568081" y="1633210"/>
            <a:ext cx="311277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rgbClr val="FF0000"/>
                </a:solidFill>
              </a:rPr>
              <a:t>s</a:t>
            </a:r>
            <a:r>
              <a:rPr lang="en-US" sz="3200" b="1" cap="none" spc="0" dirty="0" smtClean="0">
                <a:ln w="22225">
                  <a:solidFill>
                    <a:schemeClr val="accent2"/>
                  </a:solidFill>
                  <a:prstDash val="solid"/>
                </a:ln>
                <a:solidFill>
                  <a:srgbClr val="FF0000"/>
                </a:solidFill>
                <a:effectLst/>
              </a:rPr>
              <a:t>wimming trunks</a:t>
            </a:r>
            <a:endParaRPr lang="ru-RU" sz="3200" b="1" cap="none" spc="0" dirty="0">
              <a:ln w="22225">
                <a:solidFill>
                  <a:schemeClr val="accent2"/>
                </a:solidFill>
                <a:prstDash val="solid"/>
              </a:ln>
              <a:solidFill>
                <a:srgbClr val="FF0000"/>
              </a:solidFill>
              <a:effectLst/>
            </a:endParaRPr>
          </a:p>
        </p:txBody>
      </p:sp>
      <p:sp>
        <p:nvSpPr>
          <p:cNvPr id="6" name="Прямоугольник 5"/>
          <p:cNvSpPr/>
          <p:nvPr/>
        </p:nvSpPr>
        <p:spPr>
          <a:xfrm>
            <a:off x="9136858" y="2217985"/>
            <a:ext cx="1658211" cy="584775"/>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rgbClr val="FF0000"/>
                </a:solidFill>
              </a:rPr>
              <a:t>tracksuit</a:t>
            </a:r>
            <a:endParaRPr lang="ru-RU" sz="3200" b="1" cap="none" spc="0" dirty="0">
              <a:ln w="22225">
                <a:solidFill>
                  <a:schemeClr val="accent2"/>
                </a:solidFill>
                <a:prstDash val="solid"/>
              </a:ln>
              <a:solidFill>
                <a:srgbClr val="FF0000"/>
              </a:solidFill>
              <a:effectLst/>
            </a:endParaRPr>
          </a:p>
        </p:txBody>
      </p:sp>
      <p:sp>
        <p:nvSpPr>
          <p:cNvPr id="7" name="Прямоугольник 6"/>
          <p:cNvSpPr/>
          <p:nvPr/>
        </p:nvSpPr>
        <p:spPr>
          <a:xfrm>
            <a:off x="510525" y="2832340"/>
            <a:ext cx="1497911" cy="584775"/>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rgbClr val="FF0000"/>
                </a:solidFill>
              </a:rPr>
              <a:t>trainer</a:t>
            </a:r>
            <a:r>
              <a:rPr lang="en-US" sz="3200" b="1" cap="none" spc="0" dirty="0" smtClean="0">
                <a:ln w="22225">
                  <a:solidFill>
                    <a:schemeClr val="accent2"/>
                  </a:solidFill>
                  <a:prstDash val="solid"/>
                </a:ln>
                <a:solidFill>
                  <a:srgbClr val="FF0000"/>
                </a:solidFill>
                <a:effectLst/>
              </a:rPr>
              <a:t>s</a:t>
            </a:r>
            <a:endParaRPr lang="ru-RU" sz="3200" b="1" cap="none" spc="0" dirty="0">
              <a:ln w="22225">
                <a:solidFill>
                  <a:schemeClr val="accent2"/>
                </a:solidFill>
                <a:prstDash val="solid"/>
              </a:ln>
              <a:solidFill>
                <a:srgbClr val="FF0000"/>
              </a:solidFill>
              <a:effectLst/>
            </a:endParaRPr>
          </a:p>
        </p:txBody>
      </p:sp>
      <p:sp>
        <p:nvSpPr>
          <p:cNvPr id="8" name="Прямоугольник 7"/>
          <p:cNvSpPr/>
          <p:nvPr/>
        </p:nvSpPr>
        <p:spPr>
          <a:xfrm>
            <a:off x="5864285" y="3431463"/>
            <a:ext cx="1500539" cy="584775"/>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rgbClr val="FF0000"/>
                </a:solidFill>
              </a:rPr>
              <a:t>slippers</a:t>
            </a:r>
            <a:endParaRPr lang="ru-RU" sz="3200" b="1" cap="none" spc="0" dirty="0">
              <a:ln w="22225">
                <a:solidFill>
                  <a:schemeClr val="accent2"/>
                </a:solidFill>
                <a:prstDash val="solid"/>
              </a:ln>
              <a:solidFill>
                <a:srgbClr val="FF0000"/>
              </a:solidFill>
              <a:effectLst/>
            </a:endParaRPr>
          </a:p>
        </p:txBody>
      </p:sp>
      <p:sp>
        <p:nvSpPr>
          <p:cNvPr id="9" name="Прямоугольник 8"/>
          <p:cNvSpPr/>
          <p:nvPr/>
        </p:nvSpPr>
        <p:spPr>
          <a:xfrm>
            <a:off x="8680857" y="4174401"/>
            <a:ext cx="1260090" cy="584775"/>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rgbClr val="FF0000"/>
                </a:solidFill>
              </a:rPr>
              <a:t>glove</a:t>
            </a:r>
            <a:r>
              <a:rPr lang="en-US" sz="3200" b="1" cap="none" spc="0" dirty="0" smtClean="0">
                <a:ln w="22225">
                  <a:solidFill>
                    <a:schemeClr val="accent2"/>
                  </a:solidFill>
                  <a:prstDash val="solid"/>
                </a:ln>
                <a:solidFill>
                  <a:srgbClr val="FF0000"/>
                </a:solidFill>
                <a:effectLst/>
              </a:rPr>
              <a:t>s</a:t>
            </a:r>
            <a:endParaRPr lang="ru-RU" sz="3200" b="1" cap="none" spc="0" dirty="0">
              <a:ln w="22225">
                <a:solidFill>
                  <a:schemeClr val="accent2"/>
                </a:solidFill>
                <a:prstDash val="solid"/>
              </a:ln>
              <a:solidFill>
                <a:srgbClr val="FF0000"/>
              </a:solidFill>
              <a:effectLst/>
            </a:endParaRPr>
          </a:p>
        </p:txBody>
      </p:sp>
      <p:sp>
        <p:nvSpPr>
          <p:cNvPr id="10" name="Прямоугольник 9"/>
          <p:cNvSpPr/>
          <p:nvPr/>
        </p:nvSpPr>
        <p:spPr>
          <a:xfrm>
            <a:off x="9136858" y="4781460"/>
            <a:ext cx="1152880" cy="584775"/>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rgbClr val="FF0000"/>
                </a:solidFill>
              </a:rPr>
              <a:t>boots</a:t>
            </a:r>
            <a:endParaRPr lang="ru-RU" sz="3200" b="1" cap="none" spc="0" dirty="0">
              <a:ln w="22225">
                <a:solidFill>
                  <a:schemeClr val="accent2"/>
                </a:solidFill>
                <a:prstDash val="solid"/>
              </a:ln>
              <a:solidFill>
                <a:srgbClr val="FF0000"/>
              </a:solidFill>
              <a:effectLst/>
            </a:endParaRPr>
          </a:p>
        </p:txBody>
      </p:sp>
      <p:sp>
        <p:nvSpPr>
          <p:cNvPr id="11" name="Прямоугольник 10"/>
          <p:cNvSpPr/>
          <p:nvPr/>
        </p:nvSpPr>
        <p:spPr>
          <a:xfrm>
            <a:off x="2524746" y="5952877"/>
            <a:ext cx="1601144" cy="584775"/>
          </a:xfrm>
          <a:prstGeom prst="rect">
            <a:avLst/>
          </a:prstGeom>
          <a:noFill/>
        </p:spPr>
        <p:txBody>
          <a:bodyPr wrap="none" lIns="91440" tIns="45720" rIns="91440" bIns="45720">
            <a:spAutoFit/>
          </a:bodyPr>
          <a:lstStyle/>
          <a:p>
            <a:pPr algn="ctr"/>
            <a:r>
              <a:rPr lang="en-US" sz="3200" b="1" dirty="0" err="1" smtClean="0">
                <a:ln w="22225">
                  <a:solidFill>
                    <a:schemeClr val="accent2"/>
                  </a:solidFill>
                  <a:prstDash val="solid"/>
                </a:ln>
                <a:solidFill>
                  <a:srgbClr val="FF0000"/>
                </a:solidFill>
              </a:rPr>
              <a:t>pyjama</a:t>
            </a:r>
            <a:r>
              <a:rPr lang="en-US" sz="3200" b="1" cap="none" spc="0" dirty="0" err="1" smtClean="0">
                <a:ln w="22225">
                  <a:solidFill>
                    <a:schemeClr val="accent2"/>
                  </a:solidFill>
                  <a:prstDash val="solid"/>
                </a:ln>
                <a:solidFill>
                  <a:srgbClr val="FF0000"/>
                </a:solidFill>
                <a:effectLst/>
              </a:rPr>
              <a:t>s</a:t>
            </a:r>
            <a:endParaRPr lang="ru-RU" sz="32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8804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957</Words>
  <Application>Microsoft Office PowerPoint</Application>
  <PresentationFormat>Широкоэкранный</PresentationFormat>
  <Paragraphs>164</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5</vt:i4>
      </vt:variant>
      <vt:variant>
        <vt:lpstr>Заголовки слайдов</vt:lpstr>
      </vt:variant>
      <vt:variant>
        <vt:i4>17</vt:i4>
      </vt:variant>
    </vt:vector>
  </HeadingPairs>
  <TitlesOfParts>
    <vt:vector size="29" baseType="lpstr">
      <vt:lpstr>AR BLANCA</vt:lpstr>
      <vt:lpstr>Arial</vt:lpstr>
      <vt:lpstr>Arial Black</vt:lpstr>
      <vt:lpstr>Calibri</vt:lpstr>
      <vt:lpstr>Calibri Light</vt:lpstr>
      <vt:lpstr>Cambria Math</vt:lpstr>
      <vt:lpstr>Times New Roman</vt:lpstr>
      <vt:lpstr>Тема Office</vt:lpstr>
      <vt:lpstr>1_Тема Office</vt:lpstr>
      <vt:lpstr>Blank</vt:lpstr>
      <vt:lpstr>1_Blank</vt:lpstr>
      <vt:lpstr>2_Blank</vt:lpstr>
      <vt:lpstr>Seasons.     Weather.         Clothes. </vt:lpstr>
      <vt:lpstr>Phonetic exercise:</vt:lpstr>
      <vt:lpstr>As you know the weather in different seasons is various.  Read and translate the word-combinations which will help you to do different tasks:</vt:lpstr>
      <vt:lpstr>Read the poem, guess the season</vt:lpstr>
      <vt:lpstr>Watch a video ‘Weather and Clothes’ then read short texts and name the season:</vt:lpstr>
      <vt:lpstr>There is no bad weather, there is bad clothes.</vt:lpstr>
      <vt:lpstr>When it’s ____, I put on ____.</vt:lpstr>
      <vt:lpstr>Answer the questions:</vt:lpstr>
      <vt:lpstr>Use the words from the box to fill in the gaps:  boots / tracksuit / pyjamas /swimsuit / trainers / slippers /swimming trunks / gloves</vt:lpstr>
      <vt:lpstr>Check your hometask. Ex.1, p.165</vt:lpstr>
      <vt:lpstr>Weather forecast reports.</vt:lpstr>
      <vt:lpstr>Презентация PowerPoint</vt:lpstr>
      <vt:lpstr>Презентация PowerPoint</vt:lpstr>
      <vt:lpstr>Презентация PowerPoint</vt:lpstr>
      <vt:lpstr>At our last lesson we read Alina’s letter. This is Jill’s answer. Read and answer his questions. </vt:lpstr>
      <vt:lpstr>Make short dialogues:</vt:lpstr>
      <vt:lpstr>Home work: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Weather.         Clothes. </dc:title>
  <dc:creator>Minkar</dc:creator>
  <cp:lastModifiedBy>Minkar</cp:lastModifiedBy>
  <cp:revision>18</cp:revision>
  <dcterms:created xsi:type="dcterms:W3CDTF">2017-03-19T10:01:50Z</dcterms:created>
  <dcterms:modified xsi:type="dcterms:W3CDTF">2017-03-19T13:42:04Z</dcterms:modified>
</cp:coreProperties>
</file>