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66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шаблон шев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571481"/>
            <a:ext cx="5072098" cy="271464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Шевченко </a:t>
            </a:r>
            <a:b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в нашому краї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886200"/>
            <a:ext cx="5000660" cy="1752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Колективна робота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учнів 4 класу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Покровської ЗШ І – ІІІ ступенів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Класовод Василенко В. В. 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2017 рік</a:t>
            </a:r>
          </a:p>
          <a:p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286248" cy="65008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96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6600" dirty="0" smtClean="0">
                <a:latin typeface="Monotype Corsiva" pitchFamily="66" charset="0"/>
              </a:rPr>
              <a:t>	</a:t>
            </a:r>
            <a:r>
              <a:rPr lang="ru-RU" sz="7200" dirty="0" err="1" smtClean="0">
                <a:latin typeface="Monotype Corsiva" pitchFamily="66" charset="0"/>
              </a:rPr>
              <a:t>Тарасові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було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вже</a:t>
            </a:r>
            <a:r>
              <a:rPr lang="ru-RU" sz="7200" dirty="0" smtClean="0">
                <a:latin typeface="Monotype Corsiva" pitchFamily="66" charset="0"/>
              </a:rPr>
              <a:t> 13 </a:t>
            </a:r>
            <a:r>
              <a:rPr lang="ru-RU" sz="7200" dirty="0" err="1" smtClean="0">
                <a:latin typeface="Monotype Corsiva" pitchFamily="66" charset="0"/>
              </a:rPr>
              <a:t>чи</a:t>
            </a:r>
            <a:r>
              <a:rPr lang="ru-RU" sz="7200" dirty="0" smtClean="0">
                <a:latin typeface="Monotype Corsiva" pitchFamily="66" charset="0"/>
              </a:rPr>
              <a:t> 14 </a:t>
            </a:r>
            <a:r>
              <a:rPr lang="ru-RU" sz="7200" dirty="0" err="1" smtClean="0">
                <a:latin typeface="Monotype Corsiva" pitchFamily="66" charset="0"/>
              </a:rPr>
              <a:t>років</a:t>
            </a:r>
            <a:r>
              <a:rPr lang="ru-RU" sz="7200" dirty="0" smtClean="0">
                <a:latin typeface="Monotype Corsiva" pitchFamily="66" charset="0"/>
              </a:rPr>
              <a:t>, </a:t>
            </a:r>
            <a:r>
              <a:rPr lang="ru-RU" sz="7200" dirty="0" err="1" smtClean="0">
                <a:latin typeface="Monotype Corsiva" pitchFamily="66" charset="0"/>
              </a:rPr>
              <a:t>він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із</a:t>
            </a:r>
            <a:r>
              <a:rPr lang="ru-RU" sz="7200" dirty="0" smtClean="0">
                <a:latin typeface="Monotype Corsiva" pitchFamily="66" charset="0"/>
              </a:rPr>
              <a:t> сестрою Катериною ходили </a:t>
            </a:r>
            <a:r>
              <a:rPr lang="ru-RU" sz="7200" dirty="0" err="1" smtClean="0">
                <a:latin typeface="Monotype Corsiva" pitchFamily="66" charset="0"/>
              </a:rPr>
              <a:t>провідати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діда</a:t>
            </a:r>
            <a:r>
              <a:rPr lang="ru-RU" sz="7200" dirty="0" smtClean="0">
                <a:latin typeface="Monotype Corsiva" pitchFamily="66" charset="0"/>
              </a:rPr>
              <a:t> у село </a:t>
            </a:r>
            <a:r>
              <a:rPr lang="ru-RU" sz="7200" dirty="0" err="1" smtClean="0">
                <a:latin typeface="Monotype Corsiva" pitchFamily="66" charset="0"/>
              </a:rPr>
              <a:t>Мотронівка</a:t>
            </a:r>
            <a:r>
              <a:rPr lang="ru-RU" sz="7200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7200" dirty="0" smtClean="0">
                <a:latin typeface="Monotype Corsiva" pitchFamily="66" charset="0"/>
              </a:rPr>
              <a:t>А </a:t>
            </a:r>
            <a:r>
              <a:rPr lang="ru-RU" sz="7200" dirty="0" err="1" smtClean="0">
                <a:latin typeface="Monotype Corsiva" pitchFamily="66" charset="0"/>
              </a:rPr>
              <a:t>неподалік</a:t>
            </a:r>
            <a:endParaRPr lang="ru-RU" sz="72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dirty="0" err="1" smtClean="0">
                <a:latin typeface="Monotype Corsiva" pitchFamily="66" charset="0"/>
              </a:rPr>
              <a:t>тече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річка</a:t>
            </a:r>
            <a:r>
              <a:rPr lang="ru-RU" sz="7200" dirty="0" smtClean="0">
                <a:latin typeface="Monotype Corsiva" pitchFamily="66" charset="0"/>
              </a:rPr>
              <a:t>, яку поет </a:t>
            </a:r>
            <a:r>
              <a:rPr lang="ru-RU" sz="7200" dirty="0" err="1" smtClean="0">
                <a:latin typeface="Monotype Corsiva" pitchFamily="66" charset="0"/>
              </a:rPr>
              <a:t>згадує</a:t>
            </a:r>
            <a:r>
              <a:rPr lang="ru-RU" sz="7200" dirty="0" smtClean="0">
                <a:latin typeface="Monotype Corsiva" pitchFamily="66" charset="0"/>
              </a:rPr>
              <a:t> в «Гайдамаках»:</a:t>
            </a:r>
          </a:p>
          <a:p>
            <a:pPr algn="ctr"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7200" dirty="0" err="1" smtClean="0">
                <a:latin typeface="Monotype Corsiva" pitchFamily="66" charset="0"/>
              </a:rPr>
              <a:t>Інгул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щозиму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замерзає</a:t>
            </a:r>
            <a:r>
              <a:rPr lang="ru-RU" sz="7200" dirty="0" smtClean="0">
                <a:latin typeface="Monotype Corsiva" pitchFamily="66" charset="0"/>
              </a:rPr>
              <a:t> –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7200" dirty="0" err="1" smtClean="0">
                <a:latin typeface="Monotype Corsiva" pitchFamily="66" charset="0"/>
              </a:rPr>
              <a:t>Богун</a:t>
            </a:r>
            <a:r>
              <a:rPr lang="ru-RU" sz="7200" dirty="0" smtClean="0">
                <a:latin typeface="Monotype Corsiva" pitchFamily="66" charset="0"/>
              </a:rPr>
              <a:t> не </a:t>
            </a:r>
            <a:r>
              <a:rPr lang="ru-RU" sz="7200" dirty="0" err="1" smtClean="0">
                <a:latin typeface="Monotype Corsiva" pitchFamily="66" charset="0"/>
              </a:rPr>
              <a:t>встане</a:t>
            </a:r>
            <a:r>
              <a:rPr lang="ru-RU" sz="7200" dirty="0" smtClean="0">
                <a:latin typeface="Monotype Corsiva" pitchFamily="66" charset="0"/>
              </a:rPr>
              <a:t> загатить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7200" dirty="0" err="1" smtClean="0">
                <a:latin typeface="Monotype Corsiva" pitchFamily="66" charset="0"/>
              </a:rPr>
              <a:t>Шляхетським</a:t>
            </a:r>
            <a:r>
              <a:rPr lang="ru-RU" sz="7200" dirty="0" smtClean="0">
                <a:latin typeface="Monotype Corsiva" pitchFamily="66" charset="0"/>
              </a:rPr>
              <a:t> трупом</a:t>
            </a:r>
            <a:r>
              <a:rPr lang="ru-RU" sz="7200" dirty="0" smtClean="0">
                <a:latin typeface="Monotype Corsiva" pitchFamily="66" charset="0"/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7200" dirty="0" smtClean="0">
                <a:latin typeface="Monotype Corsiva" pitchFamily="66" charset="0"/>
              </a:rPr>
              <a:t>	Всі </a:t>
            </a:r>
            <a:r>
              <a:rPr lang="uk-UA" sz="7200" dirty="0" smtClean="0">
                <a:latin typeface="Monotype Corsiva" pitchFamily="66" charset="0"/>
              </a:rPr>
              <a:t>біографи Тараса Шевченка сходяться на тому, що розповіді діда про Коліївщину – чи не основне джерело для написання поеми </a:t>
            </a:r>
            <a:r>
              <a:rPr lang="ru-RU" sz="7200" dirty="0" smtClean="0">
                <a:latin typeface="Monotype Corsiva" pitchFamily="66" charset="0"/>
              </a:rPr>
              <a:t>«</a:t>
            </a:r>
            <a:r>
              <a:rPr lang="uk-UA" sz="7200" dirty="0" smtClean="0">
                <a:latin typeface="Monotype Corsiva" pitchFamily="66" charset="0"/>
              </a:rPr>
              <a:t>Гайдамаки</a:t>
            </a:r>
            <a:r>
              <a:rPr lang="ru-RU" sz="7200" dirty="0" smtClean="0">
                <a:latin typeface="Monotype Corsiva" pitchFamily="66" charset="0"/>
              </a:rPr>
              <a:t>».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uk-UA" sz="7200" dirty="0" smtClean="0">
                <a:latin typeface="Monotype Corsiva" pitchFamily="66" charset="0"/>
              </a:rPr>
              <a:t>Адже дід Шевченка, Іван Андрійович, був одним з тих селян, хто за покликом Максима Залізняка прийшов до урочища Холодний Яр поблизу </a:t>
            </a:r>
            <a:r>
              <a:rPr lang="uk-UA" sz="7200" dirty="0" err="1" smtClean="0">
                <a:latin typeface="Monotype Corsiva" pitchFamily="66" charset="0"/>
              </a:rPr>
              <a:t>Мотронинського</a:t>
            </a:r>
            <a:r>
              <a:rPr lang="uk-UA" sz="7200" dirty="0" smtClean="0">
                <a:latin typeface="Monotype Corsiva" pitchFamily="66" charset="0"/>
              </a:rPr>
              <a:t> монастиря, щоб взяти до рук кіл і виступити проти польської шляхти.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Під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враженням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розповідей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діда</a:t>
            </a:r>
            <a:r>
              <a:rPr lang="ru-RU" sz="7200" dirty="0" smtClean="0">
                <a:latin typeface="Monotype Corsiva" pitchFamily="66" charset="0"/>
              </a:rPr>
              <a:t> про </a:t>
            </a:r>
            <a:r>
              <a:rPr lang="ru-RU" sz="7200" dirty="0" err="1" smtClean="0">
                <a:latin typeface="Monotype Corsiva" pitchFamily="66" charset="0"/>
              </a:rPr>
              <a:t>гайдамаків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хлопець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намагався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відвідати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ті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оспівані</a:t>
            </a:r>
            <a:r>
              <a:rPr lang="ru-RU" sz="7200" dirty="0" smtClean="0">
                <a:latin typeface="Monotype Corsiva" pitchFamily="66" charset="0"/>
              </a:rPr>
              <a:t> у </a:t>
            </a:r>
            <a:r>
              <a:rPr lang="ru-RU" sz="7200" dirty="0" err="1" smtClean="0">
                <a:latin typeface="Monotype Corsiva" pitchFamily="66" charset="0"/>
              </a:rPr>
              <a:t>народі</a:t>
            </a:r>
            <a:r>
              <a:rPr lang="ru-RU" sz="7200" dirty="0" smtClean="0">
                <a:latin typeface="Monotype Corsiva" pitchFamily="66" charset="0"/>
              </a:rPr>
              <a:t> </a:t>
            </a:r>
            <a:r>
              <a:rPr lang="ru-RU" sz="7200" dirty="0" err="1" smtClean="0">
                <a:latin typeface="Monotype Corsiva" pitchFamily="66" charset="0"/>
              </a:rPr>
              <a:t>місця</a:t>
            </a:r>
            <a:r>
              <a:rPr lang="ru-RU" sz="7200" dirty="0" smtClean="0">
                <a:latin typeface="Monotype Corsiva" pitchFamily="66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2530" name="Picture 2" descr="мотр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44336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мотронинський монасти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258821" cy="301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upload.wikimedia.org/wikipedia/commons/4/41/%D0%9C%D0%BE%D1%82%D1%80%D0%BE%D0%BD%D0%B8%D0%BD%D1%81%D1%8C%D0%BA%D0%B8%D0%B9_%D0%BC%D0%BE%D0%BD%D0%B0%D1%81%D1%82%D0%B8%D1%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71810"/>
            <a:ext cx="1510877" cy="201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ї документи\презентація портфоліо\fon-dlya-prezentac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81518" cy="591187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000" dirty="0" smtClean="0">
                <a:latin typeface="Monotype Corsiva" pitchFamily="66" charset="0"/>
              </a:rPr>
              <a:t>	</a:t>
            </a:r>
          </a:p>
          <a:p>
            <a:pPr>
              <a:buNone/>
            </a:pPr>
            <a:endParaRPr lang="ru-RU" sz="7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7000" dirty="0" smtClean="0">
                <a:latin typeface="Monotype Corsiva" pitchFamily="66" charset="0"/>
              </a:rPr>
              <a:t>	</a:t>
            </a:r>
            <a:r>
              <a:rPr lang="ru-RU" sz="9800" dirty="0" err="1" smtClean="0">
                <a:latin typeface="Monotype Corsiva" pitchFamily="66" charset="0"/>
              </a:rPr>
              <a:t>Ще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smtClean="0">
                <a:latin typeface="Monotype Corsiva" pitchFamily="66" charset="0"/>
              </a:rPr>
              <a:t>один </a:t>
            </a:r>
            <a:r>
              <a:rPr lang="ru-RU" sz="9800" dirty="0" err="1" smtClean="0">
                <a:latin typeface="Monotype Corsiva" pitchFamily="66" charset="0"/>
              </a:rPr>
              <a:t>твір</a:t>
            </a:r>
            <a:r>
              <a:rPr lang="ru-RU" sz="9800" dirty="0" smtClean="0">
                <a:latin typeface="Monotype Corsiva" pitchFamily="66" charset="0"/>
              </a:rPr>
              <a:t> Тараса </a:t>
            </a:r>
            <a:r>
              <a:rPr lang="ru-RU" sz="9800" dirty="0" err="1" smtClean="0">
                <a:latin typeface="Monotype Corsiva" pitchFamily="66" charset="0"/>
              </a:rPr>
              <a:t>Шевченка</a:t>
            </a:r>
            <a:r>
              <a:rPr lang="ru-RU" sz="9800" dirty="0" smtClean="0">
                <a:latin typeface="Monotype Corsiva" pitchFamily="66" charset="0"/>
              </a:rPr>
              <a:t>, в </a:t>
            </a:r>
            <a:r>
              <a:rPr lang="ru-RU" sz="9800" dirty="0" err="1" smtClean="0">
                <a:latin typeface="Monotype Corsiva" pitchFamily="66" charset="0"/>
              </a:rPr>
              <a:t>якому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err="1" smtClean="0">
                <a:latin typeface="Monotype Corsiva" pitchFamily="66" charset="0"/>
              </a:rPr>
              <a:t>він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err="1" smtClean="0">
                <a:latin typeface="Monotype Corsiva" pitchFamily="66" charset="0"/>
              </a:rPr>
              <a:t>згадує</a:t>
            </a:r>
            <a:r>
              <a:rPr lang="ru-RU" sz="9800" dirty="0" smtClean="0">
                <a:latin typeface="Monotype Corsiva" pitchFamily="66" charset="0"/>
              </a:rPr>
              <a:t> наш </a:t>
            </a:r>
            <a:r>
              <a:rPr lang="ru-RU" sz="9800" dirty="0" err="1" smtClean="0">
                <a:latin typeface="Monotype Corsiva" pitchFamily="66" charset="0"/>
              </a:rPr>
              <a:t>багатий</a:t>
            </a:r>
            <a:endParaRPr lang="ru-RU" sz="9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9800" dirty="0" smtClean="0">
                <a:latin typeface="Monotype Corsiva" pitchFamily="66" charset="0"/>
              </a:rPr>
              <a:t>	</a:t>
            </a:r>
            <a:r>
              <a:rPr lang="ru-RU" sz="9800" dirty="0" err="1" smtClean="0">
                <a:latin typeface="Monotype Corsiva" pitchFamily="66" charset="0"/>
              </a:rPr>
              <a:t>історією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err="1" smtClean="0">
                <a:latin typeface="Monotype Corsiva" pitchFamily="66" charset="0"/>
              </a:rPr>
              <a:t>Чутівський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err="1" smtClean="0">
                <a:latin typeface="Monotype Corsiva" pitchFamily="66" charset="0"/>
              </a:rPr>
              <a:t>ліс</a:t>
            </a:r>
            <a:r>
              <a:rPr lang="ru-RU" sz="9800" dirty="0" smtClean="0">
                <a:latin typeface="Monotype Corsiva" pitchFamily="66" charset="0"/>
              </a:rPr>
              <a:t>. </a:t>
            </a:r>
            <a:r>
              <a:rPr lang="ru-RU" sz="9800" dirty="0" err="1" smtClean="0">
                <a:latin typeface="Monotype Corsiva" pitchFamily="66" charset="0"/>
              </a:rPr>
              <a:t>Це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9800" dirty="0" err="1" smtClean="0">
                <a:latin typeface="Monotype Corsiva" pitchFamily="66" charset="0"/>
              </a:rPr>
              <a:t>містерія</a:t>
            </a:r>
            <a:r>
              <a:rPr lang="ru-RU" sz="9800" dirty="0" smtClean="0">
                <a:latin typeface="Monotype Corsiva" pitchFamily="66" charset="0"/>
              </a:rPr>
              <a:t> </a:t>
            </a:r>
            <a:r>
              <a:rPr lang="ru-RU" sz="14400" dirty="0" smtClean="0">
                <a:latin typeface="Monotype Corsiva" pitchFamily="66" charset="0"/>
              </a:rPr>
              <a:t>«Великий </a:t>
            </a:r>
            <a:r>
              <a:rPr lang="ru-RU" sz="14400" dirty="0" err="1" smtClean="0">
                <a:latin typeface="Monotype Corsiva" pitchFamily="66" charset="0"/>
              </a:rPr>
              <a:t>льох</a:t>
            </a:r>
            <a:r>
              <a:rPr lang="ru-RU" sz="14400" dirty="0" smtClean="0">
                <a:latin typeface="Monotype Corsiva" pitchFamily="66" charset="0"/>
              </a:rPr>
              <a:t>»:</a:t>
            </a:r>
            <a:endParaRPr lang="ru-RU" sz="11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6000" dirty="0" smtClean="0"/>
          </a:p>
        </p:txBody>
      </p:sp>
      <p:pic>
        <p:nvPicPr>
          <p:cNvPr id="1026" name="Picture 2" descr="https://upload.wikimedia.org/wikipedia/commons/thumb/e/e7/%D0%A0%D0%B0%D0%BD%D0%BA%D0%BE%D0%B2%D0%B8%D0%B9_%D1%82%D1%83%D0%BC%D0%B0%D0%BD_%D1%83_%D0%B1%D1%96%D0%BB%D1%8F_%D0%B1%D0%BE%D0%BB%D0%BE%D1%82%D0%B0_%D0%B2_%D0%A7%D0%BE%D1%80%D0%BD%D0%BE%D0%BB%D1%96%D1%81%D1%8C%D0%BA%D0%BE%D0%BC%D1%83_%D0%BB%D0%B0%D0%BD%D0%B4%D1%88%D0%B0%D1%84%D1%82%D0%BD%D0%BE%D0%BC%D1%83_%D0%B7%D0%B0%D0%BA%D0%B0%D0%B7%D0%BD%D0%B8%D0%BA%D1%83.jpg/1280px-%D0%A0%D0%B0%D0%BD%D0%BA%D0%BE%D0%B2%D0%B8%D0%B9_%D1%82%D1%83%D0%BC%D0%B0%D0%BD_%D1%83_%D0%B1%D1%96%D0%BB%D1%8F_%D0%B1%D0%BE%D0%BB%D0%BE%D1%82%D0%B0_%D0%B2_%D0%A7%D0%BE%D1%80%D0%BD%D0%BE%D0%BB%D1%96%D1%81%D1%8C%D0%BA%D0%BE%D0%BC%D1%83_%D0%BB%D0%B0%D0%BD%D0%B4%D1%88%D0%B0%D1%84%D1%82%D0%BD%D0%BE%D0%BC%D1%83_%D0%B7%D0%B0%D0%BA%D0%B0%D0%B7%D0%BD%D0%B8%D0%BA%D1%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14353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sz="80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latin typeface="Monotype Corsiva" pitchFamily="66" charset="0"/>
              </a:rPr>
              <a:t>«</a:t>
            </a:r>
            <a:r>
              <a:rPr lang="ru-RU" sz="8600" dirty="0" err="1" smtClean="0">
                <a:latin typeface="Monotype Corsiva" pitchFamily="66" charset="0"/>
              </a:rPr>
              <a:t>Смеркається</a:t>
            </a:r>
            <a:r>
              <a:rPr lang="ru-RU" sz="8600" dirty="0" smtClean="0">
                <a:latin typeface="Monotype Corsiva" pitchFamily="66" charset="0"/>
              </a:rPr>
              <a:t>. </a:t>
            </a:r>
            <a:r>
              <a:rPr lang="ru-RU" sz="8600" dirty="0" err="1" smtClean="0">
                <a:latin typeface="Monotype Corsiva" pitchFamily="66" charset="0"/>
              </a:rPr>
              <a:t>Полетимо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err="1" smtClean="0">
                <a:latin typeface="Monotype Corsiva" pitchFamily="66" charset="0"/>
              </a:rPr>
              <a:t>Ночувати</a:t>
            </a:r>
            <a:r>
              <a:rPr lang="ru-RU" sz="8600" dirty="0" smtClean="0">
                <a:latin typeface="Monotype Corsiva" pitchFamily="66" charset="0"/>
              </a:rPr>
              <a:t> в </a:t>
            </a:r>
            <a:r>
              <a:rPr lang="ru-RU" sz="8600" dirty="0" err="1" smtClean="0">
                <a:latin typeface="Monotype Corsiva" pitchFamily="66" charset="0"/>
              </a:rPr>
              <a:t>Чуту</a:t>
            </a:r>
            <a:r>
              <a:rPr lang="ru-RU" sz="8600" dirty="0" smtClean="0">
                <a:latin typeface="Monotype Corsiva" pitchFamily="66" charset="0"/>
              </a:rPr>
              <a:t>.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smtClean="0">
                <a:latin typeface="Monotype Corsiva" pitchFamily="66" charset="0"/>
              </a:rPr>
              <a:t>Як </a:t>
            </a:r>
            <a:r>
              <a:rPr lang="ru-RU" sz="8600" dirty="0" err="1" smtClean="0">
                <a:latin typeface="Monotype Corsiva" pitchFamily="66" charset="0"/>
              </a:rPr>
              <a:t>що</a:t>
            </a:r>
            <a:r>
              <a:rPr lang="ru-RU" sz="8600" dirty="0" smtClean="0">
                <a:latin typeface="Monotype Corsiva" pitchFamily="66" charset="0"/>
              </a:rPr>
              <a:t> буде </a:t>
            </a:r>
            <a:r>
              <a:rPr lang="ru-RU" sz="8600" dirty="0" err="1" smtClean="0">
                <a:latin typeface="Monotype Corsiva" pitchFamily="66" charset="0"/>
              </a:rPr>
              <a:t>робитися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err="1" smtClean="0">
                <a:latin typeface="Monotype Corsiva" pitchFamily="66" charset="0"/>
              </a:rPr>
              <a:t>Відтіль</a:t>
            </a:r>
            <a:r>
              <a:rPr lang="ru-RU" sz="8600" dirty="0" smtClean="0">
                <a:latin typeface="Monotype Corsiva" pitchFamily="66" charset="0"/>
              </a:rPr>
              <a:t> буде </a:t>
            </a:r>
            <a:r>
              <a:rPr lang="ru-RU" sz="8600" dirty="0" err="1" smtClean="0">
                <a:latin typeface="Monotype Corsiva" pitchFamily="66" charset="0"/>
              </a:rPr>
              <a:t>чути</a:t>
            </a:r>
            <a:r>
              <a:rPr lang="ru-RU" sz="8600" dirty="0" smtClean="0">
                <a:latin typeface="Monotype Corsiva" pitchFamily="66" charset="0"/>
              </a:rPr>
              <a:t>.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err="1" smtClean="0">
                <a:latin typeface="Monotype Corsiva" pitchFamily="66" charset="0"/>
              </a:rPr>
              <a:t>Схопилися</a:t>
            </a:r>
            <a:r>
              <a:rPr lang="ru-RU" sz="8600" dirty="0" smtClean="0">
                <a:latin typeface="Monotype Corsiva" pitchFamily="66" charset="0"/>
              </a:rPr>
              <a:t> </a:t>
            </a:r>
            <a:r>
              <a:rPr lang="ru-RU" sz="8600" dirty="0" err="1" smtClean="0">
                <a:latin typeface="Monotype Corsiva" pitchFamily="66" charset="0"/>
              </a:rPr>
              <a:t>білесенькі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smtClean="0">
                <a:latin typeface="Monotype Corsiva" pitchFamily="66" charset="0"/>
              </a:rPr>
              <a:t>І в </a:t>
            </a:r>
            <a:r>
              <a:rPr lang="ru-RU" sz="8600" dirty="0" err="1" smtClean="0">
                <a:latin typeface="Monotype Corsiva" pitchFamily="66" charset="0"/>
              </a:rPr>
              <a:t>ліс</a:t>
            </a:r>
            <a:r>
              <a:rPr lang="ru-RU" sz="8600" dirty="0" smtClean="0">
                <a:latin typeface="Monotype Corsiva" pitchFamily="66" charset="0"/>
              </a:rPr>
              <a:t> </a:t>
            </a:r>
            <a:r>
              <a:rPr lang="ru-RU" sz="8600" dirty="0" err="1" smtClean="0">
                <a:latin typeface="Monotype Corsiva" pitchFamily="66" charset="0"/>
              </a:rPr>
              <a:t>полетіли</a:t>
            </a:r>
            <a:r>
              <a:rPr lang="ru-RU" sz="8600" dirty="0" smtClean="0">
                <a:latin typeface="Monotype Corsiva" pitchFamily="66" charset="0"/>
              </a:rPr>
              <a:t>.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smtClean="0">
                <a:latin typeface="Monotype Corsiva" pitchFamily="66" charset="0"/>
              </a:rPr>
              <a:t>І </a:t>
            </a:r>
            <a:r>
              <a:rPr lang="ru-RU" sz="8600" dirty="0" err="1" smtClean="0">
                <a:latin typeface="Monotype Corsiva" pitchFamily="66" charset="0"/>
              </a:rPr>
              <a:t>вкупочці</a:t>
            </a:r>
            <a:r>
              <a:rPr lang="ru-RU" sz="8600" dirty="0" smtClean="0">
                <a:latin typeface="Monotype Corsiva" pitchFamily="66" charset="0"/>
              </a:rPr>
              <a:t> на </a:t>
            </a:r>
            <a:r>
              <a:rPr lang="ru-RU" sz="8600" dirty="0" smtClean="0">
                <a:latin typeface="Monotype Corsiva" pitchFamily="66" charset="0"/>
              </a:rPr>
              <a:t>дубочку</a:t>
            </a:r>
            <a:endParaRPr lang="ru-RU" sz="8600" dirty="0" smtClean="0">
              <a:latin typeface="Monotype Corsiva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600" dirty="0" err="1" smtClean="0">
                <a:latin typeface="Monotype Corsiva" pitchFamily="66" charset="0"/>
              </a:rPr>
              <a:t>Ночувати</a:t>
            </a:r>
            <a:r>
              <a:rPr lang="ru-RU" sz="8600" dirty="0" smtClean="0">
                <a:latin typeface="Monotype Corsiva" pitchFamily="66" charset="0"/>
              </a:rPr>
              <a:t> </a:t>
            </a:r>
            <a:r>
              <a:rPr lang="ru-RU" sz="8600" dirty="0" err="1" smtClean="0">
                <a:latin typeface="Monotype Corsiva" pitchFamily="66" charset="0"/>
              </a:rPr>
              <a:t>сіли</a:t>
            </a:r>
            <a:r>
              <a:rPr lang="ru-RU" sz="8600" dirty="0" smtClean="0">
                <a:latin typeface="Monotype Corsiva" pitchFamily="66" charset="0"/>
              </a:rPr>
              <a:t>.»</a:t>
            </a:r>
            <a:endParaRPr lang="ru-RU" sz="43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Родовід </a:t>
            </a:r>
            <a:r>
              <a:rPr lang="uk-UA" dirty="0" smtClean="0"/>
              <a:t>Шевченків починається з прадіда поета, «одчайдушного» гайдамаки Андрія Омеляновича Грушевського – Шевченка (1720-1795рр.), а закінчується його далекими нащадками, яких доля розкидала по всіх-усюдах: від Києва, Єсентуків до Нар'ян-Марі. Як відомо, Тарас Шевченко не був одруженим, тобто прямих нащадків не мав. Через те, нащадками, найближчими родичами Кобзаря прийнято вважати дітей його братів та сестер.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C:\Documents and Settings\Admin\Рабочий стол\Новая папка\a33006c9ee24e120b76840336a16fc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7124"/>
            <a:ext cx="4357718" cy="553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Monotype Corsiva" pitchFamily="66" charset="0"/>
              </a:rPr>
              <a:t>Загалом </a:t>
            </a:r>
            <a:r>
              <a:rPr lang="uk-UA" dirty="0" smtClean="0">
                <a:latin typeface="Monotype Corsiva" pitchFamily="66" charset="0"/>
              </a:rPr>
              <a:t>же родовід Тараса Григоровича Шевченка  </a:t>
            </a:r>
            <a:r>
              <a:rPr lang="uk-UA" dirty="0" smtClean="0">
                <a:latin typeface="Monotype Corsiva" pitchFamily="66" charset="0"/>
              </a:rPr>
              <a:t>нараховує </a:t>
            </a:r>
            <a:r>
              <a:rPr lang="uk-UA" dirty="0" smtClean="0">
                <a:latin typeface="Monotype Corsiva" pitchFamily="66" charset="0"/>
              </a:rPr>
              <a:t>понад 150 чоловік.</a:t>
            </a:r>
            <a:r>
              <a:rPr lang="en-US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	Одне </a:t>
            </a:r>
            <a:r>
              <a:rPr lang="uk-UA" dirty="0" smtClean="0">
                <a:latin typeface="Monotype Corsiva" pitchFamily="66" charset="0"/>
              </a:rPr>
              <a:t>з його відгалужень – родина </a:t>
            </a:r>
            <a:r>
              <a:rPr lang="uk-UA" dirty="0" err="1" smtClean="0">
                <a:latin typeface="Monotype Corsiva" pitchFamily="66" charset="0"/>
              </a:rPr>
              <a:t>Красицьких</a:t>
            </a:r>
            <a:r>
              <a:rPr lang="uk-UA" dirty="0" smtClean="0">
                <a:latin typeface="Monotype Corsiva" pitchFamily="66" charset="0"/>
              </a:rPr>
              <a:t>.  </a:t>
            </a:r>
            <a:r>
              <a:rPr lang="uk-UA" dirty="0" smtClean="0">
                <a:latin typeface="Monotype Corsiva" pitchFamily="66" charset="0"/>
              </a:rPr>
              <a:t>Як відомо, у Знам'янці тривалий час жили нащадки Тараса – його онука Катерина </a:t>
            </a:r>
            <a:r>
              <a:rPr lang="uk-UA" dirty="0" err="1" smtClean="0">
                <a:latin typeface="Monotype Corsiva" pitchFamily="66" charset="0"/>
              </a:rPr>
              <a:t>Красицька</a:t>
            </a:r>
            <a:r>
              <a:rPr lang="uk-UA" dirty="0" smtClean="0">
                <a:latin typeface="Monotype Corsiva" pitchFamily="66" charset="0"/>
              </a:rPr>
              <a:t> та її дочка, правнучка Тараса Шевченка Антоніна </a:t>
            </a:r>
            <a:r>
              <a:rPr lang="uk-UA" dirty="0" err="1" smtClean="0">
                <a:latin typeface="Monotype Corsiva" pitchFamily="66" charset="0"/>
              </a:rPr>
              <a:t>Красицька</a:t>
            </a:r>
            <a:r>
              <a:rPr lang="uk-UA" dirty="0" smtClean="0">
                <a:latin typeface="Monotype Corsiva" pitchFamily="66" charset="0"/>
              </a:rPr>
              <a:t>, які створили в </a:t>
            </a:r>
            <a:r>
              <a:rPr lang="uk-UA" dirty="0" err="1" smtClean="0">
                <a:latin typeface="Monotype Corsiva" pitchFamily="66" charset="0"/>
              </a:rPr>
              <a:t>м.Знам'янці</a:t>
            </a:r>
            <a:r>
              <a:rPr lang="uk-UA" dirty="0" smtClean="0">
                <a:latin typeface="Monotype Corsiva" pitchFamily="66" charset="0"/>
              </a:rPr>
              <a:t> музей Тараса Григоровича Шевченка. Вони ведуть свій родовід від старшої сестри поета – Катерини. Тієї самої, з якою малий Тарас ходив до </a:t>
            </a:r>
            <a:r>
              <a:rPr lang="uk-UA" dirty="0" err="1" smtClean="0">
                <a:latin typeface="Monotype Corsiva" pitchFamily="66" charset="0"/>
              </a:rPr>
              <a:t>Мотронинського</a:t>
            </a:r>
            <a:r>
              <a:rPr lang="uk-UA" dirty="0" smtClean="0">
                <a:latin typeface="Monotype Corsiva" pitchFamily="66" charset="0"/>
              </a:rPr>
              <a:t> монастиря.</a:t>
            </a:r>
            <a:r>
              <a:rPr lang="en-US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5602" name="Picture 2" descr="C:\Documents and Settings\Admin\Рабочий стол\Новая папка\tr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22756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Documents and Settings\Admin\Рабочий стол\Новая папка\katerina_maksimivna_krasic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564913">
            <a:off x="5841994" y="4097847"/>
            <a:ext cx="2143140" cy="260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>
                <a:latin typeface="Monotype Corsiva" pitchFamily="66" charset="0"/>
              </a:rPr>
              <a:t>У </a:t>
            </a:r>
            <a:r>
              <a:rPr lang="ru-RU" sz="3400" dirty="0" smtClean="0">
                <a:latin typeface="Monotype Corsiva" pitchFamily="66" charset="0"/>
              </a:rPr>
              <a:t>1961 </a:t>
            </a:r>
            <a:r>
              <a:rPr lang="ru-RU" sz="3400" dirty="0" err="1" smtClean="0">
                <a:latin typeface="Monotype Corsiva" pitchFamily="66" charset="0"/>
              </a:rPr>
              <a:t>році</a:t>
            </a:r>
            <a:r>
              <a:rPr lang="ru-RU" sz="3400" dirty="0" smtClean="0">
                <a:latin typeface="Monotype Corsiva" pitchFamily="66" charset="0"/>
              </a:rPr>
              <a:t>, коли </a:t>
            </a:r>
            <a:r>
              <a:rPr lang="ru-RU" sz="3400" dirty="0" err="1" smtClean="0">
                <a:latin typeface="Monotype Corsiva" pitchFamily="66" charset="0"/>
              </a:rPr>
              <a:t>виповнилося</a:t>
            </a:r>
            <a:r>
              <a:rPr lang="ru-RU" sz="3400" dirty="0" smtClean="0">
                <a:latin typeface="Monotype Corsiva" pitchFamily="66" charset="0"/>
              </a:rPr>
              <a:t> 100 </a:t>
            </a:r>
            <a:r>
              <a:rPr lang="ru-RU" sz="3400" dirty="0" err="1" smtClean="0">
                <a:latin typeface="Monotype Corsiva" pitchFamily="66" charset="0"/>
              </a:rPr>
              <a:t>років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з</a:t>
            </a:r>
            <a:r>
              <a:rPr lang="ru-RU" sz="3400" dirty="0" smtClean="0">
                <a:latin typeface="Monotype Corsiva" pitchFamily="66" charset="0"/>
              </a:rPr>
              <a:t> дня </a:t>
            </a:r>
            <a:r>
              <a:rPr lang="ru-RU" sz="3400" dirty="0" err="1" smtClean="0">
                <a:latin typeface="Monotype Corsiva" pitchFamily="66" charset="0"/>
              </a:rPr>
              <a:t>смерті</a:t>
            </a:r>
            <a:r>
              <a:rPr lang="ru-RU" sz="3400" dirty="0" smtClean="0">
                <a:latin typeface="Monotype Corsiva" pitchFamily="66" charset="0"/>
              </a:rPr>
              <a:t> Тараса </a:t>
            </a:r>
            <a:r>
              <a:rPr lang="ru-RU" sz="3400" dirty="0" err="1" smtClean="0">
                <a:latin typeface="Monotype Corsiva" pitchFamily="66" charset="0"/>
              </a:rPr>
              <a:t>Шевченка</a:t>
            </a:r>
            <a:r>
              <a:rPr lang="ru-RU" sz="3400" dirty="0" smtClean="0">
                <a:latin typeface="Monotype Corsiva" pitchFamily="66" charset="0"/>
              </a:rPr>
              <a:t>, на </a:t>
            </a:r>
            <a:r>
              <a:rPr lang="ru-RU" sz="3400" dirty="0" err="1" smtClean="0">
                <a:latin typeface="Monotype Corsiva" pitchFamily="66" charset="0"/>
              </a:rPr>
              <a:t>вулиці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Жовтневій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був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зведений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будинок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спеціально</a:t>
            </a:r>
            <a:r>
              <a:rPr lang="ru-RU" sz="3400" dirty="0" smtClean="0">
                <a:latin typeface="Monotype Corsiva" pitchFamily="66" charset="0"/>
              </a:rPr>
              <a:t> для </a:t>
            </a:r>
            <a:r>
              <a:rPr lang="ru-RU" sz="3400" dirty="0" err="1" smtClean="0">
                <a:latin typeface="Monotype Corsiva" pitchFamily="66" charset="0"/>
              </a:rPr>
              <a:t>Катерини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Красицької</a:t>
            </a:r>
            <a:r>
              <a:rPr lang="ru-RU" sz="3400" dirty="0" smtClean="0">
                <a:latin typeface="Monotype Corsiva" pitchFamily="66" charset="0"/>
              </a:rPr>
              <a:t> та </a:t>
            </a:r>
            <a:r>
              <a:rPr lang="ru-RU" sz="3400" dirty="0" err="1" smtClean="0">
                <a:latin typeface="Monotype Corsiva" pitchFamily="66" charset="0"/>
              </a:rPr>
              <a:t>її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доньки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Антоніни</a:t>
            </a:r>
            <a:r>
              <a:rPr lang="ru-RU" sz="3400" dirty="0" smtClean="0">
                <a:latin typeface="Monotype Corsiva" pitchFamily="66" charset="0"/>
              </a:rPr>
              <a:t>. Того ж року там </a:t>
            </a:r>
            <a:r>
              <a:rPr lang="ru-RU" sz="3400" dirty="0" err="1" smtClean="0">
                <a:latin typeface="Monotype Corsiva" pitchFamily="66" charset="0"/>
              </a:rPr>
              <a:t>було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обладнано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музейну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кімнату</a:t>
            </a:r>
            <a:r>
              <a:rPr lang="ru-RU" sz="3400" dirty="0" smtClean="0">
                <a:latin typeface="Monotype Corsiva" pitchFamily="66" charset="0"/>
              </a:rPr>
              <a:t> Тараса </a:t>
            </a:r>
            <a:r>
              <a:rPr lang="ru-RU" sz="3400" dirty="0" err="1" smtClean="0">
                <a:latin typeface="Monotype Corsiva" pitchFamily="66" charset="0"/>
              </a:rPr>
              <a:t>Шевченка</a:t>
            </a:r>
            <a:r>
              <a:rPr lang="ru-RU" sz="3400" dirty="0" smtClean="0">
                <a:latin typeface="Monotype Corsiva" pitchFamily="66" charset="0"/>
              </a:rPr>
              <a:t>. </a:t>
            </a:r>
            <a:r>
              <a:rPr lang="ru-RU" sz="3400" dirty="0" err="1" smtClean="0">
                <a:latin typeface="Monotype Corsiva" pitchFamily="66" charset="0"/>
              </a:rPr>
              <a:t>Фактично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керівником</a:t>
            </a:r>
            <a:r>
              <a:rPr lang="ru-RU" sz="3400" dirty="0" smtClean="0">
                <a:latin typeface="Monotype Corsiva" pitchFamily="66" charset="0"/>
              </a:rPr>
              <a:t> музею стала </a:t>
            </a:r>
            <a:r>
              <a:rPr lang="ru-RU" sz="3400" dirty="0" err="1" smtClean="0">
                <a:latin typeface="Monotype Corsiva" pitchFamily="66" charset="0"/>
              </a:rPr>
              <a:t>Антоніна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Вереміївна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Красицька</a:t>
            </a:r>
            <a:r>
              <a:rPr lang="ru-RU" sz="3400" dirty="0" smtClean="0">
                <a:latin typeface="Monotype Corsiva" pitchFamily="66" charset="0"/>
              </a:rPr>
              <a:t>. </a:t>
            </a:r>
            <a:r>
              <a:rPr lang="ru-RU" sz="3400" dirty="0" err="1" smtClean="0">
                <a:latin typeface="Monotype Corsiva" pitchFamily="66" charset="0"/>
              </a:rPr>
              <a:t>Мати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і</a:t>
            </a:r>
            <a:r>
              <a:rPr lang="ru-RU" sz="3400" dirty="0" smtClean="0">
                <a:latin typeface="Monotype Corsiva" pitchFamily="66" charset="0"/>
              </a:rPr>
              <a:t> дочка </a:t>
            </a:r>
            <a:r>
              <a:rPr lang="ru-RU" sz="3400" dirty="0" err="1" smtClean="0">
                <a:latin typeface="Monotype Corsiva" pitchFamily="66" charset="0"/>
              </a:rPr>
              <a:t>старано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збирали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матеріали</a:t>
            </a:r>
            <a:r>
              <a:rPr lang="ru-RU" sz="3400" dirty="0" smtClean="0">
                <a:latin typeface="Monotype Corsiva" pitchFamily="66" charset="0"/>
              </a:rPr>
              <a:t>, </a:t>
            </a:r>
            <a:r>
              <a:rPr lang="ru-RU" sz="3400" dirty="0" err="1" smtClean="0">
                <a:latin typeface="Monotype Corsiva" pitchFamily="66" charset="0"/>
              </a:rPr>
              <a:t>присвячені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своєму</a:t>
            </a:r>
            <a:r>
              <a:rPr lang="ru-RU" sz="3400" dirty="0" smtClean="0">
                <a:latin typeface="Monotype Corsiva" pitchFamily="66" charset="0"/>
              </a:rPr>
              <a:t> великому родичу. За </a:t>
            </a:r>
            <a:r>
              <a:rPr lang="ru-RU" sz="3400" dirty="0" err="1" smtClean="0">
                <a:latin typeface="Monotype Corsiva" pitchFamily="66" charset="0"/>
              </a:rPr>
              <a:t>тривалий</a:t>
            </a:r>
            <a:r>
              <a:rPr lang="ru-RU" sz="3400" dirty="0" smtClean="0">
                <a:latin typeface="Monotype Corsiva" pitchFamily="66" charset="0"/>
              </a:rPr>
              <a:t> час музей став </a:t>
            </a:r>
            <a:r>
              <a:rPr lang="ru-RU" sz="3400" dirty="0" err="1" smtClean="0">
                <a:latin typeface="Monotype Corsiva" pitchFamily="66" charset="0"/>
              </a:rPr>
              <a:t>знаним</a:t>
            </a:r>
            <a:r>
              <a:rPr lang="ru-RU" sz="3400" dirty="0" smtClean="0">
                <a:latin typeface="Monotype Corsiva" pitchFamily="66" charset="0"/>
              </a:rPr>
              <a:t> не </a:t>
            </a:r>
            <a:r>
              <a:rPr lang="ru-RU" sz="3400" dirty="0" err="1" smtClean="0">
                <a:latin typeface="Monotype Corsiva" pitchFamily="66" charset="0"/>
              </a:rPr>
              <a:t>тільки</a:t>
            </a:r>
            <a:r>
              <a:rPr lang="ru-RU" sz="3400" dirty="0" smtClean="0">
                <a:latin typeface="Monotype Corsiva" pitchFamily="66" charset="0"/>
              </a:rPr>
              <a:t> в </a:t>
            </a:r>
            <a:r>
              <a:rPr lang="ru-RU" sz="3400" dirty="0" err="1" smtClean="0">
                <a:latin typeface="Monotype Corsiva" pitchFamily="66" charset="0"/>
              </a:rPr>
              <a:t>області</a:t>
            </a:r>
            <a:r>
              <a:rPr lang="ru-RU" sz="3400" dirty="0" smtClean="0">
                <a:latin typeface="Monotype Corsiva" pitchFamily="66" charset="0"/>
              </a:rPr>
              <a:t>, а </a:t>
            </a:r>
            <a:r>
              <a:rPr lang="ru-RU" sz="3400" dirty="0" err="1" smtClean="0">
                <a:latin typeface="Monotype Corsiva" pitchFamily="66" charset="0"/>
              </a:rPr>
              <a:t>і</a:t>
            </a:r>
            <a:r>
              <a:rPr lang="ru-RU" sz="3400" dirty="0" smtClean="0">
                <a:latin typeface="Monotype Corsiva" pitchFamily="66" charset="0"/>
              </a:rPr>
              <a:t> далеко за </a:t>
            </a:r>
            <a:r>
              <a:rPr lang="ru-RU" sz="3400" dirty="0" err="1" smtClean="0">
                <a:latin typeface="Monotype Corsiva" pitchFamily="66" charset="0"/>
              </a:rPr>
              <a:t>її</a:t>
            </a:r>
            <a:r>
              <a:rPr lang="ru-RU" sz="3400" dirty="0" smtClean="0">
                <a:latin typeface="Monotype Corsiva" pitchFamily="66" charset="0"/>
              </a:rPr>
              <a:t> межами, </a:t>
            </a:r>
            <a:r>
              <a:rPr lang="ru-RU" sz="3400" dirty="0" err="1" smtClean="0">
                <a:latin typeface="Monotype Corsiva" pitchFamily="66" charset="0"/>
              </a:rPr>
              <a:t>адже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має</a:t>
            </a:r>
            <a:r>
              <a:rPr lang="ru-RU" sz="3400" dirty="0" smtClean="0">
                <a:latin typeface="Monotype Corsiva" pitchFamily="66" charset="0"/>
              </a:rPr>
              <a:t> в </a:t>
            </a:r>
            <a:r>
              <a:rPr lang="ru-RU" sz="3400" dirty="0" err="1" smtClean="0">
                <a:latin typeface="Monotype Corsiva" pitchFamily="66" charset="0"/>
              </a:rPr>
              <a:t>своїх</a:t>
            </a:r>
            <a:r>
              <a:rPr lang="ru-RU" sz="3400" dirty="0" smtClean="0">
                <a:latin typeface="Monotype Corsiva" pitchFamily="66" charset="0"/>
              </a:rPr>
              <a:t> фондах </a:t>
            </a:r>
            <a:r>
              <a:rPr lang="ru-RU" sz="3400" dirty="0" err="1" smtClean="0">
                <a:latin typeface="Monotype Corsiva" pitchFamily="66" charset="0"/>
              </a:rPr>
              <a:t>унікальні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матеріали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історичного</a:t>
            </a:r>
            <a:r>
              <a:rPr lang="ru-RU" sz="3400" dirty="0" smtClean="0">
                <a:latin typeface="Monotype Corsiva" pitchFamily="66" charset="0"/>
              </a:rPr>
              <a:t> та </a:t>
            </a:r>
            <a:r>
              <a:rPr lang="ru-RU" sz="3400" dirty="0" err="1" smtClean="0">
                <a:latin typeface="Monotype Corsiva" pitchFamily="66" charset="0"/>
              </a:rPr>
              <a:t>літературознавчого</a:t>
            </a:r>
            <a:r>
              <a:rPr lang="ru-RU" sz="3400" dirty="0" smtClean="0">
                <a:latin typeface="Monotype Corsiva" pitchFamily="66" charset="0"/>
              </a:rPr>
              <a:t> характеру, а </a:t>
            </a:r>
            <a:r>
              <a:rPr lang="ru-RU" sz="3400" dirty="0" err="1" smtClean="0">
                <a:latin typeface="Monotype Corsiva" pitchFamily="66" charset="0"/>
              </a:rPr>
              <a:t>також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ґрунтовні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матеріали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генеалогії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Красицьких</a:t>
            </a:r>
            <a:r>
              <a:rPr lang="ru-RU" sz="3400" dirty="0" smtClean="0">
                <a:latin typeface="Monotype Corsiva" pitchFamily="66" charset="0"/>
              </a:rPr>
              <a:t>, </a:t>
            </a:r>
            <a:r>
              <a:rPr lang="ru-RU" sz="3400" dirty="0" err="1" smtClean="0">
                <a:latin typeface="Monotype Corsiva" pitchFamily="66" charset="0"/>
              </a:rPr>
              <a:t>зібрані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краєзнавцем</a:t>
            </a:r>
            <a:r>
              <a:rPr lang="ru-RU" sz="3400" dirty="0" smtClean="0">
                <a:latin typeface="Monotype Corsiva" pitchFamily="66" charset="0"/>
              </a:rPr>
              <a:t>, </a:t>
            </a:r>
            <a:r>
              <a:rPr lang="ru-RU" sz="3400" dirty="0" err="1" smtClean="0">
                <a:latin typeface="Monotype Corsiva" pitchFamily="66" charset="0"/>
              </a:rPr>
              <a:t>нащадком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шевченкового</a:t>
            </a:r>
            <a:r>
              <a:rPr lang="ru-RU" sz="3400" dirty="0" smtClean="0">
                <a:latin typeface="Monotype Corsiva" pitchFamily="66" charset="0"/>
              </a:rPr>
              <a:t> роду </a:t>
            </a:r>
            <a:r>
              <a:rPr lang="ru-RU" sz="3400" dirty="0" err="1" smtClean="0">
                <a:latin typeface="Monotype Corsiva" pitchFamily="66" charset="0"/>
              </a:rPr>
              <a:t>В’ячеславом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Євгеновичем</a:t>
            </a:r>
            <a:r>
              <a:rPr lang="ru-RU" sz="3400" dirty="0" smtClean="0">
                <a:latin typeface="Monotype Corsiva" pitchFamily="66" charset="0"/>
              </a:rPr>
              <a:t> Шкодою. </a:t>
            </a:r>
            <a:r>
              <a:rPr lang="ru-RU" sz="3400" dirty="0" err="1" smtClean="0">
                <a:latin typeface="Monotype Corsiva" pitchFamily="66" charset="0"/>
              </a:rPr>
              <a:t>Дотепер</a:t>
            </a:r>
            <a:r>
              <a:rPr lang="ru-RU" sz="3400" dirty="0" smtClean="0">
                <a:latin typeface="Monotype Corsiva" pitchFamily="66" charset="0"/>
              </a:rPr>
              <a:t> «</a:t>
            </a:r>
            <a:r>
              <a:rPr lang="ru-RU" sz="3400" dirty="0" err="1" smtClean="0">
                <a:latin typeface="Monotype Corsiva" pitchFamily="66" charset="0"/>
              </a:rPr>
              <a:t>Кобзарева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світлиця</a:t>
            </a:r>
            <a:r>
              <a:rPr lang="ru-RU" sz="3400" dirty="0" smtClean="0">
                <a:latin typeface="Monotype Corsiva" pitchFamily="66" charset="0"/>
              </a:rPr>
              <a:t>» — </a:t>
            </a:r>
            <a:r>
              <a:rPr lang="ru-RU" sz="3400" dirty="0" err="1" smtClean="0">
                <a:latin typeface="Monotype Corsiva" pitchFamily="66" charset="0"/>
              </a:rPr>
              <a:t>це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єдиний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шевченківський</a:t>
            </a:r>
            <a:r>
              <a:rPr lang="ru-RU" sz="3400" dirty="0" smtClean="0">
                <a:latin typeface="Monotype Corsiva" pitchFamily="66" charset="0"/>
              </a:rPr>
              <a:t> музей в </a:t>
            </a:r>
            <a:r>
              <a:rPr lang="ru-RU" sz="3400" dirty="0" err="1" smtClean="0">
                <a:latin typeface="Monotype Corsiva" pitchFamily="66" charset="0"/>
              </a:rPr>
              <a:t>області</a:t>
            </a:r>
            <a:r>
              <a:rPr lang="ru-RU" sz="3400" dirty="0" smtClean="0">
                <a:latin typeface="Monotype Corsiva" pitchFamily="66" charset="0"/>
              </a:rPr>
              <a:t>, а </a:t>
            </a:r>
            <a:r>
              <a:rPr lang="ru-RU" sz="3400" dirty="0" err="1" smtClean="0">
                <a:latin typeface="Monotype Corsiva" pitchFamily="66" charset="0"/>
              </a:rPr>
              <a:t>родовід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Т.Г.Шевченка</a:t>
            </a:r>
            <a:r>
              <a:rPr lang="ru-RU" sz="3400" dirty="0" smtClean="0">
                <a:latin typeface="Monotype Corsiva" pitchFamily="66" charset="0"/>
              </a:rPr>
              <a:t> по </a:t>
            </a:r>
            <a:r>
              <a:rPr lang="ru-RU" sz="3400" dirty="0" err="1" smtClean="0">
                <a:latin typeface="Monotype Corsiva" pitchFamily="66" charset="0"/>
              </a:rPr>
              <a:t>лінії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Катерини</a:t>
            </a:r>
            <a:r>
              <a:rPr lang="ru-RU" sz="3400" dirty="0" smtClean="0">
                <a:latin typeface="Monotype Corsiva" pitchFamily="66" charset="0"/>
              </a:rPr>
              <a:t> </a:t>
            </a:r>
            <a:r>
              <a:rPr lang="ru-RU" sz="3400" dirty="0" err="1" smtClean="0">
                <a:latin typeface="Monotype Corsiva" pitchFamily="66" charset="0"/>
              </a:rPr>
              <a:t>досліджений</a:t>
            </a:r>
            <a:r>
              <a:rPr lang="ru-RU" sz="3400" dirty="0" smtClean="0">
                <a:latin typeface="Monotype Corsiva" pitchFamily="66" charset="0"/>
              </a:rPr>
              <a:t> до 10 </a:t>
            </a:r>
            <a:r>
              <a:rPr lang="ru-RU" sz="3400" dirty="0" err="1" smtClean="0">
                <a:latin typeface="Monotype Corsiva" pitchFamily="66" charset="0"/>
              </a:rPr>
              <a:t>коліна</a:t>
            </a:r>
            <a:r>
              <a:rPr lang="ru-RU" sz="3400" dirty="0" smtClean="0">
                <a:latin typeface="Monotype Corsiva" pitchFamily="66" charset="0"/>
              </a:rPr>
              <a:t>.</a:t>
            </a:r>
            <a:endParaRPr lang="ru-RU" sz="3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Музейна кімната Т. Г. Шевченка у м. Знам'янка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6626" name="Picture 2" descr="C:\Documents and Settings\Admin\Рабочий стол\Новая папка\DSC065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518431" cy="256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Documents and Settings\Admin\Рабочий стол\Новая папка\DSC069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453" y="1381216"/>
            <a:ext cx="3817513" cy="254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C:\Documents and Settings\Admin\Рабочий стол\Новая папка\muzei.znamyanka-2.jpg.dbc03f2f287ff34d3a09bbc16a63af3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43380"/>
            <a:ext cx="3786214" cy="222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C:\Documents and Settings\Admin\Рабочий стол\Новая папка\muzei.znamyanka-4.jpg.dbc03f2f287ff34d3a09bbc16a63af3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444836"/>
            <a:ext cx="3286148" cy="207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C:\Documents and Settings\Admin\Рабочий стол\Новая папка\muzei.znamyanka-3.jpg.dbc03f2f287ff34d3a09bbc16a63af3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000372"/>
            <a:ext cx="2857520" cy="190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pic>
        <p:nvPicPr>
          <p:cNvPr id="27650" name="Picture 2" descr="C:\Documents and Settings\Admin\Рабочий стол\Новая папка\hIlkQPQzdS0pZAQWa7FmYdIJ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14356"/>
            <a:ext cx="2571752" cy="407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07207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Пам'ятник Тарасу Григоровичу Шевченку у </a:t>
            </a:r>
            <a:r>
              <a:rPr lang="uk-UA" sz="2400" b="1" dirty="0" err="1" smtClean="0">
                <a:latin typeface="Monotype Corsiva" pitchFamily="66" charset="0"/>
              </a:rPr>
              <a:t>Знам</a:t>
            </a:r>
            <a:r>
              <a:rPr lang="en-US" sz="2400" b="1" dirty="0" smtClean="0">
                <a:latin typeface="Monotype Corsiva" pitchFamily="66" charset="0"/>
              </a:rPr>
              <a:t>’</a:t>
            </a:r>
            <a:r>
              <a:rPr lang="uk-UA" sz="2400" b="1" dirty="0" err="1" smtClean="0">
                <a:latin typeface="Monotype Corsiva" pitchFamily="66" charset="0"/>
              </a:rPr>
              <a:t>янці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«…</a:t>
            </a:r>
            <a:r>
              <a:rPr lang="ru-RU" sz="4400" b="1" dirty="0" err="1" smtClean="0">
                <a:latin typeface="Monotype Corsiva" pitchFamily="66" charset="0"/>
              </a:rPr>
              <a:t>Синіє</a:t>
            </a:r>
            <a:r>
              <a:rPr lang="ru-RU" sz="4400" b="1" dirty="0" smtClean="0">
                <a:latin typeface="Monotype Corsiva" pitchFamily="66" charset="0"/>
              </a:rPr>
              <a:t> степ, </a:t>
            </a:r>
            <a:r>
              <a:rPr lang="ru-RU" sz="4400" b="1" dirty="0" err="1" smtClean="0">
                <a:latin typeface="Monotype Corsiva" pitchFamily="66" charset="0"/>
              </a:rPr>
              <a:t>шепочуть</a:t>
            </a:r>
            <a:r>
              <a:rPr lang="ru-RU" sz="4400" b="1" dirty="0" smtClean="0">
                <a:latin typeface="Monotype Corsiva" pitchFamily="66" charset="0"/>
              </a:rPr>
              <a:t> трави</a:t>
            </a:r>
            <a:r>
              <a:rPr lang="ru-RU" sz="4400" b="1" dirty="0" smtClean="0">
                <a:latin typeface="Monotype Corsiva" pitchFamily="66" charset="0"/>
              </a:rPr>
              <a:t>,</a:t>
            </a: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І час, не </a:t>
            </a:r>
            <a:r>
              <a:rPr lang="ru-RU" sz="4400" b="1" dirty="0" err="1" smtClean="0">
                <a:latin typeface="Monotype Corsiva" pitchFamily="66" charset="0"/>
              </a:rPr>
              <a:t>стишуючи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крок</a:t>
            </a:r>
            <a:r>
              <a:rPr lang="ru-RU" sz="4400" b="1" dirty="0" smtClean="0">
                <a:latin typeface="Monotype Corsiva" pitchFamily="66" charset="0"/>
              </a:rPr>
              <a:t>,</a:t>
            </a: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err="1" smtClean="0">
                <a:latin typeface="Monotype Corsiva" pitchFamily="66" charset="0"/>
              </a:rPr>
              <a:t>Співцеві</a:t>
            </a:r>
            <a:r>
              <a:rPr lang="ru-RU" sz="4400" b="1" dirty="0" smtClean="0">
                <a:latin typeface="Monotype Corsiva" pitchFamily="66" charset="0"/>
              </a:rPr>
              <a:t>, в </a:t>
            </a:r>
            <a:r>
              <a:rPr lang="ru-RU" sz="4400" b="1" dirty="0" err="1" smtClean="0">
                <a:latin typeface="Monotype Corsiva" pitchFamily="66" charset="0"/>
              </a:rPr>
              <a:t>ореолі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слави</a:t>
            </a: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Кладе </a:t>
            </a:r>
            <a:r>
              <a:rPr lang="ru-RU" sz="4400" b="1" dirty="0" err="1" smtClean="0">
                <a:latin typeface="Monotype Corsiva" pitchFamily="66" charset="0"/>
              </a:rPr>
              <a:t>нев’янучий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вінок</a:t>
            </a:r>
            <a:r>
              <a:rPr lang="ru-RU" sz="4400" b="1" dirty="0" smtClean="0">
                <a:latin typeface="Monotype Corsiva" pitchFamily="66" charset="0"/>
              </a:rPr>
              <a:t>.»</a:t>
            </a:r>
          </a:p>
          <a:p>
            <a:pPr algn="ctr">
              <a:buNone/>
            </a:pPr>
            <a:endParaRPr lang="ru-RU" sz="4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000" dirty="0" smtClean="0">
                <a:latin typeface="Monotype Corsiva" pitchFamily="66" charset="0"/>
              </a:rPr>
              <a:t>Так писала наша землячка </a:t>
            </a:r>
            <a:r>
              <a:rPr lang="ru-RU" sz="3000" dirty="0" err="1" smtClean="0">
                <a:latin typeface="Monotype Corsiva" pitchFamily="66" charset="0"/>
              </a:rPr>
              <a:t>Олена</a:t>
            </a:r>
            <a:r>
              <a:rPr lang="ru-RU" sz="3000" dirty="0" smtClean="0">
                <a:latin typeface="Monotype Corsiva" pitchFamily="66" charset="0"/>
              </a:rPr>
              <a:t> </a:t>
            </a:r>
            <a:r>
              <a:rPr lang="ru-RU" sz="3000" dirty="0" err="1" smtClean="0">
                <a:latin typeface="Monotype Corsiva" pitchFamily="66" charset="0"/>
              </a:rPr>
              <a:t>Журлива</a:t>
            </a:r>
            <a:r>
              <a:rPr lang="ru-RU" sz="3000" dirty="0" smtClean="0">
                <a:latin typeface="Monotype Corsiva" pitchFamily="66" charset="0"/>
              </a:rPr>
              <a:t> про </a:t>
            </a:r>
            <a:r>
              <a:rPr lang="ru-RU" sz="3000" dirty="0" err="1" smtClean="0">
                <a:latin typeface="Monotype Corsiva" pitchFamily="66" charset="0"/>
              </a:rPr>
              <a:t>творчість</a:t>
            </a:r>
            <a:r>
              <a:rPr lang="ru-RU" sz="3000" dirty="0" smtClean="0">
                <a:latin typeface="Monotype Corsiva" pitchFamily="66" charset="0"/>
              </a:rPr>
              <a:t> </a:t>
            </a:r>
            <a:r>
              <a:rPr lang="ru-RU" sz="3000" dirty="0" smtClean="0">
                <a:latin typeface="Monotype Corsiva" pitchFamily="66" charset="0"/>
              </a:rPr>
              <a:t>Тараса  </a:t>
            </a:r>
            <a:r>
              <a:rPr lang="ru-RU" sz="3000" dirty="0" err="1" smtClean="0">
                <a:latin typeface="Monotype Corsiva" pitchFamily="66" charset="0"/>
              </a:rPr>
              <a:t>Шевченка</a:t>
            </a:r>
            <a:r>
              <a:rPr lang="ru-RU" sz="3000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1900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>
                <a:latin typeface="Monotype Corsiva" pitchFamily="66" charset="0"/>
              </a:rPr>
              <a:t>Дякуємо за увагу!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ї документи\презентація портфоліо\fon-dlya-prezentacii-po-literature-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808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-357214"/>
            <a:ext cx="642942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Кіровоградщина</a:t>
            </a:r>
            <a:endParaRPr lang="ru-RU" sz="2800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належить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до тих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кількох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Україні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регіонів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куди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Тарас Шевченко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планував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свої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приїзди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далекої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північної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столиці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Росії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нашім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благословеннім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степовім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краї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не писав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віршів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,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малював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залишив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якихось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творчих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слідів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події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численних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творів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розгорталися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межі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нинішньої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Кіровоградщини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. Тому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інтерес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найдрібніших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деталей,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пов’язують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ім’я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Тараса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Шевченка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ru-RU" sz="28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нашим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краєм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цілком</a:t>
            </a:r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природний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1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Перебування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Тараса Григоровича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Шевченка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нашому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краї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ми, перш 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все,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пов’язуємо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відомим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фактом,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хлопцем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Тарас Григорович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батьком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десь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у 1823 -1824 роках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чумакував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нашим степом.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364" name="Picture 4" descr="C:\Documents and Settings\Admin\Рабочий стол\Новая папка\40525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5643575" cy="397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Розглянемо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російськомовне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видання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твору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«Наймичка». Сам великий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Кобзар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«Во время самой нежной моей юности (мне тогда было 13 лет) я чумаковал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тогда с покойником отцом.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Выезжали мы из Гуляйполя, я сидел на возе и смотрел на Новомиргород,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лежащий в долине, и на степь…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…Смотрю – опять степь, степь широкая, беспредельная, только чуть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мреет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вдали что-то похожее на лесок.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Я спрашиваю у отца, что это видно? –Девятая рота, - отвечает 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мне. Но для меня этого не довольно. Я думаю, что это – 9-я рота? Степь 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все степь…»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6386" name="Picture 2" descr="C:\Documents and Settings\Admin\Рабочий стол\Новая папка\шевченко гуляйпо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5072098" cy="242693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00063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Гуляйполе, про яке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згадується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повісті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— то стара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містечка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Златопіль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дорога вела через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просто на Новомиргород.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Згадана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батьком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хлопчика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Дев’ята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рота»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нині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Панчеве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вигадка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: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часи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аракчеєвських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військових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поселень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села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ж «кутки» в них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отримали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мілітарні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Дев’ятою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ротою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називалася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частина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Златополя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Є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карті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Грузовка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власне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— село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Грузьке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заховалося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одній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степових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балок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неподалік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Єлисаветграда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9094"/>
            <a:ext cx="4495800" cy="5817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    </a:t>
            </a:r>
          </a:p>
          <a:p>
            <a:pPr>
              <a:buNone/>
            </a:pPr>
            <a:endParaRPr lang="uk-UA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        «В степу ніч ясна, місячна, тиха, чарівна ніч! На степу ніщо не ворухнеться, найменшого руху – </a:t>
            </a:r>
            <a:r>
              <a:rPr lang="uk-UA" sz="2000" dirty="0" err="1" smtClean="0">
                <a:latin typeface="Monotype Corsiva" pitchFamily="66" charset="0"/>
              </a:rPr>
              <a:t>тілько</a:t>
            </a:r>
            <a:r>
              <a:rPr lang="uk-UA" sz="2000" dirty="0" smtClean="0">
                <a:latin typeface="Monotype Corsiva" pitchFamily="66" charset="0"/>
              </a:rPr>
              <a:t>, коли проїдеш повз могилу, на могилі тирса немов ворушиться, і тобі чогось страшно робиться», – так згадував він свої степові враження. Безмежність степового пейзажу малював потім такою, якою її бачив: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Содержимое 4" descr="1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07767" y="2000240"/>
            <a:ext cx="471785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4291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Кругом його – степ, як море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Широке синіє,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За могилою могила,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А там – </a:t>
            </a:r>
            <a:r>
              <a:rPr lang="uk-UA" sz="2800" dirty="0" err="1" smtClean="0">
                <a:latin typeface="Monotype Corsiva" pitchFamily="66" charset="0"/>
              </a:rPr>
              <a:t>тілько</a:t>
            </a:r>
            <a:r>
              <a:rPr lang="uk-UA" sz="2800" dirty="0" smtClean="0">
                <a:latin typeface="Monotype Corsiva" pitchFamily="66" charset="0"/>
              </a:rPr>
              <a:t> мріє…</a:t>
            </a: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Бував</a:t>
            </a:r>
            <a:r>
              <a:rPr lang="ru-RU" dirty="0" smtClean="0">
                <a:latin typeface="Monotype Corsiva" pitchFamily="66" charset="0"/>
              </a:rPr>
              <a:t> Тарас Григорович Шевченко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нашому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місті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колишньому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Єлисаветграді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Про </a:t>
            </a:r>
            <a:r>
              <a:rPr lang="ru-RU" dirty="0" err="1" smtClean="0">
                <a:latin typeface="Monotype Corsiva" pitchFamily="66" charset="0"/>
              </a:rPr>
              <a:t>це</a:t>
            </a:r>
            <a:r>
              <a:rPr lang="ru-RU" dirty="0" smtClean="0">
                <a:latin typeface="Monotype Corsiva" pitchFamily="66" charset="0"/>
              </a:rPr>
              <a:t> в «</a:t>
            </a:r>
            <a:r>
              <a:rPr lang="ru-RU" dirty="0" err="1" smtClean="0">
                <a:latin typeface="Monotype Corsiva" pitchFamily="66" charset="0"/>
              </a:rPr>
              <a:t>Наймичці</a:t>
            </a:r>
            <a:r>
              <a:rPr lang="ru-RU" dirty="0" smtClean="0">
                <a:latin typeface="Monotype Corsiva" pitchFamily="66" charset="0"/>
              </a:rPr>
              <a:t>» </a:t>
            </a:r>
            <a:r>
              <a:rPr lang="ru-RU" dirty="0" err="1" smtClean="0">
                <a:latin typeface="Monotype Corsiva" pitchFamily="66" charset="0"/>
              </a:rPr>
              <a:t>далі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читаємо</a:t>
            </a:r>
            <a:r>
              <a:rPr lang="ru-RU" dirty="0" smtClean="0"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-А вот и </a:t>
            </a:r>
            <a:r>
              <a:rPr lang="ru-RU" dirty="0" err="1" smtClean="0">
                <a:latin typeface="Monotype Corsiva" pitchFamily="66" charset="0"/>
              </a:rPr>
              <a:t>Елисавет</a:t>
            </a:r>
            <a:r>
              <a:rPr lang="ru-RU" dirty="0" smtClean="0">
                <a:latin typeface="Monotype Corsiva" pitchFamily="66" charset="0"/>
              </a:rPr>
              <a:t>! – сказал отец.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-Где? – спросил я.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-Вон на горе </a:t>
            </a:r>
            <a:r>
              <a:rPr lang="ru-RU" dirty="0" err="1" smtClean="0">
                <a:latin typeface="Monotype Corsiva" pitchFamily="66" charset="0"/>
              </a:rPr>
              <a:t>циганские</a:t>
            </a:r>
            <a:r>
              <a:rPr lang="ru-RU" dirty="0" smtClean="0">
                <a:latin typeface="Monotype Corsiva" pitchFamily="66" charset="0"/>
              </a:rPr>
              <a:t> шатры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белеют.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 половине дня мы приехали в </a:t>
            </a: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Грузовку</a:t>
            </a:r>
            <a:r>
              <a:rPr lang="ru-RU" dirty="0" smtClean="0">
                <a:latin typeface="Monotype Corsiva" pitchFamily="66" charset="0"/>
              </a:rPr>
              <a:t>, а на другой день поутру уже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самый </a:t>
            </a:r>
            <a:r>
              <a:rPr lang="ru-RU" dirty="0" err="1" smtClean="0">
                <a:latin typeface="Monotype Corsiva" pitchFamily="66" charset="0"/>
              </a:rPr>
              <a:t>Елисавет</a:t>
            </a:r>
            <a:r>
              <a:rPr lang="ru-RU" dirty="0" smtClean="0">
                <a:latin typeface="Monotype Corsiva" pitchFamily="66" charset="0"/>
              </a:rPr>
              <a:t>»</a:t>
            </a:r>
          </a:p>
          <a:p>
            <a:endParaRPr lang="ru-RU" dirty="0"/>
          </a:p>
        </p:txBody>
      </p:sp>
      <p:pic>
        <p:nvPicPr>
          <p:cNvPr id="5124" name="Picture 4" descr="http://i-borisich.narod.ru/olderfiles/1/762824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643446"/>
            <a:ext cx="3214710" cy="190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14356"/>
            <a:ext cx="3357586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i-borisich.narod.ru/olderfiles/1/Ploschad_senn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143272" cy="206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40719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Monotype Corsiva" pitchFamily="66" charset="0"/>
              </a:rPr>
              <a:t>Гідрографічна карта області підтверджує ідентичність ще однієї назви, яка згадується в повісті «Наймичка» - Дідова Балка. Так називалась невелика, завдовжки 10-12 км, річечка в Кіровоградському районі, яка під селом </a:t>
            </a:r>
            <a:r>
              <a:rPr lang="uk-UA" dirty="0" err="1" smtClean="0">
                <a:latin typeface="Monotype Corsiva" pitchFamily="66" charset="0"/>
              </a:rPr>
              <a:t>Канежем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Новомиргородського</a:t>
            </a:r>
            <a:r>
              <a:rPr lang="uk-UA" dirty="0" smtClean="0">
                <a:latin typeface="Monotype Corsiva" pitchFamily="66" charset="0"/>
              </a:rPr>
              <a:t> району впадає в річку Велика Вись. Саме тут, ймовірно, поблизу сучасних сіл Володимирівки або Могутнього ночували </a:t>
            </a:r>
            <a:r>
              <a:rPr lang="uk-UA" dirty="0" err="1" smtClean="0">
                <a:latin typeface="Monotype Corsiva" pitchFamily="66" charset="0"/>
              </a:rPr>
              <a:t>Шевченки</a:t>
            </a:r>
            <a:r>
              <a:rPr lang="uk-UA" dirty="0" smtClean="0">
                <a:latin typeface="Monotype Corsiva" pitchFamily="66" charset="0"/>
              </a:rPr>
              <a:t>: </a:t>
            </a:r>
            <a:r>
              <a:rPr lang="ru-RU" dirty="0" smtClean="0">
                <a:latin typeface="Monotype Corsiva" pitchFamily="66" charset="0"/>
              </a:rPr>
              <a:t>«</a:t>
            </a:r>
            <a:r>
              <a:rPr lang="uk-UA" dirty="0" err="1" smtClean="0">
                <a:latin typeface="Monotype Corsiva" pitchFamily="66" charset="0"/>
              </a:rPr>
              <a:t>Степь</a:t>
            </a:r>
            <a:r>
              <a:rPr lang="en-US" dirty="0" smtClean="0">
                <a:latin typeface="Monotype Corsiva" pitchFamily="66" charset="0"/>
              </a:rPr>
              <a:t>  </a:t>
            </a:r>
            <a:r>
              <a:rPr lang="uk-UA" dirty="0" smtClean="0">
                <a:latin typeface="Monotype Corsiva" pitchFamily="66" charset="0"/>
              </a:rPr>
              <a:t>и все </a:t>
            </a:r>
            <a:r>
              <a:rPr lang="uk-UA" dirty="0" err="1" smtClean="0">
                <a:latin typeface="Monotype Corsiva" pitchFamily="66" charset="0"/>
              </a:rPr>
              <a:t>степь</a:t>
            </a:r>
            <a:r>
              <a:rPr lang="uk-UA" dirty="0" smtClean="0">
                <a:latin typeface="Monotype Corsiva" pitchFamily="66" charset="0"/>
              </a:rPr>
              <a:t>. </a:t>
            </a:r>
            <a:r>
              <a:rPr lang="uk-UA" dirty="0" err="1" smtClean="0">
                <a:latin typeface="Monotype Corsiva" pitchFamily="66" charset="0"/>
              </a:rPr>
              <a:t>Наконец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мы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остановились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ночевать</a:t>
            </a:r>
            <a:r>
              <a:rPr lang="uk-UA" dirty="0" smtClean="0">
                <a:latin typeface="Monotype Corsiva" pitchFamily="66" charset="0"/>
              </a:rPr>
              <a:t> в </a:t>
            </a:r>
            <a:r>
              <a:rPr lang="uk-UA" dirty="0" err="1" smtClean="0">
                <a:latin typeface="Monotype Corsiva" pitchFamily="66" charset="0"/>
              </a:rPr>
              <a:t>Дидовой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Балке</a:t>
            </a:r>
            <a:r>
              <a:rPr lang="ru-RU" dirty="0" smtClean="0">
                <a:latin typeface="Monotype Corsiva" pitchFamily="66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п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0598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4282" y="4071942"/>
            <a:ext cx="57864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Ще навесні 1989 року з нагоди 175-річчя від дня народження Тараса Григоровича Шевченка на роздоріжжі шляхів, по яких котилися чумацькі валки, в урочищі Дідова Балка було встановлено пам'ятний знак на честь перебування Шевченка 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Єлисаветградщині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400552" cy="58404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11200" dirty="0" smtClean="0">
                <a:latin typeface="Monotype Corsiva" pitchFamily="66" charset="0"/>
              </a:rPr>
              <a:t>В </a:t>
            </a:r>
            <a:r>
              <a:rPr lang="uk-UA" sz="11200" dirty="0" err="1" smtClean="0">
                <a:latin typeface="Monotype Corsiva" pitchFamily="66" charset="0"/>
              </a:rPr>
              <a:t>Єлисаветграді</a:t>
            </a:r>
            <a:r>
              <a:rPr lang="uk-UA" sz="11200" dirty="0" smtClean="0">
                <a:latin typeface="Monotype Corsiva" pitchFamily="66" charset="0"/>
              </a:rPr>
              <a:t> чумацька валка довго не затрималась і відправилась далі, повз село Клинці, перетнула </a:t>
            </a:r>
            <a:r>
              <a:rPr lang="uk-UA" sz="11200" dirty="0" err="1" smtClean="0">
                <a:latin typeface="Monotype Corsiva" pitchFamily="66" charset="0"/>
              </a:rPr>
              <a:t>Аджамську</a:t>
            </a:r>
            <a:r>
              <a:rPr lang="uk-UA" sz="11200" dirty="0" smtClean="0">
                <a:latin typeface="Monotype Corsiva" pitchFamily="66" charset="0"/>
              </a:rPr>
              <a:t> балку, переправилась через річку </a:t>
            </a:r>
            <a:r>
              <a:rPr lang="uk-UA" sz="11200" dirty="0" err="1" smtClean="0">
                <a:latin typeface="Monotype Corsiva" pitchFamily="66" charset="0"/>
              </a:rPr>
              <a:t>Аджамку</a:t>
            </a:r>
            <a:r>
              <a:rPr lang="uk-UA" sz="11200" dirty="0" smtClean="0">
                <a:latin typeface="Monotype Corsiva" pitchFamily="66" charset="0"/>
              </a:rPr>
              <a:t>. Звідси чумацький шлях тягнувся повз Фірсові могили (за 5-6 км на схід від с. Тарасівки, що на Інгулі). Далі – на </a:t>
            </a:r>
            <a:r>
              <a:rPr lang="uk-UA" sz="11200" dirty="0" err="1" smtClean="0">
                <a:latin typeface="Monotype Corsiva" pitchFamily="66" charset="0"/>
              </a:rPr>
              <a:t>Інгуло-Кам'янку</a:t>
            </a:r>
            <a:r>
              <a:rPr lang="uk-UA" sz="11200" dirty="0" smtClean="0">
                <a:latin typeface="Monotype Corsiva" pitchFamily="66" charset="0"/>
              </a:rPr>
              <a:t>, де в широкій балці поблизу села </a:t>
            </a:r>
            <a:r>
              <a:rPr lang="uk-UA" sz="11200" dirty="0" err="1" smtClean="0">
                <a:latin typeface="Monotype Corsiva" pitchFamily="66" charset="0"/>
              </a:rPr>
              <a:t>Новосавицького</a:t>
            </a:r>
            <a:r>
              <a:rPr lang="uk-UA" sz="11200" dirty="0" smtClean="0">
                <a:latin typeface="Monotype Corsiva" pitchFamily="66" charset="0"/>
              </a:rPr>
              <a:t> </a:t>
            </a:r>
            <a:r>
              <a:rPr lang="uk-UA" sz="11200" dirty="0" err="1" smtClean="0">
                <a:latin typeface="Monotype Corsiva" pitchFamily="66" charset="0"/>
              </a:rPr>
              <a:t>Долинського</a:t>
            </a:r>
            <a:r>
              <a:rPr lang="uk-UA" sz="11200" dirty="0" smtClean="0">
                <a:latin typeface="Monotype Corsiva" pitchFamily="66" charset="0"/>
              </a:rPr>
              <a:t> району, знаходилась нічна стоянка чумаків з колодязем та просторими випасами по балках.</a:t>
            </a:r>
            <a:endParaRPr lang="ru-RU" sz="112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1506" name="Picture 2" descr="C:\Documents and Settings\Admin\Рабочий стол\Новая папка\шевченко 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916941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ї документи\презентація портфоліо\fon-dlya-prezentacii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86" y="0"/>
            <a:ext cx="93059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500" dirty="0" smtClean="0">
                <a:latin typeface="Monotype Corsiva" pitchFamily="66" charset="0"/>
              </a:rPr>
              <a:t>Чумацький шлях, яким мандрували </a:t>
            </a:r>
            <a:r>
              <a:rPr lang="uk-UA" sz="3500" dirty="0" err="1" smtClean="0">
                <a:latin typeface="Monotype Corsiva" pitchFamily="66" charset="0"/>
              </a:rPr>
              <a:t>Шевченки</a:t>
            </a:r>
            <a:r>
              <a:rPr lang="uk-UA" sz="3500" dirty="0" smtClean="0">
                <a:latin typeface="Monotype Corsiva" pitchFamily="66" charset="0"/>
              </a:rPr>
              <a:t>, співпадає з сучасною дорогою, що пролягає через </a:t>
            </a:r>
            <a:r>
              <a:rPr lang="uk-UA" sz="3500" dirty="0" err="1" smtClean="0">
                <a:latin typeface="Monotype Corsiva" pitchFamily="66" charset="0"/>
              </a:rPr>
              <a:t>Златопіль</a:t>
            </a:r>
            <a:r>
              <a:rPr lang="uk-UA" sz="3500" dirty="0" smtClean="0">
                <a:latin typeface="Monotype Corsiva" pitchFamily="66" charset="0"/>
              </a:rPr>
              <a:t>, </a:t>
            </a:r>
            <a:r>
              <a:rPr lang="uk-UA" sz="3500" dirty="0" err="1" smtClean="0">
                <a:latin typeface="Monotype Corsiva" pitchFamily="66" charset="0"/>
              </a:rPr>
              <a:t>Новомиргород</a:t>
            </a:r>
            <a:r>
              <a:rPr lang="uk-UA" sz="3500" dirty="0" smtClean="0">
                <a:latin typeface="Monotype Corsiva" pitchFamily="66" charset="0"/>
              </a:rPr>
              <a:t>, </a:t>
            </a:r>
            <a:r>
              <a:rPr lang="uk-UA" sz="3500" dirty="0" err="1" smtClean="0">
                <a:latin typeface="Monotype Corsiva" pitchFamily="66" charset="0"/>
              </a:rPr>
              <a:t>Каніж</a:t>
            </a:r>
            <a:r>
              <a:rPr lang="uk-UA" sz="3500" dirty="0" smtClean="0">
                <a:latin typeface="Monotype Corsiva" pitchFamily="66" charset="0"/>
              </a:rPr>
              <a:t>, Володимирівку, Грузьке, Кіровоград.</a:t>
            </a:r>
          </a:p>
          <a:p>
            <a:pPr>
              <a:buNone/>
            </a:pPr>
            <a:r>
              <a:rPr lang="uk-UA" sz="3500" dirty="0" smtClean="0">
                <a:latin typeface="Monotype Corsiva" pitchFamily="66" charset="0"/>
              </a:rPr>
              <a:t>	Більше 150 км</a:t>
            </a:r>
            <a:r>
              <a:rPr lang="en-US" sz="3500" dirty="0" smtClean="0">
                <a:latin typeface="Monotype Corsiva" pitchFamily="66" charset="0"/>
              </a:rPr>
              <a:t>  </a:t>
            </a:r>
            <a:r>
              <a:rPr lang="uk-UA" sz="3500" dirty="0" smtClean="0">
                <a:latin typeface="Monotype Corsiva" pitchFamily="66" charset="0"/>
              </a:rPr>
              <a:t>пройшов Тарас з чумаками по землі сучасної Кіровоградської області. Побачив він тут дикий степ, покритий ковилою-тирсою, побував на Високій могилі.</a:t>
            </a:r>
            <a:r>
              <a:rPr lang="en-US" sz="3500" dirty="0" smtClean="0">
                <a:latin typeface="Monotype Corsiva" pitchFamily="66" charset="0"/>
              </a:rPr>
              <a:t>  </a:t>
            </a:r>
            <a:endParaRPr lang="ru-RU" sz="35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557</Words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Шевченко  в нашому краї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Музейна кімната Т. Г. Шевченка у м. Знам'янка </vt:lpstr>
      <vt:lpstr>Слайд 16</vt:lpstr>
      <vt:lpstr>Слайд 17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2017-03-05T17:53:38Z</dcterms:modified>
</cp:coreProperties>
</file>