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82" r:id="rId5"/>
    <p:sldId id="275" r:id="rId6"/>
    <p:sldId id="260" r:id="rId7"/>
    <p:sldId id="277" r:id="rId8"/>
    <p:sldId id="283" r:id="rId9"/>
    <p:sldId id="297" r:id="rId10"/>
    <p:sldId id="257" r:id="rId11"/>
    <p:sldId id="267" r:id="rId12"/>
    <p:sldId id="261" r:id="rId13"/>
    <p:sldId id="262" r:id="rId14"/>
    <p:sldId id="263" r:id="rId15"/>
    <p:sldId id="264" r:id="rId16"/>
    <p:sldId id="265" r:id="rId17"/>
    <p:sldId id="281" r:id="rId18"/>
    <p:sldId id="284" r:id="rId19"/>
    <p:sldId id="289" r:id="rId20"/>
    <p:sldId id="290" r:id="rId21"/>
    <p:sldId id="302" r:id="rId22"/>
    <p:sldId id="303" r:id="rId23"/>
    <p:sldId id="304" r:id="rId24"/>
    <p:sldId id="291" r:id="rId25"/>
    <p:sldId id="295" r:id="rId26"/>
    <p:sldId id="286" r:id="rId27"/>
    <p:sldId id="287" r:id="rId28"/>
    <p:sldId id="296" r:id="rId29"/>
    <p:sldId id="272" r:id="rId30"/>
    <p:sldId id="299" r:id="rId31"/>
    <p:sldId id="300" r:id="rId32"/>
    <p:sldId id="285" r:id="rId33"/>
    <p:sldId id="292" r:id="rId34"/>
    <p:sldId id="293" r:id="rId35"/>
    <p:sldId id="274" r:id="rId36"/>
    <p:sldId id="279" r:id="rId37"/>
    <p:sldId id="280" r:id="rId38"/>
    <p:sldId id="298" r:id="rId39"/>
    <p:sldId id="268" r:id="rId40"/>
    <p:sldId id="29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22" autoAdjust="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7D50B-EFDC-43B7-83AA-E7B0C7ACDD8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BBD5C-A85B-42C4-83EA-04D7521148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00562" y="4357694"/>
            <a:ext cx="464343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Геометрія-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володарка</a:t>
            </a:r>
          </a:p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всіх розумових винаходів</a:t>
            </a:r>
          </a:p>
          <a:p>
            <a:pPr algn="ctr"/>
            <a:r>
              <a:rPr lang="uk-U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М.В. Ломоносов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Lomonos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7166"/>
            <a:ext cx="2928958" cy="3988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00298" y="2285992"/>
            <a:ext cx="40486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8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укціон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786190"/>
            <a:ext cx="2781324" cy="277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07076" cy="180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71670" y="785794"/>
            <a:ext cx="55601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№1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Квиток в купе №1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4822" y="2967335"/>
            <a:ext cx="50050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Що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таке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планіметрія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457200" indent="-457200" algn="ctr">
              <a:buAutoNum type="arabicPeriod"/>
            </a:pP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Основні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поняття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план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іметрії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4000504"/>
            <a:ext cx="71763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1. </a:t>
            </a:r>
            <a:r>
              <a:rPr lang="uk-UA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Планіметрія-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це розділ геометрії,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якому вивчаються фігури на площині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5143512"/>
            <a:ext cx="603498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Основні поняття планіметрії –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точка і пряма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28794" y="714356"/>
            <a:ext cx="58743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№2 </a:t>
            </a:r>
          </a:p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Квиток в купе № 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000372"/>
            <a:ext cx="57757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Сформулювати аксіоми належності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3643314"/>
            <a:ext cx="7824707" cy="107721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Яка б не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була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пряма,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існують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точки,</a:t>
            </a:r>
          </a:p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що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їй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належать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точки,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що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їй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не належать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000636"/>
            <a:ext cx="717997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Через будь-які дві точки можна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провести пряму і до того ж тільки одну</a:t>
            </a:r>
            <a:endParaRPr lang="ru-RU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43042" y="928670"/>
            <a:ext cx="5929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№3 </a:t>
            </a:r>
          </a:p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Квиток в купе № 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000372"/>
            <a:ext cx="57956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Сформулювати аксіоми розміщення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786190"/>
            <a:ext cx="7143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II</a:t>
            </a:r>
            <a:r>
              <a:rPr lang="uk-UA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uk-UA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 трьох точок одна і тільки одна      лежить між двома іншими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5072074"/>
            <a:ext cx="55643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Пряма розбиває площину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дві  півплощини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 descr="умник 1 без тен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428604"/>
            <a:ext cx="55601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№4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Квиток в купе №4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500306"/>
            <a:ext cx="60142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Сформулювати аксіоми вимірювання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071810"/>
            <a:ext cx="803594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III</a:t>
            </a:r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Кожний відрізок має певну довжину,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більшу від нуля. Довжина відрізка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орівнює сумі довжин його частин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7778" y="4714884"/>
            <a:ext cx="891622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II</a:t>
            </a:r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Кожний кут має певну градусну міру,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ільшу від нуля. Розгорнутий кут  дорівнює 180°.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Градусна міра кута дорівнює сумі градусних мір</a:t>
            </a:r>
            <a:b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його частин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8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9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00" name="Формула" r:id="rId7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57290" y="0"/>
            <a:ext cx="72955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№5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Квитки  в купе №5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№6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2143116"/>
            <a:ext cx="59665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Сформулювати аксіоми відкладання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07" y="2857496"/>
            <a:ext cx="91099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будь-якій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півпрямій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від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її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початкової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точки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можна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відкласти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відрізок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заданої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довжини</a:t>
            </a:r>
            <a:endParaRPr lang="ru-RU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 до того ж тільки один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286256"/>
            <a:ext cx="90432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</a:t>
            </a:r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Від будь-якої </a:t>
            </a:r>
            <a:r>
              <a:rPr lang="uk-UA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півпрямої</a:t>
            </a:r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 задану півплощину 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ожна відкласти кут із заданою градусною </a:t>
            </a:r>
          </a:p>
          <a:p>
            <a:pPr algn="ctr"/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мірою і тільки один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715016"/>
            <a:ext cx="874245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IV</a:t>
            </a:r>
            <a:r>
              <a:rPr lang="uk-UA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3. 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Який би не був трикутник, існує рівний йому</a:t>
            </a:r>
          </a:p>
          <a:p>
            <a:pPr algn="ctr"/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трикутник в заданому розміщенні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142844" y="214290"/>
            <a:ext cx="2366591" cy="261936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785794"/>
            <a:ext cx="57172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Лот № 6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Квиток в купе № 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928934"/>
            <a:ext cx="62488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Сформулювати  аксіому  паралельності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929066"/>
            <a:ext cx="85887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Через точку,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що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не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лежить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на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даній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прямій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uk-UA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ожна провести пряму, паралельну даній, </a:t>
            </a:r>
          </a:p>
          <a:p>
            <a:pPr algn="ctr"/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 тільки одну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57752" y="2500306"/>
            <a:ext cx="36620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</a:t>
            </a:r>
            <a:r>
              <a:rPr lang="uk-UA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ія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1.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ІСТОРИЧНА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0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28"/>
            <a:ext cx="4726200" cy="607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24" y="2285992"/>
            <a:ext cx="756880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Станція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2.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АКСІОМИ СТЕРЕОМЕТРІЇ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571480"/>
            <a:ext cx="71011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ОСНОВНІ ПОНЯТТЯ СТЕРЕОМЕТРІЇ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42976" y="285749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214554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429000"/>
            <a:ext cx="1495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Точка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928926" y="1928802"/>
            <a:ext cx="1857388" cy="14287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14612" y="2643182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3429000"/>
            <a:ext cx="1704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Пряма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араллелограмм 13"/>
          <p:cNvSpPr/>
          <p:nvPr/>
        </p:nvSpPr>
        <p:spPr>
          <a:xfrm>
            <a:off x="5214942" y="2214554"/>
            <a:ext cx="2357454" cy="1214446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286380" y="2857496"/>
            <a:ext cx="4571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3357562"/>
            <a:ext cx="2273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Площина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2" grpId="0"/>
      <p:bldP spid="13" grpId="0"/>
      <p:bldP spid="14" grpId="0" animBg="1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572000" y="1571612"/>
            <a:ext cx="402751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Основні поняття 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стереометрії. 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Аксіоми стереометрії </a:t>
            </a:r>
          </a:p>
          <a:p>
            <a:pPr algn="ctr"/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 наслідки з них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928670"/>
            <a:ext cx="21925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заняття</a:t>
            </a:r>
            <a:endParaRPr lang="ru-RU" sz="28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937" y="4214818"/>
            <a:ext cx="4776063" cy="2214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928802"/>
            <a:ext cx="3959281" cy="366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072066" y="4286256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4810" y="5214950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285984" y="5214950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14678" y="4286256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14810" y="3286124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072066" y="2357430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5984" y="3286124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14678" y="2357430"/>
            <a:ext cx="142876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214290"/>
            <a:ext cx="71166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Точки-</a:t>
            </a:r>
            <a:r>
              <a:rPr lang="uk-UA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вершини геометричних фігур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785794"/>
            <a:ext cx="64888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Прямі-</a:t>
            </a:r>
            <a:r>
              <a:rPr lang="uk-UA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ребра геометричних фігур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1357298"/>
            <a:ext cx="41569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Площини-</a:t>
            </a:r>
            <a:r>
              <a:rPr lang="uk-UA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грані фігур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30" name="Прямая соединительная линия 29"/>
          <p:cNvCxnSpPr>
            <a:endCxn id="10" idx="2"/>
          </p:cNvCxnSpPr>
          <p:nvPr/>
        </p:nvCxnSpPr>
        <p:spPr>
          <a:xfrm>
            <a:off x="2500298" y="3357562"/>
            <a:ext cx="171451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2" idx="4"/>
            <a:endCxn id="8" idx="0"/>
          </p:cNvCxnSpPr>
          <p:nvPr/>
        </p:nvCxnSpPr>
        <p:spPr>
          <a:xfrm rot="5400000">
            <a:off x="1464447" y="4321975"/>
            <a:ext cx="178595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2" idx="7"/>
            <a:endCxn id="13" idx="3"/>
          </p:cNvCxnSpPr>
          <p:nvPr/>
        </p:nvCxnSpPr>
        <p:spPr>
          <a:xfrm rot="5400000" flipH="1" flipV="1">
            <a:off x="2407936" y="2479382"/>
            <a:ext cx="827666" cy="82766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357422" y="3429000"/>
            <a:ext cx="1857388" cy="18573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6" grpId="0" animBg="1"/>
      <p:bldP spid="3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паралелепыпе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8"/>
            <a:ext cx="2214578" cy="24518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8312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Приклади просторових тіл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конус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4143380"/>
            <a:ext cx="1874560" cy="2547946"/>
          </a:xfrm>
          <a:prstGeom prst="rect">
            <a:avLst/>
          </a:prstGeom>
        </p:spPr>
      </p:pic>
      <p:pic>
        <p:nvPicPr>
          <p:cNvPr id="8" name="Рисунок 7" descr="призма.jpg"/>
          <p:cNvPicPr>
            <a:picLocks noChangeAspect="1"/>
          </p:cNvPicPr>
          <p:nvPr/>
        </p:nvPicPr>
        <p:blipFill>
          <a:blip r:embed="rId5"/>
          <a:srcRect l="45044"/>
          <a:stretch>
            <a:fillRect/>
          </a:stretch>
        </p:blipFill>
        <p:spPr>
          <a:xfrm>
            <a:off x="3000364" y="4214818"/>
            <a:ext cx="2357454" cy="2494459"/>
          </a:xfrm>
          <a:prstGeom prst="rect">
            <a:avLst/>
          </a:prstGeom>
        </p:spPr>
      </p:pic>
      <p:pic>
        <p:nvPicPr>
          <p:cNvPr id="9" name="Рисунок 8" descr="цилынд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1285860"/>
            <a:ext cx="2292379" cy="2631754"/>
          </a:xfrm>
          <a:prstGeom prst="rect">
            <a:avLst/>
          </a:prstGeom>
        </p:spPr>
      </p:pic>
      <p:pic>
        <p:nvPicPr>
          <p:cNvPr id="10" name="Рисунок 9" descr="пирамид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282" y="4198475"/>
            <a:ext cx="2286016" cy="2416645"/>
          </a:xfrm>
          <a:prstGeom prst="rect">
            <a:avLst/>
          </a:prstGeom>
        </p:spPr>
      </p:pic>
      <p:pic>
        <p:nvPicPr>
          <p:cNvPr id="11" name="Рисунок 10" descr="фигуры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1670" y="1643050"/>
            <a:ext cx="4681339" cy="194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пырамы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982" y="4252911"/>
            <a:ext cx="3477018" cy="26050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5468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ГЕОМЕТРИЧНІ ФІГУРИ НАВКОЛО НАС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будывл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00108"/>
            <a:ext cx="3643306" cy="2732480"/>
          </a:xfrm>
          <a:prstGeom prst="rect">
            <a:avLst/>
          </a:prstGeom>
        </p:spPr>
      </p:pic>
      <p:pic>
        <p:nvPicPr>
          <p:cNvPr id="7" name="Рисунок 6" descr="врата Европ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21259"/>
            <a:ext cx="3786182" cy="2536741"/>
          </a:xfrm>
          <a:prstGeom prst="rect">
            <a:avLst/>
          </a:prstGeom>
        </p:spPr>
      </p:pic>
      <p:pic>
        <p:nvPicPr>
          <p:cNvPr id="8" name="Рисунок 7" descr="кул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928670"/>
            <a:ext cx="3357554" cy="2869704"/>
          </a:xfrm>
          <a:prstGeom prst="rect">
            <a:avLst/>
          </a:prstGeom>
        </p:spPr>
      </p:pic>
      <p:pic>
        <p:nvPicPr>
          <p:cNvPr id="9" name="Рисунок 8" descr="0001-001-Piramid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0364" y="1214422"/>
            <a:ext cx="3500462" cy="2625347"/>
          </a:xfrm>
          <a:prstGeom prst="rect">
            <a:avLst/>
          </a:prstGeom>
        </p:spPr>
      </p:pic>
      <p:pic>
        <p:nvPicPr>
          <p:cNvPr id="11" name="Рисунок 10" descr="цилындр архытект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0364" y="3786190"/>
            <a:ext cx="3500442" cy="2625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357167"/>
            <a:ext cx="7363875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ГЕОМЕТРИЧНІ ФІГУРИ В ВАШІЙ </a:t>
            </a:r>
          </a:p>
          <a:p>
            <a:pPr algn="ctr"/>
            <a:r>
              <a:rPr lang="uk-UA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МАЙБУТНІЙ ПРОФЕСІЇ 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ныбулон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3860028" cy="2571743"/>
          </a:xfrm>
          <a:prstGeom prst="rect">
            <a:avLst/>
          </a:prstGeom>
        </p:spPr>
      </p:pic>
      <p:pic>
        <p:nvPicPr>
          <p:cNvPr id="7" name="Рисунок 6" descr="ныбулон 3.jpg"/>
          <p:cNvPicPr>
            <a:picLocks noChangeAspect="1"/>
          </p:cNvPicPr>
          <p:nvPr/>
        </p:nvPicPr>
        <p:blipFill>
          <a:blip r:embed="rId4"/>
          <a:srcRect l="8333"/>
          <a:stretch>
            <a:fillRect/>
          </a:stretch>
        </p:blipFill>
        <p:spPr>
          <a:xfrm>
            <a:off x="5214942" y="4328147"/>
            <a:ext cx="3929058" cy="2529853"/>
          </a:xfrm>
          <a:prstGeom prst="rect">
            <a:avLst/>
          </a:prstGeom>
        </p:spPr>
      </p:pic>
      <p:pic>
        <p:nvPicPr>
          <p:cNvPr id="8" name="Рисунок 7" descr="ныбулон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85926"/>
            <a:ext cx="3857644" cy="2571763"/>
          </a:xfrm>
          <a:prstGeom prst="rect">
            <a:avLst/>
          </a:prstGeom>
        </p:spPr>
      </p:pic>
      <p:pic>
        <p:nvPicPr>
          <p:cNvPr id="9" name="Рисунок 8" descr="ныбулон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942" y="1785926"/>
            <a:ext cx="3929058" cy="2539154"/>
          </a:xfrm>
          <a:prstGeom prst="rect">
            <a:avLst/>
          </a:prstGeom>
        </p:spPr>
      </p:pic>
      <p:pic>
        <p:nvPicPr>
          <p:cNvPr id="10" name="Рисунок 9" descr="ныбулон 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2714620"/>
            <a:ext cx="4007959" cy="2562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5" name="Параллелограмм 34"/>
          <p:cNvSpPr/>
          <p:nvPr/>
        </p:nvSpPr>
        <p:spPr>
          <a:xfrm>
            <a:off x="2071670" y="5072074"/>
            <a:ext cx="3929090" cy="1285884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0"/>
            <a:ext cx="4368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Аксіоми </a:t>
            </a:r>
            <a:r>
              <a:rPr lang="uk-UA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стероме</a:t>
            </a:r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трії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642918"/>
            <a:ext cx="885828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uk-UA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 б не була площина, існують точки , що їй належать і точки, що їй не належать </a:t>
            </a:r>
            <a:endParaRPr lang="ru-RU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2714612" y="1785926"/>
            <a:ext cx="2643206" cy="1285884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2500306"/>
            <a:ext cx="4267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00496" y="1500174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86248" y="250030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2071678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1214422"/>
            <a:ext cx="4427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857364"/>
            <a:ext cx="80010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uk-UA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Якщо дві різні площини мають спільну точку, то вони перетинаються по прямій, що проходить через цю точку </a:t>
            </a:r>
            <a:endParaRPr lang="ru-RU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571876"/>
            <a:ext cx="7858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uk-UA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Якщо дві різні прямі  мають спільну точку, то через них можна провести площину і тільки одну</a:t>
            </a:r>
            <a:endParaRPr lang="ru-RU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араллелограмм 15"/>
          <p:cNvSpPr/>
          <p:nvPr/>
        </p:nvSpPr>
        <p:spPr>
          <a:xfrm>
            <a:off x="3000364" y="2857496"/>
            <a:ext cx="1714512" cy="1071570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3929066"/>
            <a:ext cx="1428760" cy="10715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71736" y="3929066"/>
            <a:ext cx="271464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286248" y="2786058"/>
            <a:ext cx="4267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00364" y="4429132"/>
            <a:ext cx="4090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β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00628" y="3429000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357554" y="385762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500430" y="3429000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786050" y="5500702"/>
            <a:ext cx="2714644" cy="5715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000364" y="5286388"/>
            <a:ext cx="2357454" cy="8572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500298" y="5143512"/>
            <a:ext cx="428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143504" y="5000636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929058" y="571501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857620" y="5072074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000"/>
                            </p:stCondLst>
                            <p:childTnLst>
                              <p:par>
                                <p:cTn id="1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0"/>
                            </p:stCondLst>
                            <p:childTnLst>
                              <p:par>
                                <p:cTn id="1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000"/>
                            </p:stCondLst>
                            <p:childTnLst>
                              <p:par>
                                <p:cTn id="170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7000"/>
                            </p:stCondLst>
                            <p:childTnLst>
                              <p:par>
                                <p:cTn id="1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7" grpId="0"/>
      <p:bldP spid="8" grpId="0" animBg="1"/>
      <p:bldP spid="8" grpId="1" animBg="1"/>
      <p:bldP spid="9" grpId="0"/>
      <p:bldP spid="9" grpId="1"/>
      <p:bldP spid="10" grpId="0" animBg="1"/>
      <p:bldP spid="10" grpId="1" animBg="1"/>
      <p:bldP spid="11" grpId="0" animBg="1"/>
      <p:bldP spid="11" grpId="1" animBg="1"/>
      <p:bldP spid="12" grpId="0"/>
      <p:bldP spid="12" grpId="1"/>
      <p:bldP spid="13" grpId="0"/>
      <p:bldP spid="13" grpId="1"/>
      <p:bldP spid="14" grpId="0"/>
      <p:bldP spid="16" grpId="0" animBg="1"/>
      <p:bldP spid="16" grpId="1" animBg="1"/>
      <p:bldP spid="18" grpId="0" animBg="1"/>
      <p:bldP spid="18" grpId="1" animBg="1"/>
      <p:bldP spid="23" grpId="0"/>
      <p:bldP spid="23" grpId="1"/>
      <p:bldP spid="24" grpId="0"/>
      <p:bldP spid="24" grpId="1"/>
      <p:bldP spid="25" grpId="0"/>
      <p:bldP spid="25" grpId="1"/>
      <p:bldP spid="26" grpId="0" animBg="1"/>
      <p:bldP spid="26" grpId="1" animBg="1"/>
      <p:bldP spid="27" grpId="0" build="allAtOnce"/>
      <p:bldP spid="32" grpId="0"/>
      <p:bldP spid="32" grpId="1"/>
      <p:bldP spid="34" grpId="0"/>
      <p:bldP spid="34" grpId="1"/>
      <p:bldP spid="36" grpId="0" animBg="1"/>
      <p:bldP spid="36" grpId="1" animBg="1"/>
      <p:bldP spid="36" grpId="2" animBg="1"/>
      <p:bldP spid="36" grpId="3" animBg="1"/>
      <p:bldP spid="37" grpId="0"/>
      <p:bldP spid="3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214290"/>
            <a:ext cx="8212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Задачі практичного змісту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000372"/>
            <a:ext cx="84963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№2.</a:t>
            </a:r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Столяр за допомогою двох  ниток  перевіряє, чи лежать </a:t>
            </a:r>
          </a:p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Кінці чотирьох ніжок стільця в одній площині. Як він це робить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736"/>
            <a:ext cx="7930761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№1.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Щоб перевірити рівність плоскої поверхні , до неї </a:t>
            </a:r>
          </a:p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Прикладають  лінійку в різних напрямках. Край лінійки, </a:t>
            </a:r>
          </a:p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дотикаючись до поверхні у двох точках повинен повністю  лежати</a:t>
            </a:r>
          </a:p>
          <a:p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На ній. На чому </a:t>
            </a:r>
            <a:r>
              <a:rPr lang="uk-UA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грунтується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така перевірка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216593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32577"/>
            <a:ext cx="2786050" cy="2325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2000240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Станція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3.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НАСЛІДКИ ІЗ АКСІОМ СТЕРЕОМЕТРІЇ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Параллелограмм 39"/>
          <p:cNvSpPr/>
          <p:nvPr/>
        </p:nvSpPr>
        <p:spPr>
          <a:xfrm>
            <a:off x="1785918" y="5357826"/>
            <a:ext cx="3286148" cy="1285884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1357290" y="3786190"/>
            <a:ext cx="3429024" cy="1428760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1285852" y="2071678"/>
            <a:ext cx="4429156" cy="1428760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67108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Наслідки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із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аксіом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стереометрії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357298"/>
            <a:ext cx="7572396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u="sng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Теорема 1</a:t>
            </a:r>
            <a:r>
              <a:rPr lang="uk-UA" sz="2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Через пряму і точку.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Яка їй не належить, 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можна провести площину і тільки одну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85918" y="2857496"/>
            <a:ext cx="3071834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429124" y="2643182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86182" y="235743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2214554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2928934"/>
            <a:ext cx="457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2143116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786050" y="2928934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2143108" y="2214554"/>
            <a:ext cx="2000264" cy="12144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786050" y="3000372"/>
            <a:ext cx="4764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2500306"/>
            <a:ext cx="8066183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ТЕОРЕМА 2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ЯКЩО ДВІ ТОЧКИ ПРЯМОЇ НАЛЕЖАТЬ ПЛОЩИНІ, 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ТО І ВСЯ ПРЯМА НАЛЕЖИТЬ ЦІ ПЛОЩИНІ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000232" y="407194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714744" y="450057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000232" y="3571876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57620" y="4071942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785918" y="4071942"/>
            <a:ext cx="2500330" cy="6429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357290" y="4643446"/>
            <a:ext cx="457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3714752"/>
            <a:ext cx="7586500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Теорема 3.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Через три точки, які не лежать на одній </a:t>
            </a:r>
          </a:p>
          <a:p>
            <a:pPr algn="ctr"/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прямій , можна провести площину і тільки одну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428860" y="585789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000496" y="571501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143240" y="6143644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5429264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357554" y="5929330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14810" y="5357826"/>
            <a:ext cx="4283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6072206"/>
            <a:ext cx="457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2071670" y="5715016"/>
            <a:ext cx="1928826" cy="8572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2786050" y="5572140"/>
            <a:ext cx="1643074" cy="9286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4000"/>
                            </p:stCondLst>
                            <p:childTnLst>
                              <p:par>
                                <p:cTn id="1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6" grpId="0" animBg="1"/>
      <p:bldP spid="26" grpId="1" animBg="1"/>
      <p:bldP spid="13" grpId="0" animBg="1"/>
      <p:bldP spid="13" grpId="1" animBg="1"/>
      <p:bldP spid="6" grpId="0"/>
      <p:bldP spid="10" grpId="0"/>
      <p:bldP spid="10" grpId="1"/>
      <p:bldP spid="11" grpId="0" animBg="1"/>
      <p:bldP spid="11" grpId="1" animBg="1"/>
      <p:bldP spid="12" grpId="0"/>
      <p:bldP spid="12" grpId="1"/>
      <p:bldP spid="14" grpId="0"/>
      <p:bldP spid="14" grpId="1"/>
      <p:bldP spid="15" grpId="0"/>
      <p:bldP spid="15" grpId="1"/>
      <p:bldP spid="16" grpId="0" animBg="1"/>
      <p:bldP spid="16" grpId="1" animBg="1"/>
      <p:bldP spid="20" grpId="0"/>
      <p:bldP spid="20" grpId="1"/>
      <p:bldP spid="21" grpId="0"/>
      <p:bldP spid="22" grpId="0" animBg="1"/>
      <p:bldP spid="22" grpId="1" animBg="1"/>
      <p:bldP spid="23" grpId="0" animBg="1"/>
      <p:bldP spid="23" grpId="1" animBg="1"/>
      <p:bldP spid="24" grpId="0"/>
      <p:bldP spid="24" grpId="1"/>
      <p:bldP spid="25" grpId="0"/>
      <p:bldP spid="25" grpId="1"/>
      <p:bldP spid="29" grpId="0"/>
      <p:bldP spid="29" grpId="1"/>
      <p:bldP spid="31" grpId="0"/>
      <p:bldP spid="33" grpId="0" animBg="1"/>
      <p:bldP spid="34" grpId="0" animBg="1"/>
      <p:bldP spid="35" grpId="0" animBg="1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214290"/>
            <a:ext cx="8212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 практичного змісту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428736"/>
            <a:ext cx="7907357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№1.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Чому незамкнені двері  відкриваються, а замкнені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– 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Нерухомі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uk-UA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164" y="2714620"/>
            <a:ext cx="851898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№2.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для багатьох вимірювальних геодезичних приладів,</a:t>
            </a:r>
          </a:p>
          <a:p>
            <a:pPr algn="ctr"/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фотоапаратів, 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деяких меблів використовують підставки у вигляді триноги. Чому  підставка з такою кількістю ніг є стійкою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uk-UA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пюпит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786190"/>
            <a:ext cx="1690691" cy="1690691"/>
          </a:xfrm>
          <a:prstGeom prst="rect">
            <a:avLst/>
          </a:prstGeom>
        </p:spPr>
      </p:pic>
      <p:pic>
        <p:nvPicPr>
          <p:cNvPr id="11" name="Рисунок 10" descr="стул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4873667"/>
            <a:ext cx="1438269" cy="1984333"/>
          </a:xfrm>
          <a:prstGeom prst="rect">
            <a:avLst/>
          </a:prstGeom>
        </p:spPr>
      </p:pic>
      <p:pic>
        <p:nvPicPr>
          <p:cNvPr id="12" name="Рисунок 11" descr="стул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5210172"/>
            <a:ext cx="1647828" cy="1647828"/>
          </a:xfrm>
          <a:prstGeom prst="rect">
            <a:avLst/>
          </a:prstGeom>
        </p:spPr>
      </p:pic>
      <p:pic>
        <p:nvPicPr>
          <p:cNvPr id="13" name="Рисунок 12" descr="штатив 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643314"/>
            <a:ext cx="1252128" cy="1509709"/>
          </a:xfrm>
          <a:prstGeom prst="rect">
            <a:avLst/>
          </a:prstGeom>
        </p:spPr>
      </p:pic>
      <p:pic>
        <p:nvPicPr>
          <p:cNvPr id="14" name="Рисунок 13" descr="штатив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3714752"/>
            <a:ext cx="1738308" cy="1738308"/>
          </a:xfrm>
          <a:prstGeom prst="rect">
            <a:avLst/>
          </a:prstGeom>
        </p:spPr>
      </p:pic>
      <p:pic>
        <p:nvPicPr>
          <p:cNvPr id="15" name="Рисунок 14" descr="триног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8926" y="5373692"/>
            <a:ext cx="1984985" cy="1484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235743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Станція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4.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ПРАКТИЧНА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15"/>
          <p:cNvSpPr>
            <a:spLocks noChangeArrowheads="1"/>
          </p:cNvSpPr>
          <p:nvPr/>
        </p:nvSpPr>
        <p:spPr bwMode="gray">
          <a:xfrm>
            <a:off x="8286776" y="1428736"/>
            <a:ext cx="258797" cy="260448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8627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85728"/>
            <a:ext cx="4138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Зміст заняття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571612"/>
            <a:ext cx="65024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Історичні  відомості  про  стереометрію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428868"/>
            <a:ext cx="52023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Основні поняття стереометрії . 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Аксіоми 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стереометрії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214686"/>
            <a:ext cx="527336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Наслідки із аксіом стереометрії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4000504"/>
            <a:ext cx="63033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</a:t>
            </a:r>
            <a:r>
              <a:rPr lang="uk-UA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’</a:t>
            </a:r>
            <a:r>
              <a:rPr lang="uk-UA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язування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задач на застосування </a:t>
            </a:r>
          </a:p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аксіом стереометрії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8926" y="142852"/>
            <a:ext cx="3743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Усні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вправи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000108"/>
            <a:ext cx="74258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 1.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Чотири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точки не належать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одній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площині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</a:p>
          <a:p>
            <a:pPr algn="ctr"/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можуть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три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них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належати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ній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прямій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071678"/>
            <a:ext cx="72639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№2. Якщо дві точки кола лежать на площині,</a:t>
            </a:r>
          </a:p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чи можна сказати, що інші точки кола також </a:t>
            </a:r>
          </a:p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Належать цій площині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571876"/>
            <a:ext cx="72707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 3.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Якщо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три точки кола належать площині, 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 можна  стверджувати , що інші точки кола </a:t>
            </a: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також  належать цій площині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Блок-схема: данные 14"/>
          <p:cNvSpPr/>
          <p:nvPr/>
        </p:nvSpPr>
        <p:spPr>
          <a:xfrm>
            <a:off x="500034" y="1928802"/>
            <a:ext cx="6000792" cy="2214578"/>
          </a:xfrm>
          <a:prstGeom prst="flowChartInputOutp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857232"/>
            <a:ext cx="81385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</a:t>
            </a:r>
            <a:r>
              <a:rPr lang="en-US" sz="2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uk-UA" sz="2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Дано дві прямі,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 перетинаються в точці </a:t>
            </a:r>
            <a:r>
              <a:rPr lang="uk-UA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Довести,</a:t>
            </a:r>
          </a:p>
          <a:p>
            <a:pPr algn="ctr"/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що всі прямі, які </a:t>
            </a:r>
            <a:r>
              <a:rPr lang="uk-UA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перетинають</a:t>
            </a:r>
            <a:r>
              <a:rPr lang="uk-U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Дані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дві прямі і не проходять через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точку </a:t>
            </a:r>
            <a:r>
              <a:rPr lang="uk-UA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uk-UA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 лежать в </a:t>
            </a:r>
            <a:r>
              <a:rPr lang="uk-UA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одній площині. </a:t>
            </a:r>
            <a:endParaRPr lang="ru-RU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85852" y="2714620"/>
            <a:ext cx="3857652" cy="8572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643042" y="2143116"/>
            <a:ext cx="3786214" cy="150019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000364" y="300037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857488" y="2357430"/>
            <a:ext cx="2000264" cy="128588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000496" y="264318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643306" y="321468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3500438"/>
            <a:ext cx="457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14612" y="2357430"/>
            <a:ext cx="5886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00166" y="3143248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00166" y="2214554"/>
            <a:ext cx="4283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1928802"/>
            <a:ext cx="46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868" y="3357562"/>
            <a:ext cx="442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488" y="3500438"/>
            <a:ext cx="3754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3" grpId="0" animBg="1"/>
      <p:bldP spid="14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2364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abcd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–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прямокутник,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- точка перетину діагоналей. 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Точки 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– лежать в одній площині. Довести що і точки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,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лежать  в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цій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площині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2853" y="3857628"/>
            <a:ext cx="88711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Задача №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 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сторони </a:t>
            </a:r>
            <a:r>
              <a:rPr lang="uk-UA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і </a:t>
            </a:r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ас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трикутника </a:t>
            </a:r>
            <a:r>
              <a:rPr lang="uk-UA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авс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лежать в одній  площині.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Довести , що і медіана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Ам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лежить в цій площині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0034" y="1785926"/>
            <a:ext cx="3643338" cy="2071702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286124"/>
            <a:ext cx="457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1071538" y="2214554"/>
            <a:ext cx="2428892" cy="1000132"/>
          </a:xfrm>
          <a:prstGeom prst="parallelogram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57290" y="2214554"/>
            <a:ext cx="1857388" cy="10001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71538" y="2214554"/>
            <a:ext cx="2428892" cy="10001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14348" y="2714620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1714488"/>
            <a:ext cx="442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1714488"/>
            <a:ext cx="428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3108" y="2214554"/>
            <a:ext cx="497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14678" y="2786058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142976" y="2928934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250133" y="3036091"/>
            <a:ext cx="285752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Параллелограмм 24"/>
          <p:cNvSpPr/>
          <p:nvPr/>
        </p:nvSpPr>
        <p:spPr>
          <a:xfrm>
            <a:off x="571472" y="4857760"/>
            <a:ext cx="3714776" cy="1785950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42910" y="5929330"/>
            <a:ext cx="457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α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1214414" y="4857760"/>
            <a:ext cx="1500198" cy="1143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214414" y="6000768"/>
            <a:ext cx="2428892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2571736" y="5000636"/>
            <a:ext cx="1214446" cy="92869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1214414" y="5500702"/>
            <a:ext cx="2000264" cy="500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857224" y="5500702"/>
            <a:ext cx="465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71736" y="4357694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71868" y="5786454"/>
            <a:ext cx="428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143240" y="4929198"/>
            <a:ext cx="5886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2786050" y="5072074"/>
            <a:ext cx="214314" cy="71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2857488" y="5143512"/>
            <a:ext cx="214314" cy="71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3214678" y="5643578"/>
            <a:ext cx="214314" cy="71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3286116" y="5715016"/>
            <a:ext cx="214314" cy="71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26" grpId="0"/>
      <p:bldP spid="41" grpId="0"/>
      <p:bldP spid="42" grpId="0"/>
      <p:bldP spid="43" grpId="0"/>
      <p:bldP spid="4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2571744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УЗАГАЛЬНЕННЯ ТА СИСТЕМАТИЗАЦІЯ ЗНАНЬ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55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285728"/>
            <a:ext cx="3214678" cy="2323132"/>
          </a:xfrm>
          <a:prstGeom prst="rect">
            <a:avLst/>
          </a:prstGeom>
          <a:scene3d>
            <a:camera prst="orthographicFront">
              <a:rot lat="21340267" lon="20994321" rev="3300000"/>
            </a:camera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0" y="1857364"/>
            <a:ext cx="803957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НАЗВАТИ ВИПАДКИ,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КОЛИ МОЖНА ПРОВЕСТИ ПЛОЩИНУ,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ПРИЧОМУ МОЖНА СТВЕРДЖУВАТИ ,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 ВОНА ЄДИНА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0004-002-91-7-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538194"/>
            <a:ext cx="3214678" cy="3319805"/>
          </a:xfrm>
          <a:prstGeom prst="rect">
            <a:avLst/>
          </a:prstGeom>
        </p:spPr>
      </p:pic>
      <p:pic>
        <p:nvPicPr>
          <p:cNvPr id="8" name="Рисунок 7" descr="Pictur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286256"/>
            <a:ext cx="2585797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араллелограмм 11"/>
          <p:cNvSpPr/>
          <p:nvPr/>
        </p:nvSpPr>
        <p:spPr>
          <a:xfrm>
            <a:off x="2071670" y="2143116"/>
            <a:ext cx="4143404" cy="2143140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643174" y="2571744"/>
            <a:ext cx="2714644" cy="12858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3000364" y="2714620"/>
            <a:ext cx="2571768" cy="1143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571736" y="2643182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3643314"/>
            <a:ext cx="428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endParaRPr lang="ru-RU" sz="3600" dirty="0"/>
          </a:p>
        </p:txBody>
      </p:sp>
      <p:sp>
        <p:nvSpPr>
          <p:cNvPr id="14" name="Овал 13"/>
          <p:cNvSpPr/>
          <p:nvPr/>
        </p:nvSpPr>
        <p:spPr>
          <a:xfrm flipH="1" flipV="1">
            <a:off x="4143372" y="3214686"/>
            <a:ext cx="142876" cy="1428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2571744"/>
            <a:ext cx="4956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57694"/>
            <a:ext cx="2289631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2571736" y="571480"/>
            <a:ext cx="3348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Аксіома С</a:t>
            </a:r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11" grpId="0"/>
      <p:bldP spid="14" grpId="0" animBg="1"/>
      <p:bldP spid="15" grpId="0"/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араллелограмм 9"/>
          <p:cNvSpPr/>
          <p:nvPr/>
        </p:nvSpPr>
        <p:spPr>
          <a:xfrm>
            <a:off x="1500166" y="2143116"/>
            <a:ext cx="5072098" cy="2214578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928794" y="3000372"/>
            <a:ext cx="3571900" cy="12144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4286248" y="2714620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3071810"/>
            <a:ext cx="428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2214554"/>
            <a:ext cx="465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57694"/>
            <a:ext cx="2289631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571736" y="500042"/>
            <a:ext cx="3307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Теорема 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8" grpId="0"/>
      <p:bldP spid="9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араллелограмм 12"/>
          <p:cNvSpPr/>
          <p:nvPr/>
        </p:nvSpPr>
        <p:spPr>
          <a:xfrm>
            <a:off x="1785918" y="2214554"/>
            <a:ext cx="4214842" cy="2214578"/>
          </a:xfrm>
          <a:prstGeom prst="parallelogram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57694"/>
            <a:ext cx="2289631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 6"/>
          <p:cNvSpPr/>
          <p:nvPr/>
        </p:nvSpPr>
        <p:spPr>
          <a:xfrm>
            <a:off x="3929058" y="3643314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0628" y="264318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500306"/>
            <a:ext cx="465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714612" y="285749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2428868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3714752"/>
            <a:ext cx="428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214290"/>
            <a:ext cx="3307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Теорема 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8" grpId="0" animBg="1"/>
      <p:bldP spid="9" grpId="0"/>
      <p:bldP spid="10" grpId="0" animBg="1"/>
      <p:bldP spid="11" grpId="0"/>
      <p:bldP spid="12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742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ПІДВЕДЕННЯ ПІДСУМКІВ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285992"/>
            <a:ext cx="55122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Сьогодні я дізнався (дізналась)…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928934"/>
            <a:ext cx="25191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Було цікаво…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643314"/>
            <a:ext cx="31942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Мене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здивувало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1285860"/>
            <a:ext cx="47548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Закінчити речення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286256"/>
            <a:ext cx="43080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Я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навчився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навчилась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)…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4857760"/>
            <a:ext cx="264527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Тепер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 знаю…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00570"/>
            <a:ext cx="171291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642918"/>
            <a:ext cx="6042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є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завдання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571612"/>
            <a:ext cx="525477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ctr">
              <a:buAutoNum type="arabicPeriod"/>
            </a:pP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Вивчити конспект заняття. Повторити </a:t>
            </a:r>
          </a:p>
          <a:p>
            <a:pPr marL="342900" indent="-342900"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взаємне розміщення прямих на площині</a:t>
            </a:r>
          </a:p>
          <a:p>
            <a:pPr algn="ctr"/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357430"/>
            <a:ext cx="824886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Задача №1.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довести,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що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всі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сторони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трапеції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лежать в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одній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площині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071810"/>
            <a:ext cx="6978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Задача №2.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Дано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чотири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точки,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кожні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три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яких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не лежать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одній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прямій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Скільки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різних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можна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провести 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через </a:t>
            </a:r>
            <a:r>
              <a:rPr lang="ru-RU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ці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точки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0232" y="285728"/>
            <a:ext cx="530972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МІЖПРЕДМЕТНІ ЗВ</a:t>
            </a:r>
            <a:r>
              <a:rPr lang="en-U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</a:t>
            </a:r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ЯЗКИ ТЕМИ </a:t>
            </a:r>
          </a:p>
          <a:p>
            <a:pPr algn="ctr"/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 ІНШИМИ ДИСЦИПЛІНАМ 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928926" y="2571744"/>
            <a:ext cx="2857520" cy="17145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МАТЕМАТИКА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Тема. Аксіоми стереометрії і наслідки з них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357158" y="1214422"/>
            <a:ext cx="2357454" cy="1643074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ГЕОМЕТРІЯ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Тема. Аксіоми планіметрії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6215074" y="1357298"/>
            <a:ext cx="2357454" cy="1643074"/>
          </a:xfrm>
          <a:prstGeom prst="wav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ВИЩА МАТЕМАТИКА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Тема. Аналітична геометрія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5" name="Волна 14"/>
          <p:cNvSpPr/>
          <p:nvPr/>
        </p:nvSpPr>
        <p:spPr>
          <a:xfrm>
            <a:off x="214282" y="4572008"/>
            <a:ext cx="2357454" cy="1643074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МАТЕМАТИКА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Тема. Многогранники та 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Тіла обертання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7" name="Волна 16"/>
          <p:cNvSpPr/>
          <p:nvPr/>
        </p:nvSpPr>
        <p:spPr>
          <a:xfrm>
            <a:off x="3929058" y="4643446"/>
            <a:ext cx="2357454" cy="1643074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КРЕСЛЕННЯ</a:t>
            </a:r>
          </a:p>
          <a:p>
            <a:pPr algn="ctr"/>
            <a:r>
              <a:rPr lang="uk-UA" sz="1600" b="1" dirty="0" smtClean="0">
                <a:solidFill>
                  <a:srgbClr val="0070C0"/>
                </a:solidFill>
              </a:rPr>
              <a:t>Тема. Розрізи просторових тіл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786050" y="2143116"/>
            <a:ext cx="1000132" cy="357190"/>
          </a:xfrm>
          <a:prstGeom prst="rightArrow">
            <a:avLst/>
          </a:prstGeom>
          <a:scene3d>
            <a:camera prst="orthographicFront">
              <a:rot lat="21599987" lon="11400003" rev="9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285984" y="4071942"/>
            <a:ext cx="928694" cy="357190"/>
          </a:xfrm>
          <a:prstGeom prst="rightArrow">
            <a:avLst/>
          </a:prstGeom>
          <a:scene3d>
            <a:camera prst="orthographicFront">
              <a:rot lat="0" lon="0" rev="12900001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072066" y="4429132"/>
            <a:ext cx="928694" cy="357190"/>
          </a:xfrm>
          <a:prstGeom prst="rightArrow">
            <a:avLst/>
          </a:prstGeom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5286380" y="2214554"/>
            <a:ext cx="928694" cy="357190"/>
          </a:xfrm>
          <a:prstGeom prst="rightArrow">
            <a:avLst/>
          </a:prstGeom>
          <a:scene3d>
            <a:camera prst="orthographicFront">
              <a:rot lat="0" lon="0" rev="1794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33.jpg"/>
          <p:cNvPicPr>
            <a:picLocks noChangeAspect="1"/>
          </p:cNvPicPr>
          <p:nvPr/>
        </p:nvPicPr>
        <p:blipFill>
          <a:blip r:embed="rId3"/>
          <a:srcRect l="40888" t="22807"/>
          <a:stretch>
            <a:fillRect/>
          </a:stretch>
        </p:blipFill>
        <p:spPr>
          <a:xfrm>
            <a:off x="3071802" y="3714752"/>
            <a:ext cx="3196818" cy="31432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2" y="2357430"/>
            <a:ext cx="60362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ДЯКУЮ ЗА УВАГУ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76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244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5208"/>
          <a:stretch>
            <a:fillRect/>
          </a:stretch>
        </p:blipFill>
        <p:spPr bwMode="auto">
          <a:xfrm>
            <a:off x="0" y="3819686"/>
            <a:ext cx="9144000" cy="30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75968" y="285728"/>
            <a:ext cx="8968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ЛОГІЧНА  СТРУКТУРА ПОБУДОВИ ПЛАНІМЕТРРІЇ І СТЕРЕОМЕТРІЇ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6364"/>
          <a:stretch>
            <a:fillRect/>
          </a:stretch>
        </p:blipFill>
        <p:spPr bwMode="auto">
          <a:xfrm>
            <a:off x="0" y="1357298"/>
            <a:ext cx="9001156" cy="292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357166"/>
            <a:ext cx="90217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ЛОГІЧНА СТРУКТУРА ПОБУДОВИ ГЕОМЕТРІЇ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Евклі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714876" cy="6842450"/>
          </a:xfrm>
          <a:prstGeom prst="rect">
            <a:avLst/>
          </a:prstGeom>
        </p:spPr>
      </p:pic>
      <p:pic>
        <p:nvPicPr>
          <p:cNvPr id="5" name="Рисунок 4" descr="24174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857364"/>
            <a:ext cx="3937447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pile-o-books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4643446"/>
            <a:ext cx="1276350" cy="1895475"/>
          </a:xfrm>
        </p:spPr>
      </p:pic>
      <p:sp>
        <p:nvSpPr>
          <p:cNvPr id="5" name="Прямоугольник 4"/>
          <p:cNvSpPr/>
          <p:nvPr/>
        </p:nvSpPr>
        <p:spPr>
          <a:xfrm>
            <a:off x="1428728" y="2071678"/>
            <a:ext cx="71116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ПОДОРОЖ ДО КРАЇНИ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СТЕРЕОМЕТРІЯ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1027</Words>
  <Application>Microsoft Office PowerPoint</Application>
  <PresentationFormat>Экран (4:3)</PresentationFormat>
  <Paragraphs>213</Paragraphs>
  <Slides>40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150</cp:revision>
  <dcterms:created xsi:type="dcterms:W3CDTF">2015-01-21T18:05:34Z</dcterms:created>
  <dcterms:modified xsi:type="dcterms:W3CDTF">2015-01-26T20:22:00Z</dcterms:modified>
</cp:coreProperties>
</file>