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9" r:id="rId12"/>
    <p:sldId id="270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FC6A7-0B75-45C3-BFB1-1942816252F7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Лямкіна І.О.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35493-D573-487F-9096-FEAE46A83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954ED-D126-40FE-9907-3B93E1E28D86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Лямкіна І.О.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D9682-6E01-4724-B8B4-DDB7027F9C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D9682-6E01-4724-B8B4-DDB7027F9CC4}" type="slidenum">
              <a:rPr lang="ru-RU" smtClean="0"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Лямкіна І.О.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edsovet.su/_ld/429/325123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7286644" cy="1643074"/>
          </a:xfrm>
        </p:spPr>
        <p:txBody>
          <a:bodyPr>
            <a:noAutofit/>
          </a:bodyPr>
          <a:lstStyle/>
          <a:p>
            <a:pPr algn="ctr"/>
            <a:r>
              <a:rPr lang="uk-UA" sz="8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Доброго дня!</a:t>
            </a:r>
            <a:endParaRPr lang="ru-RU" sz="8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bts.luninec.edu.by/ru/sm.aspx?guid=120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57111"/>
            <a:ext cx="2286016" cy="20008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80112" y="5661248"/>
            <a:ext cx="2254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Підготувала:</a:t>
            </a:r>
          </a:p>
          <a:p>
            <a:r>
              <a:rPr lang="uk-UA" dirty="0" smtClean="0"/>
              <a:t>Вчитель математики </a:t>
            </a:r>
          </a:p>
          <a:p>
            <a:r>
              <a:rPr lang="uk-UA" dirty="0" err="1" smtClean="0"/>
              <a:t>Лямкіна</a:t>
            </a:r>
            <a:r>
              <a:rPr lang="uk-UA" dirty="0" smtClean="0"/>
              <a:t> І.О.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6381328"/>
            <a:ext cx="65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2017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404664"/>
            <a:ext cx="523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Охтирська загальноосвітня школа І-ІІІ ступенів №11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Приклад</a:t>
            </a:r>
            <a:r>
              <a:rPr lang="uk-UA" b="1" dirty="0"/>
              <a:t>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-4=0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Заміна: х</a:t>
            </a:r>
            <a:r>
              <a:rPr lang="uk-UA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тоді х</a:t>
            </a:r>
            <a:r>
              <a:rPr lang="uk-UA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uk-UA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-4=0,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t&gt;0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u="sng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=4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u="sng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=-1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немає коренів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=-2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Відповідь: -2;2.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429000"/>
            <a:ext cx="207400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u="sng" dirty="0" smtClean="0"/>
              <a:t>Розв'язати рівняння 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+4=0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150000"/>
              </a:lnSpc>
            </a:pPr>
            <a:r>
              <a:rPr lang="uk-UA" sz="60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6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+2=0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uk-UA" sz="6000" i="1" dirty="0" smtClean="0">
                <a:latin typeface="Times New Roman" pitchFamily="18" charset="0"/>
                <a:cs typeface="Times New Roman" pitchFamily="18" charset="0"/>
              </a:rPr>
              <a:t>(х+3)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-3(</a:t>
            </a:r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sz="6000" i="1" dirty="0" smtClean="0">
                <a:latin typeface="Times New Roman" pitchFamily="18" charset="0"/>
                <a:cs typeface="Times New Roman" pitchFamily="18" charset="0"/>
              </a:rPr>
              <a:t>+3)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-4=0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uk-UA" u="sng" dirty="0" smtClean="0"/>
              <a:t>Працюємо в парах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uk-UA" sz="5400" i="1" dirty="0" smtClean="0">
                <a:latin typeface="Times New Roman" pitchFamily="18" charset="0"/>
                <a:cs typeface="Times New Roman" pitchFamily="18" charset="0"/>
              </a:rPr>
              <a:t>(2х+1)</a:t>
            </a:r>
            <a:r>
              <a:rPr lang="ru-RU" sz="54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-10(2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sz="5400" i="1" dirty="0" smtClean="0">
                <a:latin typeface="Times New Roman" pitchFamily="18" charset="0"/>
                <a:cs typeface="Times New Roman" pitchFamily="18" charset="0"/>
              </a:rPr>
              <a:t>+1)</a:t>
            </a:r>
            <a:r>
              <a:rPr lang="ru-RU" sz="5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+9=0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Домашнє завдання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Опрацювати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§3, п. 22,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b="1" u="sng" dirty="0" smtClean="0">
                <a:latin typeface="Times New Roman" pitchFamily="18" charset="0"/>
                <a:cs typeface="Times New Roman" pitchFamily="18" charset="0"/>
              </a:rPr>
              <a:t>Розв’язати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№ 753 (1,3,5), 755 (1), 757(1).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/>
              <a:t>ДЯКУЮ ЗА УВАГУ!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edsovet.su/_ld/429/325123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357430"/>
            <a:ext cx="6500826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6600" b="1" spc="100" dirty="0" smtClean="0">
                <a:latin typeface="Times New Roman" pitchFamily="18" charset="0"/>
                <a:cs typeface="Times New Roman" pitchFamily="18" charset="0"/>
              </a:rPr>
              <a:t>Перевірка домашнього завдання</a:t>
            </a:r>
            <a:endParaRPr lang="ru-RU" sz="6600" b="1" spc="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ригадаємо: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uk-UA" dirty="0" smtClean="0"/>
              <a:t>Що називають квадратним рівнянням?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Що називають коренем рівняння?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Від чого залежить кількість коренів у квадратному рівнянні?</a:t>
            </a:r>
          </a:p>
          <a:p>
            <a:pPr>
              <a:buFont typeface="Wingdings" pitchFamily="2" charset="2"/>
              <a:buChar char="ü"/>
            </a:pPr>
            <a:r>
              <a:rPr lang="uk-UA" dirty="0"/>
              <a:t> </a:t>
            </a:r>
            <a:r>
              <a:rPr lang="uk-UA" dirty="0" smtClean="0"/>
              <a:t>Які способи розв'язування квадратних рівнянь ви знаєте?</a:t>
            </a:r>
          </a:p>
          <a:p>
            <a:pPr>
              <a:buFont typeface="Wingdings" pitchFamily="2" charset="2"/>
              <a:buChar char="ü"/>
            </a:pPr>
            <a:r>
              <a:rPr lang="uk-UA" dirty="0"/>
              <a:t> </a:t>
            </a:r>
            <a:r>
              <a:rPr lang="uk-UA" dirty="0" smtClean="0"/>
              <a:t>Назвати формули для знаходження дискримінанта і коренів рівняння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Назвати формулу </a:t>
            </a:r>
            <a:r>
              <a:rPr lang="uk-UA" dirty="0" err="1" smtClean="0"/>
              <a:t>Вієта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Тринадцяте квітня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Класна робота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268667"/>
          </a:xfrm>
        </p:spPr>
        <p:txBody>
          <a:bodyPr/>
          <a:lstStyle/>
          <a:p>
            <a:pPr algn="ctr">
              <a:buNone/>
            </a:pP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Розв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язування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рівнянь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які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зводяться</a:t>
            </a:r>
          </a:p>
          <a:p>
            <a:pPr algn="ctr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до квадратних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b="1" u="sng" dirty="0"/>
              <a:t>Приклад 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8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+4=0</a:t>
            </a:r>
          </a:p>
          <a:p>
            <a:pPr algn="ctr">
              <a:buNone/>
            </a:pPr>
            <a:r>
              <a:rPr lang="uk-UA" sz="4800" dirty="0"/>
              <a:t>2(х</a:t>
            </a:r>
            <a:r>
              <a:rPr lang="uk-UA" sz="4800" baseline="30000" dirty="0"/>
              <a:t>2</a:t>
            </a:r>
            <a:r>
              <a:rPr lang="uk-UA" sz="4800" dirty="0"/>
              <a:t>)</a:t>
            </a:r>
            <a:r>
              <a:rPr lang="uk-UA" sz="4800" baseline="30000" dirty="0"/>
              <a:t>2</a:t>
            </a:r>
            <a:r>
              <a:rPr lang="ru-RU" sz="4800" dirty="0"/>
              <a:t>-9</a:t>
            </a:r>
            <a:r>
              <a:rPr lang="en-US" sz="4800" dirty="0"/>
              <a:t>x</a:t>
            </a:r>
            <a:r>
              <a:rPr lang="ru-RU" sz="4800" baseline="30000" dirty="0"/>
              <a:t>2</a:t>
            </a:r>
            <a:r>
              <a:rPr lang="ru-RU" sz="4800" dirty="0"/>
              <a:t>+4=0</a:t>
            </a:r>
            <a:r>
              <a:rPr lang="ru-RU" sz="4800" dirty="0" smtClean="0"/>
              <a:t>.</a:t>
            </a:r>
          </a:p>
          <a:p>
            <a:pPr algn="ctr">
              <a:buNone/>
            </a:pPr>
            <a:r>
              <a:rPr lang="ru-RU" sz="4800" dirty="0"/>
              <a:t>Нехай </a:t>
            </a:r>
            <a:r>
              <a:rPr lang="uk-UA" sz="4800" dirty="0"/>
              <a:t>х</a:t>
            </a:r>
            <a:r>
              <a:rPr lang="uk-UA" sz="4800" baseline="30000" dirty="0"/>
              <a:t>2</a:t>
            </a:r>
            <a:r>
              <a:rPr lang="uk-UA" sz="4800" dirty="0"/>
              <a:t>=</a:t>
            </a:r>
            <a:r>
              <a:rPr lang="en-US" sz="4800" dirty="0"/>
              <a:t>t</a:t>
            </a:r>
            <a:r>
              <a:rPr lang="uk-UA" sz="4800" dirty="0"/>
              <a:t>, тоді х</a:t>
            </a:r>
            <a:r>
              <a:rPr lang="uk-UA" sz="4800" baseline="30000" dirty="0"/>
              <a:t>4</a:t>
            </a:r>
            <a:r>
              <a:rPr lang="uk-UA" sz="4800" dirty="0"/>
              <a:t>=</a:t>
            </a:r>
            <a:r>
              <a:rPr lang="en-US" sz="4800" dirty="0"/>
              <a:t>t</a:t>
            </a:r>
            <a:r>
              <a:rPr lang="uk-UA" sz="4800" baseline="30000" dirty="0"/>
              <a:t>2</a:t>
            </a:r>
            <a:r>
              <a:rPr lang="uk-UA" sz="4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Зверніть</a:t>
            </a:r>
            <a:r>
              <a:rPr lang="ru-RU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7615262" cy="4525963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новою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позначають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степінь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заданої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нова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набувати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від’ємних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значень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/>
              <a:t>2</a:t>
            </a:r>
            <a:r>
              <a:rPr lang="en-US" sz="5400" dirty="0"/>
              <a:t>t</a:t>
            </a:r>
            <a:r>
              <a:rPr lang="uk-UA" sz="5400" baseline="30000" dirty="0"/>
              <a:t>2</a:t>
            </a:r>
            <a:r>
              <a:rPr lang="uk-UA" sz="5400" dirty="0"/>
              <a:t>-9</a:t>
            </a:r>
            <a:r>
              <a:rPr lang="en-US" sz="5400" dirty="0"/>
              <a:t>t</a:t>
            </a:r>
            <a:r>
              <a:rPr lang="uk-UA" sz="5400" dirty="0" smtClean="0"/>
              <a:t>+4=0 , </a:t>
            </a:r>
            <a:r>
              <a:rPr lang="en-US" sz="5400" dirty="0" smtClean="0"/>
              <a:t>t&gt;0</a:t>
            </a:r>
            <a:endParaRPr lang="ru-RU" sz="5400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71472" y="3571876"/>
            <a:ext cx="717094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643042" y="2000240"/>
            <a:ext cx="578647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81-4·4·2=81-32=49</a:t>
            </a:r>
            <a:endParaRPr kumimoji="0" lang="uk-UA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Повертаємось до попередньої </a:t>
            </a:r>
            <a:r>
              <a:rPr lang="uk-UA" dirty="0" smtClean="0"/>
              <a:t>змінної: </a:t>
            </a:r>
            <a:r>
              <a:rPr lang="uk-UA" dirty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Якщо </a:t>
            </a:r>
            <a:r>
              <a:rPr lang="en-US" sz="4000" dirty="0" smtClean="0"/>
              <a:t>t</a:t>
            </a:r>
            <a:r>
              <a:rPr lang="uk-UA" sz="4000" dirty="0" smtClean="0"/>
              <a:t>=4, тоді х</a:t>
            </a:r>
            <a:r>
              <a:rPr lang="uk-UA" sz="4000" baseline="30000" dirty="0" smtClean="0"/>
              <a:t>2</a:t>
            </a:r>
            <a:r>
              <a:rPr lang="uk-UA" sz="4000" dirty="0" smtClean="0"/>
              <a:t>=4.</a:t>
            </a:r>
          </a:p>
          <a:p>
            <a:endParaRPr lang="uk-UA" sz="4000" dirty="0"/>
          </a:p>
          <a:p>
            <a:endParaRPr lang="uk-UA" sz="4000" dirty="0" smtClean="0"/>
          </a:p>
          <a:p>
            <a:r>
              <a:rPr lang="uk-UA" sz="4000" dirty="0"/>
              <a:t>Якщо </a:t>
            </a:r>
            <a:r>
              <a:rPr lang="en-US" sz="4000" dirty="0"/>
              <a:t>t</a:t>
            </a:r>
            <a:r>
              <a:rPr lang="uk-UA" sz="4000" dirty="0"/>
              <a:t> = </a:t>
            </a:r>
            <a:r>
              <a:rPr lang="uk-UA" sz="4000" dirty="0" smtClean="0"/>
              <a:t>  , </a:t>
            </a:r>
            <a:r>
              <a:rPr lang="uk-UA" sz="4000" dirty="0"/>
              <a:t>тоді х</a:t>
            </a:r>
            <a:r>
              <a:rPr lang="uk-UA" sz="4000" baseline="30000" dirty="0"/>
              <a:t>2</a:t>
            </a:r>
            <a:r>
              <a:rPr lang="uk-UA" sz="4000" dirty="0"/>
              <a:t>= </a:t>
            </a:r>
            <a:r>
              <a:rPr lang="uk-UA" sz="4000" dirty="0" smtClean="0"/>
              <a:t>  .</a:t>
            </a:r>
            <a:r>
              <a:rPr lang="uk-UA" sz="4000" dirty="0"/>
              <a:t>	</a:t>
            </a:r>
            <a:endParaRPr lang="uk-UA" sz="4000" dirty="0" smtClean="0"/>
          </a:p>
          <a:p>
            <a:endParaRPr lang="ru-RU" sz="4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357430"/>
            <a:ext cx="196289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643314"/>
            <a:ext cx="32084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643314"/>
            <a:ext cx="32084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857760"/>
            <a:ext cx="2096939" cy="1762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20743" y="5857868"/>
            <a:ext cx="612325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429/3251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ОЗНАЧЕННЯ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uk-UA" sz="4000" dirty="0" smtClean="0"/>
          </a:p>
          <a:p>
            <a:pPr algn="ctr"/>
            <a:r>
              <a:rPr lang="uk-UA" sz="4000" dirty="0" smtClean="0"/>
              <a:t>Рівняння </a:t>
            </a:r>
            <a:r>
              <a:rPr lang="uk-UA" sz="4000" dirty="0"/>
              <a:t>виду </a:t>
            </a:r>
            <a:r>
              <a:rPr lang="en-US" sz="4000" i="1" dirty="0"/>
              <a:t>a</a:t>
            </a:r>
            <a:r>
              <a:rPr lang="uk-UA" sz="4000" i="1" dirty="0"/>
              <a:t>х</a:t>
            </a:r>
            <a:r>
              <a:rPr lang="uk-UA" sz="4000" i="1" baseline="30000" dirty="0"/>
              <a:t>4</a:t>
            </a:r>
            <a:r>
              <a:rPr lang="uk-UA" sz="4000" i="1" dirty="0"/>
              <a:t>-в</a:t>
            </a:r>
            <a:r>
              <a:rPr lang="en-US" sz="4000" i="1" dirty="0"/>
              <a:t>x</a:t>
            </a:r>
            <a:r>
              <a:rPr lang="uk-UA" sz="4000" i="1" baseline="30000" dirty="0"/>
              <a:t>2</a:t>
            </a:r>
            <a:r>
              <a:rPr lang="uk-UA" sz="4000" i="1" dirty="0"/>
              <a:t>+</a:t>
            </a:r>
            <a:r>
              <a:rPr lang="en-US" sz="4000" i="1" dirty="0"/>
              <a:t>c</a:t>
            </a:r>
            <a:r>
              <a:rPr lang="uk-UA" sz="4000" i="1" dirty="0"/>
              <a:t>=0,</a:t>
            </a:r>
            <a:r>
              <a:rPr lang="uk-UA" sz="4000" dirty="0"/>
              <a:t>де </a:t>
            </a:r>
            <a:r>
              <a:rPr lang="uk-UA" sz="4000" i="1" dirty="0"/>
              <a:t>а≠0</a:t>
            </a:r>
            <a:r>
              <a:rPr lang="uk-UA" sz="4000" dirty="0"/>
              <a:t>, називають </a:t>
            </a:r>
            <a:r>
              <a:rPr lang="uk-UA" sz="4000" dirty="0">
                <a:solidFill>
                  <a:srgbClr val="FF0000"/>
                </a:solidFill>
              </a:rPr>
              <a:t>біквадратним</a:t>
            </a:r>
            <a:r>
              <a:rPr lang="uk-UA" sz="4000" dirty="0"/>
              <a:t> рівнянням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234</Words>
  <Application>Microsoft Office PowerPoint</Application>
  <PresentationFormat>Экран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Перевірка домашнього завдання</vt:lpstr>
      <vt:lpstr>Пригадаємо:</vt:lpstr>
      <vt:lpstr>Тринадцяте квітня Класна робота</vt:lpstr>
      <vt:lpstr>Приклад 1 </vt:lpstr>
      <vt:lpstr>Зверніть увагу!</vt:lpstr>
      <vt:lpstr>2t2-9t+4=0 , t&gt;0</vt:lpstr>
      <vt:lpstr>Повертаємось до попередньої змінної:  </vt:lpstr>
      <vt:lpstr>ОЗНАЧЕННЯ</vt:lpstr>
      <vt:lpstr>Приклад 2</vt:lpstr>
      <vt:lpstr>Розв'язати рівняння </vt:lpstr>
      <vt:lpstr>Працюємо в парах</vt:lpstr>
      <vt:lpstr>Домашнє завдання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2017-04-12T17:47:17Z</dcterms:created>
  <dcterms:modified xsi:type="dcterms:W3CDTF">2017-04-14T07:09:55Z</dcterms:modified>
</cp:coreProperties>
</file>