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 varScale="1">
        <p:scale>
          <a:sx n="68" d="100"/>
          <a:sy n="68" d="100"/>
        </p:scale>
        <p:origin x="-54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F6404-3ED2-4DB6-A0B3-E42AA5EB8574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B339B-F912-4C46-8AD1-384E3CFFA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42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B339B-F912-4C46-8AD1-384E3CFFA7F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780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0B4-0D67-4F47-8409-ED15CE4B9316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5626-2CED-4949-A55A-FD4566B9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95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0B4-0D67-4F47-8409-ED15CE4B9316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5626-2CED-4949-A55A-FD4566B9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80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0B4-0D67-4F47-8409-ED15CE4B9316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5626-2CED-4949-A55A-FD4566B9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450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0B4-0D67-4F47-8409-ED15CE4B9316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5626-2CED-4949-A55A-FD4566B9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91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0B4-0D67-4F47-8409-ED15CE4B9316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5626-2CED-4949-A55A-FD4566B9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636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0B4-0D67-4F47-8409-ED15CE4B9316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5626-2CED-4949-A55A-FD4566B9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9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0B4-0D67-4F47-8409-ED15CE4B9316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5626-2CED-4949-A55A-FD4566B9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443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0B4-0D67-4F47-8409-ED15CE4B9316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5626-2CED-4949-A55A-FD4566B9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42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0B4-0D67-4F47-8409-ED15CE4B9316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5626-2CED-4949-A55A-FD4566B9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369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0B4-0D67-4F47-8409-ED15CE4B9316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5626-2CED-4949-A55A-FD4566B9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48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0B4-0D67-4F47-8409-ED15CE4B9316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5626-2CED-4949-A55A-FD4566B9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351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490B4-0D67-4F47-8409-ED15CE4B9316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E5626-2CED-4949-A55A-FD4566B9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27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948451" y="227155"/>
            <a:ext cx="8634947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Морально-</a:t>
            </a:r>
            <a:r>
              <a:rPr lang="ru-RU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етичне</a:t>
            </a:r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виховання</a:t>
            </a:r>
            <a:endParaRPr lang="en-US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</a:t>
            </a:r>
            <a:r>
              <a:rPr lang="uk-UA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Урок-</a:t>
            </a:r>
            <a:r>
              <a:rPr lang="ru-RU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тренінг</a:t>
            </a:r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Столовий</a:t>
            </a:r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етикет</a:t>
            </a:r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ru-RU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десертний</a:t>
            </a:r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стіл</a:t>
            </a:r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33939" y="5720805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Franklin Gothic Heavy" pitchFamily="34" charset="0"/>
              </a:rPr>
              <a:t>Підготував класний керівник </a:t>
            </a:r>
            <a:r>
              <a:rPr lang="en-US" dirty="0">
                <a:latin typeface="Franklin Gothic Heavy" pitchFamily="34" charset="0"/>
              </a:rPr>
              <a:t>5</a:t>
            </a:r>
            <a:r>
              <a:rPr lang="uk-UA" dirty="0" smtClean="0">
                <a:latin typeface="Franklin Gothic Heavy" pitchFamily="34" charset="0"/>
              </a:rPr>
              <a:t> класу</a:t>
            </a:r>
          </a:p>
          <a:p>
            <a:r>
              <a:rPr lang="uk-UA" dirty="0" smtClean="0">
                <a:latin typeface="Franklin Gothic Heavy" pitchFamily="34" charset="0"/>
              </a:rPr>
              <a:t>І. Ю. </a:t>
            </a:r>
            <a:r>
              <a:rPr lang="uk-UA" dirty="0" err="1" smtClean="0">
                <a:latin typeface="Franklin Gothic Heavy" pitchFamily="34" charset="0"/>
              </a:rPr>
              <a:t>Хоменко</a:t>
            </a:r>
            <a:endParaRPr lang="ru-RU" dirty="0">
              <a:latin typeface="Franklin Gothic Heavy" pitchFamily="34" charset="0"/>
            </a:endParaRPr>
          </a:p>
        </p:txBody>
      </p:sp>
      <p:pic>
        <p:nvPicPr>
          <p:cNvPr id="4099" name="Picture 3" descr="C:\Users\Admin\Desktop\0_13d87f_e2c409b0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4441" y="1412776"/>
            <a:ext cx="3024336" cy="231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96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1434" y="1131164"/>
            <a:ext cx="4774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u="sng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Правило 1. Час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 descr="C:\Users\Admin\Desktop\chas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34" y="2209800"/>
            <a:ext cx="46291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35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3356" y="5199583"/>
            <a:ext cx="8953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u="sng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Правило 2. </a:t>
            </a:r>
            <a:r>
              <a:rPr lang="ru-RU" sz="5400" b="1" i="1" u="sng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Займаємо</a:t>
            </a:r>
            <a:r>
              <a:rPr lang="ru-RU" sz="5400" b="1" i="1" u="sng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i="1" u="sng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місця</a:t>
            </a:r>
            <a:r>
              <a:rPr lang="ru-RU" sz="5400" b="1" i="1" u="sng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4" name="Picture 2" descr="C:\Users\Admin\Desktop\0798e529a92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03" y="1160830"/>
            <a:ext cx="816292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9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03994" y="620688"/>
            <a:ext cx="62023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u="sng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Правило 3. </a:t>
            </a:r>
            <a:endParaRPr lang="ru-RU" sz="5400" b="1" i="1" u="sng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i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Правильно </a:t>
            </a:r>
            <a:r>
              <a:rPr lang="ru-RU" sz="5400" b="1" i="1" u="sng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сидимо</a:t>
            </a:r>
            <a:r>
              <a:rPr lang="ru-RU" sz="5400" b="1" i="1" u="sng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410" name="Picture 2" descr="http://s-zametki.ru/wp-content/uploads/2015/01/%D0%B0.-%D1%8D%D1%82%D0%B8%D0%BA%D0%B5%D1%82-%D0%B4%D0%BB%D1%8F-%D0%B6%D0%B5%D0%BD%D1%89%D0%B8%D0%B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66" y="2852936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9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666" y="476672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u="sng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>
              <a:buNone/>
            </a:pPr>
            <a:r>
              <a:rPr lang="ru-RU" b="1" u="sng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Ні</a:t>
            </a:r>
            <a:r>
              <a:rPr lang="ru-RU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</a:t>
            </a:r>
            <a:r>
              <a:rPr lang="ru-RU" b="1" u="sng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якому</a:t>
            </a:r>
            <a:r>
              <a:rPr lang="ru-RU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u="sng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разі</a:t>
            </a:r>
            <a:r>
              <a:rPr lang="ru-RU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не </a:t>
            </a:r>
            <a:r>
              <a:rPr lang="ru-RU" b="1" u="sng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можна</a:t>
            </a:r>
            <a:r>
              <a:rPr lang="ru-RU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  <a:p>
            <a:pPr lvl="0" algn="just"/>
            <a:r>
              <a:rPr lang="ru-RU" b="1" dirty="0" err="1"/>
              <a:t>сідати</a:t>
            </a:r>
            <a:r>
              <a:rPr lang="ru-RU" b="1" dirty="0"/>
              <a:t> за </a:t>
            </a:r>
            <a:r>
              <a:rPr lang="ru-RU" b="1" dirty="0" err="1"/>
              <a:t>стіл</a:t>
            </a:r>
            <a:r>
              <a:rPr lang="ru-RU" b="1" dirty="0"/>
              <a:t> з сигаретою;</a:t>
            </a:r>
          </a:p>
          <a:p>
            <a:pPr lvl="0" algn="just"/>
            <a:r>
              <a:rPr lang="ru-RU" b="1" dirty="0" err="1"/>
              <a:t>згортати</a:t>
            </a:r>
            <a:r>
              <a:rPr lang="ru-RU" b="1" dirty="0"/>
              <a:t> край </a:t>
            </a:r>
            <a:r>
              <a:rPr lang="ru-RU" b="1" dirty="0" err="1"/>
              <a:t>скатертини</a:t>
            </a:r>
            <a:r>
              <a:rPr lang="ru-RU" b="1" dirty="0"/>
              <a:t> в трубочку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витирати</a:t>
            </a:r>
            <a:r>
              <a:rPr lang="ru-RU" b="1" dirty="0"/>
              <a:t> об </a:t>
            </a:r>
            <a:r>
              <a:rPr lang="ru-RU" b="1" dirty="0" err="1"/>
              <a:t>неї</a:t>
            </a:r>
            <a:r>
              <a:rPr lang="ru-RU" b="1" dirty="0"/>
              <a:t> руки, </a:t>
            </a:r>
            <a:r>
              <a:rPr lang="ru-RU" b="1" dirty="0" err="1"/>
              <a:t>заплітати</a:t>
            </a:r>
            <a:r>
              <a:rPr lang="ru-RU" b="1" dirty="0"/>
              <a:t> </a:t>
            </a:r>
            <a:r>
              <a:rPr lang="ru-RU" b="1" dirty="0" err="1"/>
              <a:t>кіски</a:t>
            </a:r>
            <a:r>
              <a:rPr lang="ru-RU" b="1" dirty="0"/>
              <a:t> з </a:t>
            </a:r>
            <a:r>
              <a:rPr lang="ru-RU" b="1" dirty="0" err="1"/>
              <a:t>бахроми</a:t>
            </a:r>
            <a:r>
              <a:rPr lang="ru-RU" b="1" dirty="0"/>
              <a:t> </a:t>
            </a:r>
            <a:r>
              <a:rPr lang="ru-RU" b="1" dirty="0" err="1"/>
              <a:t>скатертини</a:t>
            </a:r>
            <a:r>
              <a:rPr lang="ru-RU" b="1" dirty="0"/>
              <a:t>;</a:t>
            </a:r>
          </a:p>
          <a:p>
            <a:pPr lvl="0" algn="just"/>
            <a:r>
              <a:rPr lang="ru-RU" b="1" dirty="0" err="1"/>
              <a:t>навалюватися</a:t>
            </a:r>
            <a:r>
              <a:rPr lang="ru-RU" b="1" dirty="0"/>
              <a:t> на </a:t>
            </a:r>
            <a:r>
              <a:rPr lang="ru-RU" b="1" dirty="0" err="1"/>
              <a:t>стіл</a:t>
            </a:r>
            <a:r>
              <a:rPr lang="ru-RU" b="1" dirty="0"/>
              <a:t> </a:t>
            </a:r>
            <a:r>
              <a:rPr lang="ru-RU" b="1" dirty="0" err="1"/>
              <a:t>грудьми</a:t>
            </a:r>
            <a:r>
              <a:rPr lang="ru-RU" b="1" dirty="0"/>
              <a:t>;</a:t>
            </a:r>
          </a:p>
          <a:p>
            <a:pPr lvl="0" algn="just"/>
            <a:r>
              <a:rPr lang="ru-RU" b="1" dirty="0" err="1"/>
              <a:t>простягати</a:t>
            </a:r>
            <a:r>
              <a:rPr lang="ru-RU" b="1" dirty="0"/>
              <a:t> в </a:t>
            </a:r>
            <a:r>
              <a:rPr lang="ru-RU" b="1" dirty="0" err="1"/>
              <a:t>усю</a:t>
            </a:r>
            <a:r>
              <a:rPr lang="ru-RU" b="1" dirty="0"/>
              <a:t> </a:t>
            </a:r>
            <a:r>
              <a:rPr lang="ru-RU" b="1" dirty="0" err="1"/>
              <a:t>довжину</a:t>
            </a:r>
            <a:r>
              <a:rPr lang="ru-RU" b="1" dirty="0"/>
              <a:t> ноги </a:t>
            </a:r>
            <a:r>
              <a:rPr lang="ru-RU" b="1" dirty="0" err="1"/>
              <a:t>під</a:t>
            </a:r>
            <a:r>
              <a:rPr lang="ru-RU" b="1" dirty="0"/>
              <a:t> столом і </a:t>
            </a:r>
            <a:r>
              <a:rPr lang="ru-RU" b="1" dirty="0" err="1"/>
              <a:t>здійснювати</a:t>
            </a:r>
            <a:r>
              <a:rPr lang="ru-RU" b="1" dirty="0"/>
              <a:t> </a:t>
            </a:r>
            <a:r>
              <a:rPr lang="ru-RU" b="1" dirty="0" err="1"/>
              <a:t>інші</a:t>
            </a:r>
            <a:r>
              <a:rPr lang="ru-RU" b="1" dirty="0"/>
              <a:t> </a:t>
            </a:r>
            <a:r>
              <a:rPr lang="ru-RU" b="1" dirty="0" err="1"/>
              <a:t>подібні</a:t>
            </a:r>
            <a:r>
              <a:rPr lang="ru-RU" b="1" dirty="0"/>
              <a:t> </a:t>
            </a:r>
            <a:r>
              <a:rPr lang="ru-RU" b="1" dirty="0" err="1"/>
              <a:t>дії</a:t>
            </a:r>
            <a:r>
              <a:rPr lang="ru-RU" b="1" dirty="0"/>
              <a:t>.</a:t>
            </a:r>
          </a:p>
          <a:p>
            <a:endParaRPr lang="ru-RU" dirty="0"/>
          </a:p>
        </p:txBody>
      </p:sp>
      <p:pic>
        <p:nvPicPr>
          <p:cNvPr id="16385" name="Picture 1" descr="C:\Users\Admin\Desktop\man-with-stop-sign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2656"/>
            <a:ext cx="1856476" cy="185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1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5301208"/>
            <a:ext cx="73129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u="sng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Правило 4. </a:t>
            </a:r>
            <a:r>
              <a:rPr lang="ru-RU" sz="5400" b="1" i="1" u="sng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Сервіровка</a:t>
            </a:r>
            <a:r>
              <a:rPr lang="ru-RU" sz="5400" b="1" i="1" u="sng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362" name="Picture 2" descr="http://womanwiki.ru/s/images/2/21/Te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566648"/>
            <a:ext cx="5784686" cy="433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26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0_13d87f_e2c409b0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4248" y="5260201"/>
            <a:ext cx="2084786" cy="159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33670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4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4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приготований</a:t>
            </a:r>
            <a:r>
              <a:rPr lang="ru-RU" sz="4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стіл</a:t>
            </a:r>
            <a:r>
              <a:rPr lang="ru-RU" sz="4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ставляться</a:t>
            </a:r>
            <a:r>
              <a:rPr lang="ru-RU" sz="4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наступні</a:t>
            </a:r>
            <a:r>
              <a:rPr lang="ru-RU" sz="4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предмети</a:t>
            </a:r>
            <a:r>
              <a:rPr lang="ru-RU" sz="4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чашки і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блюдця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(ручка у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чашці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розгорнута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управо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/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чайні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ложки (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розташовуються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блюдці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за чашкою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паралельно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столу, ручкою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управо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/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малий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заварювальний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чайник;</a:t>
            </a:r>
          </a:p>
          <a:p>
            <a:pPr lvl="0"/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великий чайник з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окропом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кусковий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цукор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цукорниці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щипцями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цукор-пісок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цукорниці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загальною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ложечкою;</a:t>
            </a:r>
          </a:p>
          <a:p>
            <a:pPr lvl="0"/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варення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, джем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мед в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розетці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вазі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ставлять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ліворуч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молочник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сливочник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ставлять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пирогову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тарілку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праворуч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гостя;</a:t>
            </a:r>
          </a:p>
          <a:p>
            <a:pPr lvl="0"/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допоміжні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прилади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, лопатка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щипці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перекладання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торта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тістечок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/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серветки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тканинні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паперові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73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2" y="4509120"/>
            <a:ext cx="3131840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" t="24312" r="15363" b="11668"/>
          <a:stretch/>
        </p:blipFill>
        <p:spPr bwMode="auto">
          <a:xfrm>
            <a:off x="3419871" y="4509120"/>
            <a:ext cx="3029803" cy="233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1131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Серветки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(фр.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serviette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) -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прямокутний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шматок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матерії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дотримання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чистоти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розміри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серветок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призначені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випадків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сервіровки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столу: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розмір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35х35 см і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менше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використовуються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сніданку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чайного і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кавового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столу,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розмір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40х40 см і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для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обіду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вечері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Найпопулярнішим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вживанішим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розмір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50х50 см.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16632"/>
            <a:ext cx="71287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Правило </a:t>
            </a:r>
            <a:r>
              <a:rPr lang="ru-RU" sz="3600" b="1" i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5. </a:t>
            </a:r>
            <a:endParaRPr lang="ru-RU" sz="3600" b="1" i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b="1" i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Її</a:t>
            </a:r>
            <a:r>
              <a:rPr lang="ru-RU" sz="3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i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Величність</a:t>
            </a:r>
            <a:r>
              <a:rPr lang="ru-RU" sz="3600" b="1" i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3600" b="1" i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Серветка</a:t>
            </a:r>
            <a:r>
              <a:rPr lang="ru-RU" sz="3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7" name="Picture 5" descr="http://klub-rukodeliya.ru/wp-content/uploads/2013/07/salfetki-150x1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345" y="4457970"/>
            <a:ext cx="2400030" cy="240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31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C:\Users\Admin\Desktop\man-with-stop-sign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-9702"/>
            <a:ext cx="1856476" cy="185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640960" cy="652534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5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5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5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sz="5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ru-RU" sz="5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5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5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/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залишати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серветку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столі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незайманою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вам дали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серветку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використайте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серветка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дана,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нею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витирати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руки і рот, а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захищати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одяг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можливих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плям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; те,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нею не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користується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видає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нечепура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 algn="just"/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розгортати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серветку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до того, як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зробить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хазяїн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організатор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столу (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озгорнута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серветка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організатора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сигнал початку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трапези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 algn="just"/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розмахувати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серветкою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перед гостями, не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варто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агресивно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трясти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серветкою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розгорнути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засмучуватися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серветка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випадково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впала з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колін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підлогу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(треба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попросити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дати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вам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чисту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оскільки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користуватися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серветкою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піднятою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підлоги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звичайно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 algn="just"/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використати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серветку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замість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носової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хустки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рушника для сильно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забруднених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рук;</a:t>
            </a:r>
          </a:p>
          <a:p>
            <a:pPr lvl="0" algn="just"/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закладати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серветку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одним з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кутів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краєм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комір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лацкан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піджака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незручно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, і не </a:t>
            </a:r>
            <a:r>
              <a:rPr lang="ru-RU" sz="5900" dirty="0" err="1">
                <a:latin typeface="Times New Roman" pitchFamily="18" charset="0"/>
                <a:cs typeface="Times New Roman" pitchFamily="18" charset="0"/>
              </a:rPr>
              <a:t>естетично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79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528" y="188640"/>
            <a:ext cx="6101854" cy="529093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6191672" y="4334629"/>
            <a:ext cx="2952328" cy="2520280"/>
          </a:xfrm>
          <a:prstGeom prst="rect">
            <a:avLst/>
          </a:prstGeom>
        </p:spPr>
      </p:pic>
      <p:pic>
        <p:nvPicPr>
          <p:cNvPr id="8" name="Picture 3" descr="C:\Users\Admin\Desktop\0_13d87f_e2c409b0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4248" y="1412776"/>
            <a:ext cx="2084786" cy="159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25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60515" y="663079"/>
            <a:ext cx="7035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u="sng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Правило 6. </a:t>
            </a:r>
            <a:r>
              <a:rPr lang="ru-RU" sz="5400" b="1" i="1" u="sng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Чаювання</a:t>
            </a:r>
            <a:r>
              <a:rPr lang="ru-RU" sz="5400" b="1" i="1" u="sng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 descr="C:\Users\Admin\Desktop\103658465_76988244_blackte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63791" y="1722941"/>
            <a:ext cx="62293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70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25963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Етикет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велика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галузь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вимагає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уваги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боку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верств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суспільства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Однією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найскладніших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частин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етикету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є культура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поведінки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столом.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Столовий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етикет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порядок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певної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церемонії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" name="Picture 3" descr="C:\Users\Admin\Desktop\0_13d87f_e2c409b0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0731" y="4869160"/>
            <a:ext cx="2084786" cy="159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10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C:\Users\Admin\Desktop\man-with-stop-sign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300"/>
            <a:ext cx="1856476" cy="185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дути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гарячу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їжу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напої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плямкати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сьорбати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підтримувати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бесіду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повним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ротом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кашляти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 столом.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ж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раптом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напад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кашлю застав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чаювання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слід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вийти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іншої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кімнати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відвернутися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прикрити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рот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серветкою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облизувати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вишкрібати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цукорниці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залишки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цукру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коментувати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скільки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з’їв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перебирати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пригощання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пошуках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бажаного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краще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заздалегідь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торкаючись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вази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вибрати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фрукт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солодкість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покласти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 свою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тарілку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27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3734" y="4869160"/>
            <a:ext cx="7869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u="sng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Правило 7. </a:t>
            </a:r>
            <a:r>
              <a:rPr lang="ru-RU" sz="5400" b="1" i="1" u="sng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Спілкування</a:t>
            </a:r>
            <a:r>
              <a:rPr lang="ru-RU" sz="5400" b="1" i="1" u="sng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2" name="Picture 2" descr="https://encrypted-tbn3.gstatic.com/images?q=tbn:ANd9GcQv4KIzsUvPW93sI_vFFKpWuP3BKwly6qDpvKDv97jhQD9jOgS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33246"/>
            <a:ext cx="5122055" cy="40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24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17692" y="2967335"/>
            <a:ext cx="5708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u="sng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Правило 8. </a:t>
            </a:r>
            <a:r>
              <a:rPr lang="ru-RU" sz="5400" b="1" i="1" u="sng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Фінал</a:t>
            </a:r>
            <a:r>
              <a:rPr lang="ru-RU" sz="5400" b="1" i="1" u="sng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3" descr="C:\Users\Admin\Desktop\0_13d87f_e2c409b0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8104" y="464239"/>
            <a:ext cx="3155828" cy="24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41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Desktop\28326fa597e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4" y="867461"/>
            <a:ext cx="8885237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7532" y="-9702"/>
            <a:ext cx="73231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мачного та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приємного</a:t>
            </a:r>
            <a:r>
              <a:rPr lang="ru-RU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чаювання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…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526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Тема</a:t>
            </a:r>
            <a:r>
              <a:rPr lang="ru-RU" dirty="0"/>
              <a:t>: «Морально-</a:t>
            </a:r>
            <a:r>
              <a:rPr lang="ru-RU" dirty="0" err="1"/>
              <a:t>етичне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». </a:t>
            </a:r>
          </a:p>
          <a:p>
            <a:r>
              <a:rPr lang="ru-RU" dirty="0"/>
              <a:t>Форма </a:t>
            </a:r>
            <a:r>
              <a:rPr lang="ru-RU" dirty="0" err="1"/>
              <a:t>проведення</a:t>
            </a:r>
            <a:r>
              <a:rPr lang="ru-RU" dirty="0"/>
              <a:t>: </a:t>
            </a:r>
            <a:r>
              <a:rPr lang="ru-RU" dirty="0" err="1"/>
              <a:t>укрок-тренінг</a:t>
            </a:r>
            <a:r>
              <a:rPr lang="ru-RU" dirty="0"/>
              <a:t>.</a:t>
            </a:r>
          </a:p>
          <a:p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проведення</a:t>
            </a:r>
            <a:r>
              <a:rPr lang="ru-RU" dirty="0"/>
              <a:t>: </a:t>
            </a:r>
            <a:r>
              <a:rPr lang="ru-RU" dirty="0" err="1"/>
              <a:t>кондитерське</a:t>
            </a:r>
            <a:r>
              <a:rPr lang="ru-RU" dirty="0"/>
              <a:t> кафе «</a:t>
            </a:r>
            <a:r>
              <a:rPr lang="uk-UA" dirty="0"/>
              <a:t>  Едельвейс  </a:t>
            </a:r>
            <a:r>
              <a:rPr lang="ru-RU" dirty="0"/>
              <a:t>».</a:t>
            </a:r>
          </a:p>
          <a:p>
            <a:r>
              <a:rPr lang="ru-RU" dirty="0"/>
              <a:t>Дата і час </a:t>
            </a:r>
            <a:r>
              <a:rPr lang="ru-RU" dirty="0" err="1"/>
              <a:t>проведення</a:t>
            </a:r>
            <a:r>
              <a:rPr lang="ru-RU" dirty="0"/>
              <a:t>: </a:t>
            </a:r>
            <a:r>
              <a:rPr lang="uk-UA" dirty="0" smtClean="0"/>
              <a:t>15.03.201</a:t>
            </a:r>
            <a:r>
              <a:rPr lang="en-US" dirty="0" smtClean="0"/>
              <a:t>7</a:t>
            </a:r>
            <a:endParaRPr lang="ru-RU" dirty="0"/>
          </a:p>
          <a:p>
            <a:r>
              <a:rPr lang="ru-RU" dirty="0" err="1"/>
              <a:t>Тривалість</a:t>
            </a:r>
            <a:r>
              <a:rPr lang="ru-RU" dirty="0"/>
              <a:t>: 1 година.</a:t>
            </a:r>
          </a:p>
          <a:p>
            <a:endParaRPr lang="ru-RU" dirty="0"/>
          </a:p>
        </p:txBody>
      </p:sp>
      <p:pic>
        <p:nvPicPr>
          <p:cNvPr id="6" name="Picture 3" descr="C:\Users\Admin\Desktop\0_13d87f_e2c409b0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0731" y="4869160"/>
            <a:ext cx="2084786" cy="159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1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План заходу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/>
              <a:t>І. </a:t>
            </a:r>
            <a:r>
              <a:rPr lang="ru-RU" b="1" dirty="0" err="1"/>
              <a:t>Вступ</a:t>
            </a:r>
            <a:endParaRPr lang="ru-RU" dirty="0"/>
          </a:p>
          <a:p>
            <a:r>
              <a:rPr lang="ru-RU" dirty="0" err="1"/>
              <a:t>Ознайомлення</a:t>
            </a:r>
            <a:r>
              <a:rPr lang="ru-RU" dirty="0"/>
              <a:t> з </a:t>
            </a:r>
            <a:r>
              <a:rPr lang="ru-RU" dirty="0" err="1"/>
              <a:t>поняттями</a:t>
            </a:r>
            <a:r>
              <a:rPr lang="ru-RU" dirty="0"/>
              <a:t> «</a:t>
            </a:r>
            <a:r>
              <a:rPr lang="ru-RU" dirty="0" err="1"/>
              <a:t>етикет</a:t>
            </a:r>
            <a:r>
              <a:rPr lang="ru-RU" dirty="0"/>
              <a:t>», «</a:t>
            </a:r>
            <a:r>
              <a:rPr lang="ru-RU" dirty="0" err="1"/>
              <a:t>столовий</a:t>
            </a:r>
            <a:r>
              <a:rPr lang="ru-RU" dirty="0"/>
              <a:t> </a:t>
            </a:r>
            <a:r>
              <a:rPr lang="ru-RU" dirty="0" err="1"/>
              <a:t>етикет</a:t>
            </a:r>
            <a:r>
              <a:rPr lang="ru-RU" dirty="0"/>
              <a:t>», «</a:t>
            </a:r>
            <a:r>
              <a:rPr lang="ru-RU" dirty="0" err="1"/>
              <a:t>десертний</a:t>
            </a:r>
            <a:r>
              <a:rPr lang="ru-RU" dirty="0"/>
              <a:t> </a:t>
            </a:r>
            <a:r>
              <a:rPr lang="ru-RU" dirty="0" err="1"/>
              <a:t>стіл</a:t>
            </a:r>
            <a:r>
              <a:rPr lang="ru-RU" dirty="0"/>
              <a:t>», «</a:t>
            </a:r>
            <a:r>
              <a:rPr lang="ru-RU" dirty="0" err="1"/>
              <a:t>сервіровка</a:t>
            </a:r>
            <a:r>
              <a:rPr lang="ru-RU" dirty="0"/>
              <a:t> столу».</a:t>
            </a:r>
          </a:p>
          <a:p>
            <a:r>
              <a:rPr lang="ru-RU" b="1" dirty="0"/>
              <a:t>ІІ. </a:t>
            </a:r>
            <a:r>
              <a:rPr lang="ru-RU" b="1" dirty="0" err="1"/>
              <a:t>Основна</a:t>
            </a:r>
            <a:r>
              <a:rPr lang="ru-RU" b="1" dirty="0"/>
              <a:t> </a:t>
            </a:r>
            <a:r>
              <a:rPr lang="ru-RU" b="1" dirty="0" err="1"/>
              <a:t>частина</a:t>
            </a:r>
            <a:endParaRPr lang="ru-RU" dirty="0"/>
          </a:p>
          <a:p>
            <a:r>
              <a:rPr lang="ru-RU" dirty="0"/>
              <a:t>Правило 1. Час</a:t>
            </a:r>
          </a:p>
          <a:p>
            <a:r>
              <a:rPr lang="ru-RU" dirty="0"/>
              <a:t>Правило 2. </a:t>
            </a:r>
            <a:r>
              <a:rPr lang="ru-RU" dirty="0" err="1"/>
              <a:t>Займаємо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!</a:t>
            </a:r>
          </a:p>
          <a:p>
            <a:r>
              <a:rPr lang="ru-RU" dirty="0"/>
              <a:t>Практична </a:t>
            </a:r>
            <a:r>
              <a:rPr lang="ru-RU" dirty="0" err="1"/>
              <a:t>частина</a:t>
            </a:r>
            <a:r>
              <a:rPr lang="ru-RU" dirty="0"/>
              <a:t> 1</a:t>
            </a:r>
          </a:p>
          <a:p>
            <a:r>
              <a:rPr lang="ru-RU" dirty="0"/>
              <a:t>Правило 3. Правильно </a:t>
            </a:r>
            <a:r>
              <a:rPr lang="ru-RU" dirty="0" err="1"/>
              <a:t>сидимо</a:t>
            </a:r>
            <a:r>
              <a:rPr lang="ru-RU" dirty="0"/>
              <a:t>.</a:t>
            </a:r>
          </a:p>
          <a:p>
            <a:r>
              <a:rPr lang="ru-RU" dirty="0"/>
              <a:t>Правило 4. </a:t>
            </a:r>
            <a:r>
              <a:rPr lang="ru-RU" dirty="0" err="1"/>
              <a:t>Сервіровка</a:t>
            </a:r>
            <a:r>
              <a:rPr lang="ru-RU" dirty="0"/>
              <a:t>.</a:t>
            </a:r>
          </a:p>
          <a:p>
            <a:r>
              <a:rPr lang="ru-RU" dirty="0"/>
              <a:t>Правило 5.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Величність</a:t>
            </a:r>
            <a:r>
              <a:rPr lang="ru-RU" dirty="0"/>
              <a:t>, </a:t>
            </a:r>
            <a:r>
              <a:rPr lang="ru-RU" dirty="0" err="1"/>
              <a:t>Серветка</a:t>
            </a:r>
            <a:r>
              <a:rPr lang="ru-RU" dirty="0"/>
              <a:t>!</a:t>
            </a:r>
          </a:p>
          <a:p>
            <a:r>
              <a:rPr lang="ru-RU" dirty="0"/>
              <a:t>Практична </a:t>
            </a:r>
            <a:r>
              <a:rPr lang="ru-RU" dirty="0" err="1"/>
              <a:t>частина</a:t>
            </a:r>
            <a:r>
              <a:rPr lang="ru-RU" dirty="0"/>
              <a:t> 2</a:t>
            </a:r>
          </a:p>
          <a:p>
            <a:r>
              <a:rPr lang="ru-RU" dirty="0"/>
              <a:t>Правило 6. </a:t>
            </a:r>
            <a:r>
              <a:rPr lang="ru-RU" dirty="0" err="1"/>
              <a:t>Чаювання</a:t>
            </a:r>
            <a:r>
              <a:rPr lang="ru-RU" dirty="0"/>
              <a:t>.</a:t>
            </a:r>
          </a:p>
          <a:p>
            <a:r>
              <a:rPr lang="ru-RU" dirty="0"/>
              <a:t>Правило 7. </a:t>
            </a:r>
            <a:r>
              <a:rPr lang="ru-RU" dirty="0" err="1"/>
              <a:t>Спілкування</a:t>
            </a:r>
            <a:r>
              <a:rPr lang="ru-RU" dirty="0"/>
              <a:t>.</a:t>
            </a:r>
          </a:p>
          <a:p>
            <a:r>
              <a:rPr lang="ru-RU" dirty="0"/>
              <a:t>Правило 8. </a:t>
            </a:r>
            <a:r>
              <a:rPr lang="ru-RU" dirty="0" err="1"/>
              <a:t>Фінал</a:t>
            </a:r>
            <a:r>
              <a:rPr lang="ru-RU" dirty="0"/>
              <a:t>.</a:t>
            </a:r>
          </a:p>
          <a:p>
            <a:r>
              <a:rPr lang="ru-RU" dirty="0"/>
              <a:t>Практична </a:t>
            </a:r>
            <a:r>
              <a:rPr lang="ru-RU" dirty="0" err="1"/>
              <a:t>частина</a:t>
            </a:r>
            <a:r>
              <a:rPr lang="ru-RU" dirty="0"/>
              <a:t> 3</a:t>
            </a:r>
          </a:p>
          <a:p>
            <a:r>
              <a:rPr lang="ru-RU" b="1" dirty="0"/>
              <a:t>ІІІ. </a:t>
            </a:r>
            <a:r>
              <a:rPr lang="ru-RU" b="1" dirty="0" err="1"/>
              <a:t>Заключна</a:t>
            </a:r>
            <a:r>
              <a:rPr lang="ru-RU" b="1" dirty="0"/>
              <a:t> </a:t>
            </a:r>
            <a:r>
              <a:rPr lang="ru-RU" b="1" dirty="0" err="1"/>
              <a:t>частина</a:t>
            </a:r>
            <a:endParaRPr lang="ru-RU" dirty="0"/>
          </a:p>
          <a:p>
            <a:endParaRPr lang="ru-RU" dirty="0"/>
          </a:p>
        </p:txBody>
      </p:sp>
      <p:pic>
        <p:nvPicPr>
          <p:cNvPr id="5" name="Picture 3" descr="C:\Users\Admin\Desktop\0_13d87f_e2c409b0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0731" y="4869160"/>
            <a:ext cx="2084786" cy="159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62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Етикет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(франц.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etiquette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правил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поведінки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поводження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правила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чемності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прийняті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суспільстві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5" name="Picture 3" descr="C:\Users\Admin\Desktop\0_13d87f_e2c409b0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0731" y="4869160"/>
            <a:ext cx="2084786" cy="159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4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Походження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етикету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Слово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етикет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французького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походження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Etiquette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перекладі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ярлик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етикетка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церемоніал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порядок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певної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церемонії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Уперше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етикетки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спожиті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дворі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короля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Франції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Людовика XIV - гостям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роздані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картки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етикетки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викладом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того, як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триматися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хоча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певні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норм і правил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поведінки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існували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прадавніх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часів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Picture 3" descr="C:\Users\Admin\Desktop\0_13d87f_e2c409b0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0731" y="4869160"/>
            <a:ext cx="2084786" cy="159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98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0_13d87f_e2c409b0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41109" y="5085184"/>
            <a:ext cx="2084786" cy="159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260648"/>
            <a:ext cx="806489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етикету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придворний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етикет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- порядок,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строго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регламентується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поводження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встановлені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при дворах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монархів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дипломатичний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етикет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- правила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поведінки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дипломатів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офіційних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при контактах один з одним на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дипломатичних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прийомах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візитах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, переговорах;</a:t>
            </a: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військовий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етикет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зведення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загальноприйнятих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армії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правил, норм і манер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поведінки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військовослужбовців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сферах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lvl="0" indent="-457200" algn="just">
              <a:buFont typeface="Wingdings" pitchFamily="2" charset="2"/>
              <a:buChar char="v"/>
            </a:pP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загальногромадянський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етикет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сукупність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правил,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традицій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умовностей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дотримуються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громадянами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спілкуванні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один з одним.</a:t>
            </a:r>
          </a:p>
        </p:txBody>
      </p:sp>
    </p:spTree>
    <p:extLst>
      <p:ext uri="{BB962C8B-B14F-4D97-AF65-F5344CB8AC3E}">
        <p14:creationId xmlns:p14="http://schemas.microsoft.com/office/powerpoint/2010/main" val="196184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0.liveinternet.ru/images/attach/c/3/78/110/78110442_4278666_76786737_large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900" y="665237"/>
            <a:ext cx="6192763" cy="61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2" y="126876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0357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Кафе «ЕДЕЛЬВЕЙС»</a:t>
            </a:r>
            <a:endParaRPr lang="ru-RU" sz="6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278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imgonline.com.ua/examples/two-tone-blurred-background-4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702"/>
            <a:ext cx="9156935" cy="68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3" y="548680"/>
            <a:ext cx="839110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39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752</Words>
  <Application>Microsoft Office PowerPoint</Application>
  <PresentationFormat>Экран (4:3)</PresentationFormat>
  <Paragraphs>87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План заходу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12</cp:revision>
  <dcterms:created xsi:type="dcterms:W3CDTF">2016-03-14T15:26:18Z</dcterms:created>
  <dcterms:modified xsi:type="dcterms:W3CDTF">2017-04-10T18:48:50Z</dcterms:modified>
</cp:coreProperties>
</file>