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63" r:id="rId5"/>
    <p:sldId id="264" r:id="rId6"/>
    <p:sldId id="259" r:id="rId7"/>
    <p:sldId id="261" r:id="rId8"/>
    <p:sldId id="260" r:id="rId9"/>
    <p:sldId id="265" r:id="rId10"/>
    <p:sldId id="267" r:id="rId11"/>
    <p:sldId id="266" r:id="rId12"/>
    <p:sldId id="268" r:id="rId13"/>
    <p:sldId id="269" r:id="rId14"/>
    <p:sldId id="272" r:id="rId15"/>
    <p:sldId id="270" r:id="rId16"/>
    <p:sldId id="262" r:id="rId17"/>
    <p:sldId id="271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67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A95E8-62E2-4B50-864E-865861B95DB8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E8EB7-332B-40E7-ADEC-323950DE3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998843"/>
      </p:ext>
    </p:extLst>
  </p:cSld>
  <p:clrMapOvr>
    <a:masterClrMapping/>
  </p:clrMapOvr>
  <p:transition spd="med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080C0-0136-4675-8C1B-AE4732117F8C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3DB8A-768E-4C37-BF8A-A61217F90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09335"/>
      </p:ext>
    </p:extLst>
  </p:cSld>
  <p:clrMapOvr>
    <a:masterClrMapping/>
  </p:clrMapOvr>
  <p:transition spd="med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C0968-8222-4CA6-AFDE-D92E3EBBF862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49B7A-4D5E-48F9-81A9-4DC1DFE8B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793716"/>
      </p:ext>
    </p:extLst>
  </p:cSld>
  <p:clrMapOvr>
    <a:masterClrMapping/>
  </p:clrMapOvr>
  <p:transition spd="med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5A03E-2FE4-4F28-829A-7DD1B07C9C7E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38B5-F064-4A1E-8842-CE5F3A79F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886799"/>
      </p:ext>
    </p:extLst>
  </p:cSld>
  <p:clrMapOvr>
    <a:masterClrMapping/>
  </p:clrMapOvr>
  <p:transition spd="med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DB78D-0ADB-40A1-98E2-DC681DE9CAA4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62522-5A15-4573-A5DC-AA62CB93E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717249"/>
      </p:ext>
    </p:extLst>
  </p:cSld>
  <p:clrMapOvr>
    <a:masterClrMapping/>
  </p:clrMapOvr>
  <p:transition spd="med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7BC63-32C2-4876-93AD-93AB5346EB39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51347-5A96-4B90-8B60-840C45366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99989"/>
      </p:ext>
    </p:extLst>
  </p:cSld>
  <p:clrMapOvr>
    <a:masterClrMapping/>
  </p:clrMapOvr>
  <p:transition spd="med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A324D-2F31-49FC-B9DA-77841BE17FD4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DD82B-F873-4829-8068-70772E440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543010"/>
      </p:ext>
    </p:extLst>
  </p:cSld>
  <p:clrMapOvr>
    <a:masterClrMapping/>
  </p:clrMapOvr>
  <p:transition spd="med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DA534-830F-4B90-A6AC-A5E5BF9F1F6D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11107-5917-4275-9C5A-74E45E010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117001"/>
      </p:ext>
    </p:extLst>
  </p:cSld>
  <p:clrMapOvr>
    <a:masterClrMapping/>
  </p:clrMapOvr>
  <p:transition spd="med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6C4F4-5915-4006-A6E6-F6AC13A491C3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470D3-F76E-48E0-AFEA-DA858331F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540830"/>
      </p:ext>
    </p:extLst>
  </p:cSld>
  <p:clrMapOvr>
    <a:masterClrMapping/>
  </p:clrMapOvr>
  <p:transition spd="med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94960-7E7B-4019-8A5D-BD7224D00548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DFDB4-6DA9-4014-9A48-6DC122C89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246203"/>
      </p:ext>
    </p:extLst>
  </p:cSld>
  <p:clrMapOvr>
    <a:masterClrMapping/>
  </p:clrMapOvr>
  <p:transition spd="med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157F-0AA1-420F-81AA-5E1E32D63A73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7DFC0-5F9C-4B3D-B54F-AA2C81471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463790"/>
      </p:ext>
    </p:extLst>
  </p:cSld>
  <p:clrMapOvr>
    <a:masterClrMapping/>
  </p:clrMapOvr>
  <p:transition spd="med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E51F06-15B1-4EE2-A906-4F0B14EEE991}" type="datetimeFigureOut">
              <a:rPr lang="ru-RU"/>
              <a:pPr>
                <a:defRPr/>
              </a:pPr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0FCDD0-C4B1-412D-BF07-3A24CC998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 spd="med" advTm="300000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8;&#1085;&#1089;&#1090;&#1088;&#1091;&#1084;&#1077;&#1085;&#1090;&#1072;&#1083;&#1100;&#1085;&#1072;&#1103;%20&#1084;&#1080;&#1085;&#1091;&#1089;&#1086;&#1074;&#1082;&#1072;%20&#1080;&#1079;%20quot&#1052;&#1072;&#1088;&#1075;&#1086;&#1096;&#1080;quot%20(mp3ostrov.co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700338" y="1412875"/>
            <a:ext cx="3816350" cy="3384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chemeClr val="hlink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>Бібліотечний</a:t>
            </a:r>
          </a:p>
          <a:p>
            <a:pPr algn="ctr"/>
            <a:r>
              <a:rPr lang="ru-RU" sz="3600" b="1" kern="10">
                <a:solidFill>
                  <a:schemeClr val="hlink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>урок</a:t>
            </a:r>
          </a:p>
          <a:p>
            <a:pPr algn="ctr"/>
            <a:r>
              <a:rPr lang="ru-RU" sz="3600" b="1" kern="10">
                <a:solidFill>
                  <a:schemeClr val="hlink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>для </a:t>
            </a:r>
          </a:p>
          <a:p>
            <a:pPr algn="ctr"/>
            <a:r>
              <a:rPr lang="ru-RU" sz="3600" b="1" kern="10">
                <a:solidFill>
                  <a:schemeClr val="hlink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>учнів</a:t>
            </a:r>
          </a:p>
          <a:p>
            <a:pPr algn="ctr"/>
            <a:r>
              <a:rPr lang="ru-RU" sz="3600" b="1" kern="10">
                <a:solidFill>
                  <a:schemeClr val="hlink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>3-го класу</a:t>
            </a:r>
          </a:p>
        </p:txBody>
      </p:sp>
      <p:pic>
        <p:nvPicPr>
          <p:cNvPr id="2060" name="Инструментальная минусовка из quotМаргошиquot (mp3ostrov.com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2372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30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8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187624" y="548680"/>
            <a:ext cx="7056784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Рукописні книги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204864"/>
            <a:ext cx="3373363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827584" y="2276872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Рукописна книга — кодекс, що містить твір (або збірку творів) художнього, релігійного, юридичного чи іншого змісту, написаний вручну.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Рукописною книгою називають витвір письменства, текст і ілюстрації якого на відміну від друкованої книги, виконані від руки чорнилами, фарбами, олівцем або вишкрябані на плоскій поверхні.</a:t>
            </a:r>
          </a:p>
        </p:txBody>
      </p:sp>
    </p:spTree>
  </p:cSld>
  <p:clrMapOvr>
    <a:masterClrMapping/>
  </p:clrMapOvr>
  <p:transition spd="med" advTm="300000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5881" y="3001714"/>
            <a:ext cx="4540368" cy="3024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899592" y="476672"/>
            <a:ext cx="7272808" cy="19442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Нове життя книг почалось, коли винайшли друкарський верстат. Батьком книгодрукування вважається німецький майстер Йоганн </a:t>
            </a:r>
            <a:r>
              <a:rPr lang="uk-UA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Гутенберг</a:t>
            </a:r>
            <a:r>
              <a:rPr lang="uk-UA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Зробив він свій винахід у 1450 році. Його книги стали дешевими та зручними.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81300"/>
            <a:ext cx="273685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30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7589" y="2788865"/>
            <a:ext cx="3168352" cy="3312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27584" y="548680"/>
            <a:ext cx="7992888" cy="18722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Першу книгу в Україні надрукував у 1564 році Іван Федоров, на це в нього пішов майже рік.  Тому засновником книгодрукування в Україні і Росії вважається Іван Федоров.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2347" y="2640087"/>
            <a:ext cx="367240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475656" y="404664"/>
            <a:ext cx="6696744" cy="136815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Іваном Федоровим було надруковано перший “ Буквар ” і книгу “ Апостол ”.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498" y="1996778"/>
            <a:ext cx="3816424" cy="3672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8810" y="2067198"/>
            <a:ext cx="3456385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30000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71600" y="1268760"/>
            <a:ext cx="3744416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Перші паперові книги в Україні були написані в монастирях. Вчені ченці старанно переписували не лише святі книги, а створювали літописи. У них занотовували і події, що запам’яталися з минулого, і те що відбувалося за їхнього життя. Ченці чимало ходили посвіту. Так день за днем ,рік за роком, народжувались безцінні книги – літописи.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58888" y="549275"/>
            <a:ext cx="7058025" cy="792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836712"/>
            <a:ext cx="3600400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30000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2427" y="2497138"/>
            <a:ext cx="5976664" cy="3636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27733" y="585192"/>
            <a:ext cx="7200800" cy="11521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Сучасний друкарський станок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 advTm="30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469" y="2067198"/>
            <a:ext cx="5194920" cy="3600400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Феномен електронної книги швидко перевернув поняття книги як такої… Сьогодні цей диво-пристрій став загальнодоступним у світі читачів. Чимало країн вже позбавило своїх школярів важелезних ранців, запровадивши у школі електронні підручники.</a:t>
            </a:r>
            <a:endParaRPr lang="uk-UA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548680"/>
            <a:ext cx="7200800" cy="11521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Сучасна електронна книга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420938"/>
            <a:ext cx="29527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300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300017" y="3001714"/>
            <a:ext cx="3276872" cy="216024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Місце де зберігаються книги називається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66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БІБЛІОТЕКА</a:t>
            </a:r>
            <a:endParaRPr lang="ru-RU" sz="3600" b="1" cap="all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66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300000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3" r="-1563" b="9375"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60032" y="764704"/>
            <a:ext cx="3384376" cy="41764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використаних джерел: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Шкільна бібліотека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№1, №10, 2011 рік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300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 rot="21025549">
            <a:off x="695320" y="1813070"/>
            <a:ext cx="3924472" cy="2792907"/>
          </a:xfrm>
          <a:prstGeom prst="round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Тема уроку: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“ Історія виникнення книги ”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901403">
            <a:off x="4359275" y="490538"/>
            <a:ext cx="4038600" cy="4505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 уроку: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b="1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ознайомити дітей з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b="1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історією виникнення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b="1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книги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b="1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 книгодрукування, як використовувалися в стародавні часи різні матеріали для книг; виховувати любов і повагу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b="1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книги і до праці людей,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b="1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які створювали її</a:t>
            </a:r>
            <a:endParaRPr lang="ru-RU" sz="2200" b="1" dirty="0">
              <a:ln w="1905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300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" r="66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315765" y="1377281"/>
            <a:ext cx="6984776" cy="36724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В кожнім домі, в кожній </a:t>
            </a:r>
            <a:r>
              <a:rPr lang="uk-UA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хаті-</a:t>
            </a:r>
            <a:endParaRPr lang="uk-UA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У містах і на селі,-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Хто навчився вже читати,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Має книжку на столі.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Дружба з книгою – це свято,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Не було б його у нас,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Ми не знали так багато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Про новий і давній час.</a:t>
            </a:r>
          </a:p>
        </p:txBody>
      </p:sp>
    </p:spTree>
  </p:cSld>
  <p:clrMapOvr>
    <a:masterClrMapping/>
  </p:clrMapOvr>
  <p:transition spd="med" advTm="300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43608" y="548680"/>
            <a:ext cx="7128792" cy="223224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5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Давним</a:t>
            </a:r>
            <a:r>
              <a:rPr lang="uk-UA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давно на Землі не було таких книжок, як зараз, бо люди їх не вміли виготовляти.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Сторінками ” найдавніших книг служили глина, камені, стіни печер, листя та кора дерев, шкіра</a:t>
            </a:r>
            <a:endParaRPr lang="ru-RU" sz="25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996952"/>
            <a:ext cx="194421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996952"/>
            <a:ext cx="194421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2996952"/>
            <a:ext cx="172819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996952"/>
            <a:ext cx="2160240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Овальная выноска 9"/>
          <p:cNvSpPr/>
          <p:nvPr/>
        </p:nvSpPr>
        <p:spPr>
          <a:xfrm flipV="1">
            <a:off x="2916238" y="5157788"/>
            <a:ext cx="1871662" cy="719137"/>
          </a:xfrm>
          <a:prstGeom prst="wedgeEllipse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" anchor="b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03848" y="5229200"/>
            <a:ext cx="136815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uk-UA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Камінь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 flipV="1">
            <a:off x="611188" y="5229225"/>
            <a:ext cx="1728787" cy="720725"/>
          </a:xfrm>
          <a:prstGeom prst="wedgeEllipse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" anchor="b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79537" y="5275808"/>
            <a:ext cx="1368153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uk-UA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Глина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 flipV="1">
            <a:off x="5219700" y="5157788"/>
            <a:ext cx="1584325" cy="719137"/>
          </a:xfrm>
          <a:prstGeom prst="wedgeEllipse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" anchor="b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Овальная выноска 15"/>
          <p:cNvSpPr/>
          <p:nvPr/>
        </p:nvSpPr>
        <p:spPr>
          <a:xfrm flipV="1">
            <a:off x="7164388" y="5157788"/>
            <a:ext cx="1511300" cy="719137"/>
          </a:xfrm>
          <a:prstGeom prst="wedgeEllipse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" anchor="b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236296" y="5157192"/>
            <a:ext cx="136815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uk-UA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Кора дерева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92080" y="5229200"/>
            <a:ext cx="136815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uk-UA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Печера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30000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259632" y="548680"/>
            <a:ext cx="7056784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Книга з глини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1916832"/>
            <a:ext cx="4392488" cy="41764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Глина була дешевим та загальнодоступним матеріалом. Для табличок її спеціально замішували, робили власне табличку і писали доки глина була ще сирою. Оскільки в жаркому кліматі таблички </a:t>
            </a:r>
            <a:r>
              <a:rPr lang="uk-UA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сохли</a:t>
            </a:r>
            <a:r>
              <a:rPr lang="uk-U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скоро, то писати доводилося швидко одразу записуючи увесь текст. </a:t>
            </a:r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229225"/>
            <a:ext cx="2808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652120" y="4437112"/>
            <a:ext cx="2664296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Таким  пером писали на глиняних книгах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060848"/>
            <a:ext cx="288032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300000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12326" r="9610"/>
          <a:stretch>
            <a:fillRect/>
          </a:stretch>
        </p:blipFill>
        <p:spPr bwMode="auto">
          <a:xfrm>
            <a:off x="5580112" y="1988840"/>
            <a:ext cx="280831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259632" y="548680"/>
            <a:ext cx="7056784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Книга з воску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0299" y="2139206"/>
            <a:ext cx="4824535" cy="352839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algn="ctr">
              <a:tabLst>
                <a:tab pos="539750" algn="l"/>
                <a:tab pos="1060450" algn="l"/>
              </a:tabLst>
              <a:defRPr/>
            </a:pPr>
            <a:r>
              <a:rPr lang="uk-UA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</a:rPr>
              <a:t>Воскові книжечки були винайдені ще в часи древніх римлян. Вони мали такий вигляд: декілька табличок – довідок, охайно витесаних всередині, скріплялися шнурками через дірочки, які були пророблені у двох кутках дощечки. Квадратну виїмку кожної дощечки наповнювали воском. Писали на ній стальною паличкою – </a:t>
            </a:r>
            <a:r>
              <a:rPr lang="uk-UA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</a:rPr>
              <a:t>стилом</a:t>
            </a:r>
            <a:r>
              <a:rPr lang="uk-UA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</a:rPr>
              <a:t>. </a:t>
            </a:r>
            <a:endParaRPr lang="uk-UA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</p:txBody>
      </p:sp>
    </p:spTree>
  </p:cSld>
  <p:clrMapOvr>
    <a:masterClrMapping/>
  </p:clrMapOvr>
  <p:transition spd="med" advTm="30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988840"/>
            <a:ext cx="280831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213285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Одна з найстаріших книг на камені – закони вавилонського царя </a:t>
            </a:r>
            <a:r>
              <a:rPr lang="uk-UA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Хаммурапі</a:t>
            </a:r>
            <a:r>
              <a:rPr lang="uk-U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(1792—1750 р. до н.е.), що складаються з 282 статей, висічених на чорних базальтових стовпах, які були споруджені у всіх містах його могутньої держави.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548680"/>
            <a:ext cx="7056784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Кам’яна Книга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 advTm="300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060848"/>
            <a:ext cx="324036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187624" y="548680"/>
            <a:ext cx="7056784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берестяна Книга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67544" y="2037398"/>
            <a:ext cx="468052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1" algn="ctr">
              <a:tabLst>
                <a:tab pos="539750" algn="l"/>
                <a:tab pos="1060450" algn="l"/>
              </a:tabLst>
              <a:defRPr/>
            </a:pPr>
            <a:r>
              <a:rPr lang="uk-UA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</a:rPr>
              <a:t>Берестяні книги виникли у нас на Русі в ХІ столітті. Для їх виготовлення брали берест, кип’ятили його, зшкрібали внутрішній шар кори, а потім обрізали по краях, надаючи правильної форми. Пройшовши таку обробку , берест ставав еластичним і м’яким.</a:t>
            </a:r>
            <a:endParaRPr lang="uk-U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</p:txBody>
      </p:sp>
    </p:spTree>
  </p:cSld>
  <p:clrMapOvr>
    <a:masterClrMapping/>
  </p:clrMapOvr>
  <p:transition spd="med" advTm="300000"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187624" y="548680"/>
            <a:ext cx="7056784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Книга з пергаменту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989138"/>
            <a:ext cx="324008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2060848"/>
            <a:ext cx="4392488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У Пергамі північно-західній частині Малої Азії – в II в. до н.е. навчилися виготовляти пергамент і книги, знайшли форму, близьку до сучасної. Технологія його виробництва досягла досконалості: цей матеріал якийсь час використовували для друку книг навіть після винаходу паперу. </a:t>
            </a:r>
          </a:p>
        </p:txBody>
      </p:sp>
    </p:spTree>
  </p:cSld>
  <p:clrMapOvr>
    <a:masterClrMapping/>
  </p:clrMapOvr>
  <p:transition spd="med" advTm="300000"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</TotalTime>
  <Words>650</Words>
  <Application>Microsoft Office PowerPoint</Application>
  <PresentationFormat>Экран (4:3)</PresentationFormat>
  <Paragraphs>56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Belodedova</cp:lastModifiedBy>
  <cp:revision>58</cp:revision>
  <dcterms:created xsi:type="dcterms:W3CDTF">2012-02-09T05:32:44Z</dcterms:created>
  <dcterms:modified xsi:type="dcterms:W3CDTF">2014-10-17T06:29:35Z</dcterms:modified>
</cp:coreProperties>
</file>