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0" r:id="rId2"/>
    <p:sldId id="256" r:id="rId3"/>
    <p:sldId id="263" r:id="rId4"/>
    <p:sldId id="267" r:id="rId5"/>
    <p:sldId id="261" r:id="rId6"/>
    <p:sldId id="262" r:id="rId7"/>
    <p:sldId id="265" r:id="rId8"/>
    <p:sldId id="275" r:id="rId9"/>
    <p:sldId id="268" r:id="rId10"/>
    <p:sldId id="269" r:id="rId11"/>
    <p:sldId id="257" r:id="rId12"/>
    <p:sldId id="270" r:id="rId13"/>
    <p:sldId id="271" r:id="rId14"/>
    <p:sldId id="272" r:id="rId15"/>
    <p:sldId id="273" r:id="rId16"/>
    <p:sldId id="274" r:id="rId17"/>
    <p:sldId id="258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5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DD6EAA-808D-494E-ABD1-26D920255BB0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75C6E-9C7E-40E4-A5AF-3194401EE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875C6E-9C7E-40E4-A5AF-3194401EE9B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FFEF9-7BD9-47E7-A357-2992B7F8BF02}" type="datetimeFigureOut">
              <a:rPr lang="ru-RU" smtClean="0"/>
              <a:pPr/>
              <a:t>18.04.2017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1A062-EBA5-4D9E-8146-26F70751ED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4442048"/>
          </a:xfrm>
        </p:spPr>
        <p:txBody>
          <a:bodyPr>
            <a:normAutofit/>
          </a:bodyPr>
          <a:lstStyle/>
          <a:p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uk-UA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базарі їх не купиш,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дорозі не знайдеш,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 не завжди на терезах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 ціну їм підбереш.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Що це?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Знання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10" descr="https://im1-tub-ua.yandex.net/i?id=5f2dcca52b5a34de9746b85cd9456816-l&amp;n=13"/>
          <p:cNvPicPr>
            <a:picLocks noChangeAspect="1" noChangeArrowheads="1"/>
          </p:cNvPicPr>
          <p:nvPr/>
        </p:nvPicPr>
        <p:blipFill>
          <a:blip r:embed="rId2" cstate="print"/>
          <a:srcRect l="10107" r="7412"/>
          <a:stretch>
            <a:fillRect/>
          </a:stretch>
        </p:blipFill>
        <p:spPr bwMode="auto">
          <a:xfrm>
            <a:off x="6077140" y="3501008"/>
            <a:ext cx="3066859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83568" y="150693"/>
            <a:ext cx="81369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V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конкурс «</a:t>
            </a:r>
            <a:r>
              <a:rPr kumimoji="0" lang="uk-UA" sz="36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Розсипаночка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»</a:t>
            </a:r>
            <a:endParaRPr kumimoji="0" lang="uk-UA" sz="44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95536" y="1413357"/>
            <a:ext cx="85689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Маибмвоглдоеджцзі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(Ми — молодці!)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Маибпвегрдшеі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(Ми перші!)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Маибнвегпдежрзеимкоп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</a:t>
            </a: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жмноі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(Ми непереможні!)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Маибнвагйдреожзкузмл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н о і п ш р і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(Ми найрозумніші!)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Ма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и</a:t>
            </a: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бнвагй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</a:t>
            </a: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дкержазщ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и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і. 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(Ми найкращі!)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://www.velseverynka-school.edukit.kr.ua/files2/images/tabr/%D0%A1%D0%BC%D0%B0%D0%B9%D0%BB%D0%B8%D0%BA%20%D0%B0%D0%BD%D0%B8%D0%BC%D0%B0%D1%86%D0%B8%D1%8F%20%D0%A1%D0%BE%D0%BB%D0%BD%D1%8B%D1%88%D0%BA%D0%BE.gif?size=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70247" cy="1616274"/>
          </a:xfrm>
          <a:prstGeom prst="rect">
            <a:avLst/>
          </a:prstGeom>
          <a:noFill/>
        </p:spPr>
      </p:pic>
      <p:pic>
        <p:nvPicPr>
          <p:cNvPr id="5" name="Picture 2" descr="http://dnz77.edu.kh.ua/Files/logo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3772" y="5373216"/>
            <a:ext cx="3280227" cy="148478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6016" y="1556792"/>
            <a:ext cx="352839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2060848"/>
            <a:ext cx="3456384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140968"/>
            <a:ext cx="432048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4221088"/>
            <a:ext cx="432048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4797152"/>
            <a:ext cx="3528392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im3-tub-ua.yandex.net/i?id=c6ebf0f7cf7655321917d429d48564e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9736" y="0"/>
            <a:ext cx="4524264" cy="3068960"/>
          </a:xfrm>
          <a:prstGeom prst="rect">
            <a:avLst/>
          </a:prstGeom>
          <a:noFill/>
        </p:spPr>
      </p:pic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0" y="2004858"/>
            <a:ext cx="914400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6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ourier New" pitchFamily="49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V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І. «Конкурс капітанів»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За 3 хвилини написати якомога більше слів із буквосполученнями</a:t>
            </a:r>
            <a:endParaRPr kumimoji="0" lang="uk-UA" sz="2800" b="1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ourier New" pitchFamily="49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/>
            </a:r>
            <a:br>
              <a:rPr kumimoji="0" lang="uk-UA" sz="14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</a:b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         </a:t>
            </a:r>
            <a:r>
              <a:rPr kumimoji="0" lang="uk-UA" sz="4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ЙО                           ЬО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	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http://www.velseverynka-school.edukit.kr.ua/files2/images/tabr/%D0%A1%D0%BC%D0%B0%D0%B9%D0%BB%D0%B8%D0%BA%20%D0%B0%D0%BD%D0%B8%D0%BC%D0%B0%D1%86%D0%B8%D1%8F%20%D0%A1%D0%BE%D0%BB%D0%BD%D1%8B%D1%88%D0%BA%D0%BE.gif?size=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0"/>
            <a:ext cx="3168352" cy="2892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4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4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uk-UA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uk-UA" b="1" u="sng" dirty="0"/>
              <a:t/>
            </a:r>
            <a:br>
              <a:rPr lang="uk-UA" b="1" u="sng" dirty="0"/>
            </a:b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ІІ конкурс «Відновіть вірші»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uk-UA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331640" y="1484784"/>
            <a:ext cx="2808312" cy="639762"/>
          </a:xfrm>
        </p:spPr>
        <p:txBody>
          <a:bodyPr/>
          <a:lstStyle/>
          <a:p>
            <a:r>
              <a:rPr lang="uk-UA" u="sng" dirty="0">
                <a:solidFill>
                  <a:srgbClr val="00B050"/>
                </a:solidFill>
              </a:rPr>
              <a:t>«Сонечко»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Т_ч_ в_д_ з-п_д _в_р_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_р_м  н_ д_л_н_.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П_ш_ </a:t>
            </a:r>
            <a:r>
              <a:rPr lang="uk-UA" dirty="0" err="1" smtClean="0">
                <a:solidFill>
                  <a:srgbClr val="002060"/>
                </a:solidFill>
              </a:rPr>
              <a:t>_ть</a:t>
            </a:r>
            <a:r>
              <a:rPr lang="uk-UA" dirty="0" smtClean="0">
                <a:solidFill>
                  <a:srgbClr val="002060"/>
                </a:solidFill>
              </a:rPr>
              <a:t>с_ н_д в_д_ _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ч_ </a:t>
            </a:r>
            <a:r>
              <a:rPr lang="uk-UA" dirty="0" err="1" smtClean="0">
                <a:solidFill>
                  <a:srgbClr val="002060"/>
                </a:solidFill>
              </a:rPr>
              <a:t>рв</a:t>
            </a:r>
            <a:r>
              <a:rPr lang="uk-UA" dirty="0" smtClean="0">
                <a:solidFill>
                  <a:srgbClr val="002060"/>
                </a:solidFill>
              </a:rPr>
              <a:t>_н_ к_л_н_.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004048" y="1340768"/>
            <a:ext cx="3465711" cy="639762"/>
          </a:xfrm>
        </p:spPr>
        <p:txBody>
          <a:bodyPr/>
          <a:lstStyle/>
          <a:p>
            <a:r>
              <a:rPr lang="uk-UA" u="sng" dirty="0">
                <a:solidFill>
                  <a:srgbClr val="00B050"/>
                </a:solidFill>
              </a:rPr>
              <a:t>«Веселка»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2060"/>
                </a:solidFill>
              </a:rPr>
              <a:t>Др_м_ _ть с_л_.  _сн_ щ_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uk-UA" dirty="0" err="1" smtClean="0">
                <a:solidFill>
                  <a:srgbClr val="002060"/>
                </a:solidFill>
              </a:rPr>
              <a:t>_с_н</a:t>
            </a:r>
            <a:r>
              <a:rPr lang="uk-UA" dirty="0" smtClean="0">
                <a:solidFill>
                  <a:srgbClr val="002060"/>
                </a:solidFill>
              </a:rPr>
              <a:t>н_ </a:t>
            </a:r>
            <a:r>
              <a:rPr lang="uk-UA" dirty="0" err="1" smtClean="0">
                <a:solidFill>
                  <a:srgbClr val="002060"/>
                </a:solidFill>
              </a:rPr>
              <a:t>с_н</a:t>
            </a:r>
            <a:r>
              <a:rPr lang="uk-UA" dirty="0" smtClean="0">
                <a:solidFill>
                  <a:srgbClr val="002060"/>
                </a:solidFill>
              </a:rPr>
              <a:t>ц_ </a:t>
            </a:r>
            <a:r>
              <a:rPr lang="ru-RU" dirty="0" err="1" smtClean="0">
                <a:solidFill>
                  <a:srgbClr val="002060"/>
                </a:solidFill>
              </a:rPr>
              <a:t>с_</a:t>
            </a:r>
            <a:r>
              <a:rPr lang="ru-RU" dirty="0" smtClean="0">
                <a:solidFill>
                  <a:srgbClr val="002060"/>
                </a:solidFill>
              </a:rPr>
              <a:t> _</a:t>
            </a:r>
            <a:r>
              <a:rPr lang="uk-UA" dirty="0" smtClean="0">
                <a:solidFill>
                  <a:srgbClr val="002060"/>
                </a:solidFill>
              </a:rPr>
              <a:t>,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т_ х_л_д_м </a:t>
            </a:r>
            <a:r>
              <a:rPr lang="uk-UA" dirty="0" err="1" smtClean="0">
                <a:solidFill>
                  <a:srgbClr val="002060"/>
                </a:solidFill>
              </a:rPr>
              <a:t>_с_нн</a:t>
            </a:r>
            <a:r>
              <a:rPr lang="uk-UA" dirty="0" smtClean="0">
                <a:solidFill>
                  <a:srgbClr val="002060"/>
                </a:solidFill>
              </a:rPr>
              <a:t>_м вж_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uk-UA" dirty="0" smtClean="0">
                <a:solidFill>
                  <a:srgbClr val="002060"/>
                </a:solidFill>
              </a:rPr>
              <a:t>в п_в_тр_ п_в_в_ _.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7652" name="Picture 4" descr="http://grekokatolicy-baniemazurskie.pl/index/img_upload/1172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28086"/>
            <a:ext cx="2160240" cy="2829914"/>
          </a:xfrm>
          <a:prstGeom prst="ellipse">
            <a:avLst/>
          </a:prstGeom>
          <a:noFill/>
        </p:spPr>
      </p:pic>
      <p:pic>
        <p:nvPicPr>
          <p:cNvPr id="27654" name="Picture 6" descr="https://im2-tub-ua.yandex.net/i?id=fd92dc6ea2defe004cc771d6f44afa60&amp;n=33&amp;h=215&amp;w=315"/>
          <p:cNvPicPr>
            <a:picLocks noChangeAspect="1" noChangeArrowheads="1"/>
          </p:cNvPicPr>
          <p:nvPr/>
        </p:nvPicPr>
        <p:blipFill>
          <a:blip r:embed="rId3" cstate="print"/>
          <a:srcRect l="26170" r="26398"/>
          <a:stretch>
            <a:fillRect/>
          </a:stretch>
        </p:blipFill>
        <p:spPr bwMode="auto">
          <a:xfrm>
            <a:off x="5724128" y="3853095"/>
            <a:ext cx="2088232" cy="3004905"/>
          </a:xfrm>
          <a:prstGeom prst="rect">
            <a:avLst/>
          </a:prstGeom>
          <a:noFill/>
        </p:spPr>
      </p:pic>
      <p:pic>
        <p:nvPicPr>
          <p:cNvPr id="12" name="Picture 2" descr="http://www.velseverynka-school.edukit.kr.ua/files2/images/tabr/%D0%A1%D0%BC%D0%B0%D0%B9%D0%BB%D0%B8%D0%BA%20%D0%B0%D0%BD%D0%B8%D0%BC%D0%B0%D1%86%D0%B8%D1%8F%20%D0%A1%D0%BE%D0%BB%D0%BD%D1%8B%D1%88%D0%BA%D0%BE.gif?size=1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0688"/>
            <a:ext cx="1770247" cy="1616274"/>
          </a:xfrm>
          <a:prstGeom prst="rect">
            <a:avLst/>
          </a:prstGeom>
          <a:noFill/>
        </p:spPr>
      </p:pic>
      <p:pic>
        <p:nvPicPr>
          <p:cNvPr id="13" name="Picture 2" descr="http://dnz77.edu.kh.ua/Files/logo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98686" y="764704"/>
            <a:ext cx="2545314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ІІІ </a:t>
            </a:r>
            <a:r>
              <a:rPr lang="uk-UA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«Шифрувальник»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640960" cy="1752600"/>
          </a:xfrm>
        </p:spPr>
        <p:txBody>
          <a:bodyPr>
            <a:noAutofit/>
          </a:bodyPr>
          <a:lstStyle/>
          <a:p>
            <a:endParaRPr lang="ru-RU" sz="6600" b="1" i="1" dirty="0">
              <a:solidFill>
                <a:srgbClr val="00B050"/>
              </a:solidFill>
            </a:endParaRPr>
          </a:p>
        </p:txBody>
      </p:sp>
      <p:pic>
        <p:nvPicPr>
          <p:cNvPr id="30722" name="Picture 2" descr="http://svitppt.com.ua/images/33/32666/96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6624736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274638"/>
            <a:ext cx="7906072" cy="1143000"/>
          </a:xfrm>
        </p:spPr>
        <p:txBody>
          <a:bodyPr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i="1" dirty="0" smtClean="0">
                <a:solidFill>
                  <a:srgbClr val="C00000"/>
                </a:solidFill>
              </a:rPr>
              <a:t>ІХ 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 </a:t>
            </a:r>
            <a:r>
              <a:rPr lang="uk-UA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«Сходинки слів»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Рисунок 184"/>
          <p:cNvPicPr>
            <a:picLocks noChangeAspect="1" noChangeArrowheads="1"/>
          </p:cNvPicPr>
          <p:nvPr/>
        </p:nvPicPr>
        <p:blipFill>
          <a:blip r:embed="rId2" cstate="print"/>
          <a:srcRect l="23877" t="20168" r="24113" b="10867"/>
          <a:stretch>
            <a:fillRect/>
          </a:stretch>
        </p:blipFill>
        <p:spPr bwMode="auto">
          <a:xfrm>
            <a:off x="467544" y="2492896"/>
            <a:ext cx="3192462" cy="23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185"/>
          <p:cNvPicPr>
            <a:picLocks noChangeAspect="1" noChangeArrowheads="1"/>
          </p:cNvPicPr>
          <p:nvPr/>
        </p:nvPicPr>
        <p:blipFill>
          <a:blip r:embed="rId3" cstate="print"/>
          <a:srcRect l="4491" t="22688" r="44681" b="11710"/>
          <a:stretch>
            <a:fillRect/>
          </a:stretch>
        </p:blipFill>
        <p:spPr bwMode="auto">
          <a:xfrm>
            <a:off x="5436096" y="4149080"/>
            <a:ext cx="3119438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velseverynka-school.edukit.kr.ua/files2/images/tabr/%D0%A1%D0%BC%D0%B0%D0%B9%D0%BB%D0%B8%D0%BA%20%D0%B0%D0%BD%D0%B8%D0%BC%D0%B0%D1%86%D0%B8%D1%8F%20%D0%A1%D0%BE%D0%BB%D0%BD%D1%8B%D1%88%D0%BA%D0%BE.gif?size=1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412776"/>
            <a:ext cx="1770247" cy="1616274"/>
          </a:xfrm>
          <a:prstGeom prst="rect">
            <a:avLst/>
          </a:prstGeom>
          <a:noFill/>
        </p:spPr>
      </p:pic>
      <p:pic>
        <p:nvPicPr>
          <p:cNvPr id="7" name="Picture 2" descr="http://dnz77.edu.kh.ua/Files/logo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2564904"/>
            <a:ext cx="2545314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84976" cy="1470025"/>
          </a:xfrm>
        </p:spPr>
        <p:txBody>
          <a:bodyPr/>
          <a:lstStyle/>
          <a:p>
            <a:r>
              <a:rPr lang="uk-UA" b="1" i="1" dirty="0" smtClean="0">
                <a:solidFill>
                  <a:srgbClr val="C00000"/>
                </a:solidFill>
              </a:rPr>
              <a:t>Х </a:t>
            </a:r>
            <a:r>
              <a:rPr lang="uk-UA" b="1" i="1" dirty="0">
                <a:solidFill>
                  <a:srgbClr val="C00000"/>
                </a:solidFill>
              </a:rPr>
              <a:t>конкурс «</a:t>
            </a:r>
            <a:r>
              <a:rPr lang="uk-UA" b="1" i="1" dirty="0" smtClean="0">
                <a:solidFill>
                  <a:srgbClr val="C00000"/>
                </a:solidFill>
              </a:rPr>
              <a:t>Із слів </a:t>
            </a:r>
            <a:r>
              <a:rPr lang="uk-UA" b="1" i="1" dirty="0">
                <a:solidFill>
                  <a:srgbClr val="C00000"/>
                </a:solidFill>
              </a:rPr>
              <a:t>— розповідь»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0" name="Picture 2" descr="https://im1-tub-ua.yandex.net/i?id=7e059a792828b781d5904a0d650ca688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27584" y="1484784"/>
            <a:ext cx="7704856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i="1" dirty="0" smtClean="0">
                <a:solidFill>
                  <a:srgbClr val="C00000"/>
                </a:solidFill>
              </a:rPr>
              <a:t>ХІ конкурс </a:t>
            </a:r>
            <a:r>
              <a:rPr lang="uk-UA" b="1" i="1" dirty="0" err="1" smtClean="0">
                <a:solidFill>
                  <a:srgbClr val="C00000"/>
                </a:solidFill>
              </a:rPr>
              <a:t>“Відгадай</a:t>
            </a:r>
            <a:r>
              <a:rPr lang="uk-UA" b="1" i="1" dirty="0" smtClean="0">
                <a:solidFill>
                  <a:srgbClr val="C00000"/>
                </a:solidFill>
              </a:rPr>
              <a:t> </a:t>
            </a:r>
            <a:r>
              <a:rPr lang="uk-UA" b="1" i="1" dirty="0" err="1" smtClean="0">
                <a:solidFill>
                  <a:srgbClr val="C00000"/>
                </a:solidFill>
              </a:rPr>
              <a:t>мелодію”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ttps://im3-tub-ua.yandex.net/i?id=ce0a86413fea5a9ef8b3cd5e22ceee0a&amp;n=33&amp;h=215&amp;w=3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568952" cy="5355598"/>
          </a:xfrm>
          <a:prstGeom prst="rect">
            <a:avLst/>
          </a:prstGeom>
          <a:noFill/>
        </p:spPr>
      </p:pic>
      <p:pic>
        <p:nvPicPr>
          <p:cNvPr id="33796" name="Picture 4" descr="https://im1-tub-ua.yandex.net/i?id=357b88f14d4c5d8f670f88002b158b31&amp;n=33&amp;h=215&amp;w=1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501008"/>
            <a:ext cx="2473298" cy="312799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bestschool.at.ua/_nw/3/8259257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6663680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poetryclub.com.ua/upload/poem_all/005052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80556"/>
          </a:xfrm>
          <a:prstGeom prst="rect">
            <a:avLst/>
          </a:prstGeom>
          <a:noFill/>
        </p:spPr>
      </p:pic>
      <p:pic>
        <p:nvPicPr>
          <p:cNvPr id="4" name="Picture 8" descr="https://im3-tub-ua.yandex.net/i?id=0f441c45d5154b7dfff90854949cda78&amp;n=33&amp;h=215&amp;w=2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420888"/>
            <a:ext cx="4536504" cy="374441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3.bp.blogspot.com/-IsNWqxGDGOM/V4-Q_-3odgI/AAAAAAAABqo/DL60wJSzdLI0UjKcU2i1gFdeL660A7ykgCLcB/s1600/48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38450"/>
          <a:stretch>
            <a:fillRect/>
          </a:stretch>
        </p:blipFill>
        <p:spPr bwMode="auto">
          <a:xfrm>
            <a:off x="539552" y="2132856"/>
            <a:ext cx="8064896" cy="4725145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1470025"/>
          </a:xfrm>
        </p:spPr>
        <p:txBody>
          <a:bodyPr>
            <a:normAutofit/>
          </a:bodyPr>
          <a:lstStyle/>
          <a:p>
            <a:r>
              <a:rPr lang="uk-UA" sz="5400" b="1" i="1" dirty="0" smtClean="0">
                <a:solidFill>
                  <a:srgbClr val="C00000"/>
                </a:solidFill>
              </a:rPr>
              <a:t>Чи знаєш ти рідну мову?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4" name="Picture 2" descr="https://im3-tub-ua.yandex.net/i?id=c6ebf0f7cf7655321917d429d48564e7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412776"/>
            <a:ext cx="5715000" cy="3876675"/>
          </a:xfrm>
          <a:prstGeom prst="rect">
            <a:avLst/>
          </a:prstGeom>
          <a:noFill/>
        </p:spPr>
      </p:pic>
      <p:pic>
        <p:nvPicPr>
          <p:cNvPr id="16386" name="Picture 2" descr="http://www.september-t.ru/upload/billed_(3)_w239_h35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531440"/>
            <a:ext cx="3816424" cy="57166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7920" y="692696"/>
            <a:ext cx="2899513" cy="923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Сонечко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34467" y="620688"/>
            <a:ext cx="2958759" cy="92333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Веселка 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713" y="0"/>
            <a:ext cx="5357812" cy="765175"/>
          </a:xfrm>
        </p:spPr>
        <p:txBody>
          <a:bodyPr/>
          <a:lstStyle/>
          <a:p>
            <a:pPr eaLnBrk="1" hangingPunct="1"/>
            <a:r>
              <a:rPr lang="uk-UA" b="1" smtClean="0">
                <a:solidFill>
                  <a:schemeClr val="bg1"/>
                </a:solidFill>
                <a:latin typeface="Times New Roman" pitchFamily="18" charset="0"/>
              </a:rPr>
              <a:t>Бліц - турнір</a:t>
            </a:r>
            <a:endParaRPr lang="ru-RU" b="1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2530" name="Picture 7" descr="znaumovy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pPr algn="l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конкурс «</a:t>
            </a:r>
            <a:r>
              <a:rPr lang="uk-UA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Бліц-опитування</a:t>
            </a:r>
            <a:r>
              <a:rPr lang="uk-UA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7260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uk-UA" dirty="0">
                <a:solidFill>
                  <a:srgbClr val="002060"/>
                </a:solidFill>
              </a:rPr>
              <a:t>Які є види мовлення? </a:t>
            </a:r>
            <a:r>
              <a:rPr lang="uk-UA" i="1" dirty="0">
                <a:solidFill>
                  <a:srgbClr val="00B050"/>
                </a:solidFill>
              </a:rPr>
              <a:t>(Усне і писемне)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З яких частин складається текст? </a:t>
            </a:r>
            <a:endParaRPr lang="uk-UA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uk-UA" i="1" dirty="0" smtClean="0">
                <a:solidFill>
                  <a:srgbClr val="00B050"/>
                </a:solidFill>
              </a:rPr>
              <a:t>                            (</a:t>
            </a:r>
            <a:r>
              <a:rPr lang="uk-UA" i="1" dirty="0">
                <a:solidFill>
                  <a:srgbClr val="00B050"/>
                </a:solidFill>
              </a:rPr>
              <a:t>Зачин, </a:t>
            </a:r>
            <a:r>
              <a:rPr lang="uk-UA" i="1" dirty="0" smtClean="0">
                <a:solidFill>
                  <a:srgbClr val="00B050"/>
                </a:solidFill>
              </a:rPr>
              <a:t>основна </a:t>
            </a:r>
            <a:r>
              <a:rPr lang="uk-UA" i="1" dirty="0">
                <a:solidFill>
                  <a:srgbClr val="00B050"/>
                </a:solidFill>
              </a:rPr>
              <a:t>частина, кінцівка</a:t>
            </a:r>
            <a:r>
              <a:rPr lang="uk-UA" dirty="0">
                <a:solidFill>
                  <a:srgbClr val="00B050"/>
                </a:solidFill>
              </a:rPr>
              <a:t>)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Як пишуться імена, по батькові, прізвища людей, клички тварин, назви міст, сіл, вулиць, річок? </a:t>
            </a:r>
            <a:endParaRPr lang="uk-UA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uk-UA" i="1" dirty="0" smtClean="0">
                <a:solidFill>
                  <a:srgbClr val="00B050"/>
                </a:solidFill>
              </a:rPr>
              <a:t>                                     (</a:t>
            </a:r>
            <a:r>
              <a:rPr lang="uk-UA" i="1" dirty="0">
                <a:solidFill>
                  <a:srgbClr val="00B050"/>
                </a:solidFill>
              </a:rPr>
              <a:t>З великої літери)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На які питання відповідають слова — назви предметів? </a:t>
            </a:r>
            <a:r>
              <a:rPr lang="uk-UA" i="1" dirty="0">
                <a:solidFill>
                  <a:srgbClr val="00B050"/>
                </a:solidFill>
              </a:rPr>
              <a:t>(Хто? що?)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Скільки літер в українському алфавіті? </a:t>
            </a:r>
            <a:r>
              <a:rPr lang="uk-UA" dirty="0">
                <a:solidFill>
                  <a:srgbClr val="00B050"/>
                </a:solidFill>
              </a:rPr>
              <a:t>(33).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Наприкінці питального речення ставимо...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endParaRPr lang="uk-UA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uk-UA" b="1" i="1" dirty="0">
                <a:solidFill>
                  <a:srgbClr val="002060"/>
                </a:solidFill>
              </a:rPr>
              <a:t> </a:t>
            </a:r>
            <a:r>
              <a:rPr lang="uk-UA" b="1" i="1" dirty="0" smtClean="0">
                <a:solidFill>
                  <a:srgbClr val="002060"/>
                </a:solidFill>
              </a:rPr>
              <a:t>                                        </a:t>
            </a:r>
            <a:r>
              <a:rPr lang="uk-UA" i="1" dirty="0" smtClean="0">
                <a:solidFill>
                  <a:srgbClr val="00B050"/>
                </a:solidFill>
              </a:rPr>
              <a:t>(</a:t>
            </a:r>
            <a:r>
              <a:rPr lang="uk-UA" i="1" dirty="0">
                <a:solidFill>
                  <a:srgbClr val="00B050"/>
                </a:solidFill>
              </a:rPr>
              <a:t>знак питання).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У слові стільки складів, скільки... </a:t>
            </a:r>
            <a:r>
              <a:rPr lang="uk-UA" dirty="0">
                <a:solidFill>
                  <a:srgbClr val="00B050"/>
                </a:solidFill>
              </a:rPr>
              <a:t>(</a:t>
            </a:r>
            <a:r>
              <a:rPr lang="uk-UA" i="1" dirty="0">
                <a:solidFill>
                  <a:srgbClr val="00B050"/>
                </a:solidFill>
              </a:rPr>
              <a:t>голосних звуків).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 smtClean="0">
                <a:solidFill>
                  <a:srgbClr val="002060"/>
                </a:solidFill>
              </a:rPr>
              <a:t>Що є сильнішим за силу за казкою В. Сухомлинського «Сильніше за силу»? </a:t>
            </a:r>
            <a:r>
              <a:rPr lang="uk-UA" i="1" dirty="0" smtClean="0">
                <a:solidFill>
                  <a:srgbClr val="00B050"/>
                </a:solidFill>
              </a:rPr>
              <a:t>(Розум)</a:t>
            </a:r>
            <a:endParaRPr lang="ru-RU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  <p:pic>
        <p:nvPicPr>
          <p:cNvPr id="18434" name="Picture 2" descr="http://www.velseverynka-school.edukit.kr.ua/files2/images/tabr/%D0%A1%D0%BC%D0%B0%D0%B9%D0%BB%D0%B8%D0%BA%20%D0%B0%D0%BD%D0%B8%D0%BC%D0%B0%D1%86%D0%B8%D1%8F%20%D0%A1%D0%BE%D0%BB%D0%BD%D1%8B%D1%88%D0%BA%D0%BE.gif?size=1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-243408"/>
            <a:ext cx="2029594" cy="209063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79912" y="1052736"/>
            <a:ext cx="273630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645024"/>
            <a:ext cx="252028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4077072"/>
            <a:ext cx="151216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364088" y="5157192"/>
            <a:ext cx="237626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707904" y="5877272"/>
            <a:ext cx="237626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2" dur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634082"/>
          </a:xfrm>
        </p:spPr>
        <p:txBody>
          <a:bodyPr>
            <a:normAutofit fontScale="90000"/>
          </a:bodyPr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 конкурс «</a:t>
            </a:r>
            <a:r>
              <a:rPr lang="uk-UA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Бліц-опитування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r>
              <a:rPr lang="uk-UA" dirty="0" smtClean="0">
                <a:solidFill>
                  <a:srgbClr val="002060"/>
                </a:solidFill>
              </a:rPr>
              <a:t>Якими </a:t>
            </a:r>
            <a:r>
              <a:rPr lang="uk-UA" dirty="0">
                <a:solidFill>
                  <a:srgbClr val="002060"/>
                </a:solidFill>
              </a:rPr>
              <a:t>бувають речення за метою висловлювання? </a:t>
            </a:r>
            <a:r>
              <a:rPr lang="uk-UA" dirty="0">
                <a:solidFill>
                  <a:srgbClr val="00B050"/>
                </a:solidFill>
              </a:rPr>
              <a:t>(Розповідні, питальні, спонукальні)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Наприкінці окличного розповідного речення ставимо... </a:t>
            </a:r>
            <a:r>
              <a:rPr lang="uk-UA" i="1" dirty="0">
                <a:solidFill>
                  <a:srgbClr val="00B050"/>
                </a:solidFill>
              </a:rPr>
              <a:t>(знак оклику).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Текст, у якому когось або щось описують, називають — </a:t>
            </a:r>
            <a:r>
              <a:rPr lang="uk-UA" dirty="0" err="1">
                <a:solidFill>
                  <a:srgbClr val="002060"/>
                </a:solidFill>
              </a:rPr>
              <a:t>текстом-</a:t>
            </a:r>
            <a:r>
              <a:rPr lang="uk-UA" dirty="0">
                <a:solidFill>
                  <a:srgbClr val="002060"/>
                </a:solidFill>
              </a:rPr>
              <a:t>... </a:t>
            </a:r>
            <a:r>
              <a:rPr lang="uk-UA" i="1" dirty="0">
                <a:solidFill>
                  <a:srgbClr val="00B050"/>
                </a:solidFill>
              </a:rPr>
              <a:t>(описом).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Слово, близьке за значенням. </a:t>
            </a:r>
            <a:r>
              <a:rPr lang="uk-UA" i="1" dirty="0">
                <a:solidFill>
                  <a:srgbClr val="00B050"/>
                </a:solidFill>
              </a:rPr>
              <a:t>(Синонім)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Частина слова, що стоїть перед коренем. </a:t>
            </a:r>
            <a:r>
              <a:rPr lang="uk-UA" i="1" dirty="0">
                <a:solidFill>
                  <a:srgbClr val="00B050"/>
                </a:solidFill>
              </a:rPr>
              <a:t>(Префікс)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 Зв’язані за змістом слова — це... </a:t>
            </a:r>
            <a:r>
              <a:rPr lang="uk-UA" i="1" dirty="0">
                <a:solidFill>
                  <a:srgbClr val="00B050"/>
                </a:solidFill>
              </a:rPr>
              <a:t>(речення).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До тексту можна дібрати... </a:t>
            </a:r>
            <a:r>
              <a:rPr lang="uk-UA" i="1" dirty="0">
                <a:solidFill>
                  <a:srgbClr val="00B050"/>
                </a:solidFill>
              </a:rPr>
              <a:t>(заголовок).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uk-UA" dirty="0">
                <a:solidFill>
                  <a:srgbClr val="002060"/>
                </a:solidFill>
              </a:rPr>
              <a:t>Хто у казці </a:t>
            </a:r>
            <a:r>
              <a:rPr lang="uk-UA" dirty="0" smtClean="0">
                <a:solidFill>
                  <a:srgbClr val="002060"/>
                </a:solidFill>
              </a:rPr>
              <a:t> про семеро козенят </a:t>
            </a:r>
            <a:r>
              <a:rPr lang="uk-UA" dirty="0">
                <a:solidFill>
                  <a:srgbClr val="002060"/>
                </a:solidFill>
              </a:rPr>
              <a:t>був </a:t>
            </a:r>
            <a:r>
              <a:rPr lang="uk-UA" dirty="0" smtClean="0">
                <a:solidFill>
                  <a:srgbClr val="002060"/>
                </a:solidFill>
              </a:rPr>
              <a:t>страшним звіром, </a:t>
            </a:r>
            <a:r>
              <a:rPr lang="uk-UA" dirty="0">
                <a:solidFill>
                  <a:srgbClr val="002060"/>
                </a:solidFill>
              </a:rPr>
              <a:t>якому не вдалося 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dirty="0">
                <a:solidFill>
                  <a:srgbClr val="002060"/>
                </a:solidFill>
              </a:rPr>
              <a:t>ї</a:t>
            </a:r>
            <a:r>
              <a:rPr lang="uk-UA" dirty="0" smtClean="0">
                <a:solidFill>
                  <a:srgbClr val="002060"/>
                </a:solidFill>
              </a:rPr>
              <a:t>х обманути ? </a:t>
            </a:r>
            <a:r>
              <a:rPr lang="uk-UA" i="1" dirty="0">
                <a:solidFill>
                  <a:srgbClr val="00B050"/>
                </a:solidFill>
              </a:rPr>
              <a:t>(Вовк</a:t>
            </a:r>
            <a:r>
              <a:rPr lang="uk-UA" i="1" dirty="0" smtClean="0">
                <a:solidFill>
                  <a:srgbClr val="00B050"/>
                </a:solidFill>
              </a:rPr>
              <a:t>)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7410" name="Picture 2" descr="http://dnz77.edu.kh.ua/Files/logo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0"/>
            <a:ext cx="1907704" cy="10527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412776"/>
            <a:ext cx="525658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2132856"/>
            <a:ext cx="2952328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2852936"/>
            <a:ext cx="201622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92080" y="3284984"/>
            <a:ext cx="201622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76256" y="3717032"/>
            <a:ext cx="201622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652120" y="4077072"/>
            <a:ext cx="201622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4437112"/>
            <a:ext cx="201622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240" y="5229200"/>
            <a:ext cx="201622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0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08050"/>
            <a:ext cx="8229600" cy="509588"/>
          </a:xfrm>
        </p:spPr>
        <p:txBody>
          <a:bodyPr>
            <a:normAutofit fontScale="90000"/>
          </a:bodyPr>
          <a:lstStyle/>
          <a:p>
            <a:r>
              <a:rPr lang="uk-UA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ІІ конкурс «Конверт»</a:t>
            </a:r>
            <a:r>
              <a:rPr lang="ru-RU" dirty="0"/>
              <a:t/>
            </a:r>
            <a:br>
              <a:rPr lang="ru-RU" dirty="0"/>
            </a:br>
            <a:r>
              <a:rPr lang="uk-UA" b="1" i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2530" name="Picture 2" descr="https://img-fotki.yandex.ru/get/3904/marya-foygl.13/0_1a51b_46094f99_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836712"/>
            <a:ext cx="4310064" cy="3312368"/>
          </a:xfrm>
          <a:prstGeom prst="rect">
            <a:avLst/>
          </a:prstGeom>
          <a:noFill/>
        </p:spPr>
      </p:pic>
      <p:pic>
        <p:nvPicPr>
          <p:cNvPr id="22532" name="Picture 4" descr="http://vamotkrytka.ru/_ph/62/2/93950263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88640"/>
            <a:ext cx="2555776" cy="3532988"/>
          </a:xfrm>
          <a:prstGeom prst="rect">
            <a:avLst/>
          </a:prstGeom>
          <a:noFill/>
        </p:spPr>
      </p:pic>
      <p:sp>
        <p:nvSpPr>
          <p:cNvPr id="22534" name="AutoShape 6" descr="http://ru.stockfresh.com/thumbs/marketolya/308175_bee-%D0%BF%D0%BE%D1%87%D1%82%D1%8B-%D0%BA%D0%BE%D0%BD%D0%B2%D0%B5%D1%80%D1%82-%D0%B2%D0%B5%D0%BA%D1%82%D0%BE%D1%80%D0%B0-%D0%B1%D0%B8%D0%B7%D0%BD%D0%B5%D1%81%D0%B0-%D0%B1%D1%83%D0%BC%D0%B0%D0%B3%D0%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http://ru.stockfresh.com/thumbs/marketolya/308175_bee-%D0%BF%D0%BE%D1%87%D1%82%D1%8B-%D0%BA%D0%BE%D0%BD%D0%B2%D0%B5%D1%80%D1%82-%D0%B2%D0%B5%D0%BA%D1%82%D0%BE%D1%80%D0%B0-%D0%B1%D0%B8%D0%B7%D0%BD%D0%B5%D1%81%D0%B0-%D0%B1%D1%83%D0%BC%D0%B0%D0%B3%D0%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4" descr="http://shag.com.ua/zvit-roboti-shkilenogo-metodichnogo-obyednannya-vchiteliv-poch-v2/33864_html_m359961a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581128"/>
            <a:ext cx="3130699" cy="2276872"/>
          </a:xfrm>
          <a:prstGeom prst="rect">
            <a:avLst/>
          </a:prstGeom>
          <a:noFill/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79512" y="4273728"/>
            <a:ext cx="71997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Завдання: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Правильно закінчіть прислів’я.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Поясніть значення українських народних висловів.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З окремих слів складіть прислів’я.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Поясніть його зміст.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225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225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25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25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0"/>
            <a:ext cx="8712968" cy="1470025"/>
          </a:xfrm>
        </p:spPr>
        <p:txBody>
          <a:bodyPr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ІІІ конкурс </a:t>
            </a:r>
            <a:r>
              <a:rPr lang="uk-UA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“Переговори</a:t>
            </a:r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сусіда”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http://img03.olx.uz/images_olxuz/879935_5_644x461_repetitor-nachalnyh-klassov-vypolnenie-vmeste-s-rebenkom-do-tashkentskaya-oblast.jpg"/>
          <p:cNvPicPr>
            <a:picLocks noChangeAspect="1" noChangeArrowheads="1"/>
          </p:cNvPicPr>
          <p:nvPr/>
        </p:nvPicPr>
        <p:blipFill>
          <a:blip r:embed="rId2" cstate="print"/>
          <a:srcRect l="942" r="3356"/>
          <a:stretch>
            <a:fillRect/>
          </a:stretch>
        </p:blipFill>
        <p:spPr bwMode="auto">
          <a:xfrm>
            <a:off x="395536" y="1268760"/>
            <a:ext cx="8280920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71600" y="260351"/>
            <a:ext cx="7772400" cy="720377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uk-UA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конкурс «Ребуси»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Рисунок 174"/>
          <p:cNvPicPr>
            <a:picLocks noChangeAspect="1" noChangeArrowheads="1"/>
          </p:cNvPicPr>
          <p:nvPr/>
        </p:nvPicPr>
        <p:blipFill>
          <a:blip r:embed="rId2" cstate="print"/>
          <a:srcRect l="25180" t="21973" r="24461" b="21408"/>
          <a:stretch>
            <a:fillRect/>
          </a:stretch>
        </p:blipFill>
        <p:spPr bwMode="auto">
          <a:xfrm>
            <a:off x="323528" y="908720"/>
            <a:ext cx="2160240" cy="1364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178"/>
          <p:cNvPicPr>
            <a:picLocks noChangeAspect="1" noChangeArrowheads="1"/>
          </p:cNvPicPr>
          <p:nvPr/>
        </p:nvPicPr>
        <p:blipFill>
          <a:blip r:embed="rId3" cstate="print"/>
          <a:srcRect l="21394" t="27325" r="22980" b="27289"/>
          <a:stretch>
            <a:fillRect/>
          </a:stretch>
        </p:blipFill>
        <p:spPr bwMode="auto">
          <a:xfrm>
            <a:off x="2411760" y="1556792"/>
            <a:ext cx="345829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173"/>
          <p:cNvPicPr>
            <a:picLocks noChangeAspect="1" noChangeArrowheads="1"/>
          </p:cNvPicPr>
          <p:nvPr/>
        </p:nvPicPr>
        <p:blipFill>
          <a:blip r:embed="rId4" cstate="print"/>
          <a:srcRect l="21712" t="25916" r="22662" b="26717"/>
          <a:stretch>
            <a:fillRect/>
          </a:stretch>
        </p:blipFill>
        <p:spPr bwMode="auto">
          <a:xfrm>
            <a:off x="5868144" y="836712"/>
            <a:ext cx="327585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180"/>
          <p:cNvPicPr>
            <a:picLocks noChangeAspect="1" noChangeArrowheads="1"/>
          </p:cNvPicPr>
          <p:nvPr/>
        </p:nvPicPr>
        <p:blipFill>
          <a:blip r:embed="rId5" cstate="print"/>
          <a:srcRect l="10460" t="26196" r="13947" b="11784"/>
          <a:stretch>
            <a:fillRect/>
          </a:stretch>
        </p:blipFill>
        <p:spPr bwMode="auto">
          <a:xfrm>
            <a:off x="323528" y="3140968"/>
            <a:ext cx="234360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179"/>
          <p:cNvPicPr>
            <a:picLocks noChangeAspect="1" noChangeArrowheads="1"/>
          </p:cNvPicPr>
          <p:nvPr/>
        </p:nvPicPr>
        <p:blipFill>
          <a:blip r:embed="rId6" cstate="print"/>
          <a:srcRect l="25356" t="22536" r="23296" b="14883"/>
          <a:stretch>
            <a:fillRect/>
          </a:stretch>
        </p:blipFill>
        <p:spPr bwMode="auto">
          <a:xfrm>
            <a:off x="0" y="4653136"/>
            <a:ext cx="2373818" cy="1626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175"/>
          <p:cNvPicPr>
            <a:picLocks noChangeAspect="1" noChangeArrowheads="1"/>
          </p:cNvPicPr>
          <p:nvPr/>
        </p:nvPicPr>
        <p:blipFill>
          <a:blip r:embed="rId7" cstate="print"/>
          <a:srcRect l="21236" t="24788" r="25674" b="17140"/>
          <a:stretch>
            <a:fillRect/>
          </a:stretch>
        </p:blipFill>
        <p:spPr bwMode="auto">
          <a:xfrm>
            <a:off x="3347864" y="3068960"/>
            <a:ext cx="2016224" cy="1096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Рисунок 177"/>
          <p:cNvPicPr>
            <a:picLocks noChangeAspect="1" noChangeArrowheads="1"/>
          </p:cNvPicPr>
          <p:nvPr/>
        </p:nvPicPr>
        <p:blipFill>
          <a:blip r:embed="rId8" cstate="print"/>
          <a:srcRect l="26466" t="23380" r="27100" b="13757"/>
          <a:stretch>
            <a:fillRect/>
          </a:stretch>
        </p:blipFill>
        <p:spPr bwMode="auto">
          <a:xfrm>
            <a:off x="6588224" y="2852936"/>
            <a:ext cx="1606500" cy="1224136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4585" name="Рисунок 181"/>
          <p:cNvPicPr>
            <a:picLocks noChangeAspect="1" noChangeArrowheads="1"/>
          </p:cNvPicPr>
          <p:nvPr/>
        </p:nvPicPr>
        <p:blipFill>
          <a:blip r:embed="rId9" cstate="print"/>
          <a:srcRect l="15848" t="18874" r="15848" b="10088"/>
          <a:stretch>
            <a:fillRect/>
          </a:stretch>
        </p:blipFill>
        <p:spPr bwMode="auto">
          <a:xfrm>
            <a:off x="3563888" y="4653136"/>
            <a:ext cx="1895287" cy="110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Рисунок 176"/>
          <p:cNvPicPr>
            <a:picLocks noChangeAspect="1" noChangeArrowheads="1"/>
          </p:cNvPicPr>
          <p:nvPr/>
        </p:nvPicPr>
        <p:blipFill>
          <a:blip r:embed="rId10" cstate="print"/>
          <a:srcRect l="22662" t="23380" r="22029" b="9528"/>
          <a:stretch>
            <a:fillRect/>
          </a:stretch>
        </p:blipFill>
        <p:spPr bwMode="auto">
          <a:xfrm>
            <a:off x="6372200" y="4509120"/>
            <a:ext cx="244464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6" dur="1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413</Words>
  <Application>Microsoft Office PowerPoint</Application>
  <PresentationFormat>Экран (4:3)</PresentationFormat>
  <Paragraphs>66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Загадка </vt:lpstr>
      <vt:lpstr>Чи знаєш ти рідну мову?</vt:lpstr>
      <vt:lpstr> </vt:lpstr>
      <vt:lpstr>Бліц - турнір</vt:lpstr>
      <vt:lpstr>І конкурс «Бліц-опитування»</vt:lpstr>
      <vt:lpstr>І конкурс «Бліц-опитування»</vt:lpstr>
      <vt:lpstr>ІІ конкурс «Конверт»   </vt:lpstr>
      <vt:lpstr>ІІІ конкурс “Переговори  сусіда”</vt:lpstr>
      <vt:lpstr>IV конкурс «Ребуси»</vt:lpstr>
      <vt:lpstr>Слайд 10</vt:lpstr>
      <vt:lpstr>Слайд 11</vt:lpstr>
      <vt:lpstr>    VІІ конкурс «Відновіть вірші»       </vt:lpstr>
      <vt:lpstr>VІІІ конкурс «Шифрувальник» </vt:lpstr>
      <vt:lpstr> ІХ конкурс  «Сходинки слів»</vt:lpstr>
      <vt:lpstr>Х конкурс «Із слів — розповідь»</vt:lpstr>
      <vt:lpstr>ХІ конкурс “Відгадай мелодію”</vt:lpstr>
      <vt:lpstr>Слайд 17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38</cp:revision>
  <dcterms:created xsi:type="dcterms:W3CDTF">2017-03-01T13:45:50Z</dcterms:created>
  <dcterms:modified xsi:type="dcterms:W3CDTF">2017-04-18T17:35:40Z</dcterms:modified>
</cp:coreProperties>
</file>