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7F-9BC2-4BCD-AFAC-E043FDB9B7D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F8DFD-71AE-4F27-9D60-09C1A8BD0E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7F-9BC2-4BCD-AFAC-E043FDB9B7D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F8DFD-71AE-4F27-9D60-09C1A8BD0E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7F-9BC2-4BCD-AFAC-E043FDB9B7D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F8DFD-71AE-4F27-9D60-09C1A8BD0E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7F-9BC2-4BCD-AFAC-E043FDB9B7D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F8DFD-71AE-4F27-9D60-09C1A8BD0E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7F-9BC2-4BCD-AFAC-E043FDB9B7D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F8DFD-71AE-4F27-9D60-09C1A8BD0E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7F-9BC2-4BCD-AFAC-E043FDB9B7D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F8DFD-71AE-4F27-9D60-09C1A8BD0E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7F-9BC2-4BCD-AFAC-E043FDB9B7D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F8DFD-71AE-4F27-9D60-09C1A8BD0E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7F-9BC2-4BCD-AFAC-E043FDB9B7D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F8DFD-71AE-4F27-9D60-09C1A8BD0E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7F-9BC2-4BCD-AFAC-E043FDB9B7D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F8DFD-71AE-4F27-9D60-09C1A8BD0E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7F-9BC2-4BCD-AFAC-E043FDB9B7D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F8DFD-71AE-4F27-9D60-09C1A8BD0E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8447F-9BC2-4BCD-AFAC-E043FDB9B7D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F8DFD-71AE-4F27-9D60-09C1A8BD0E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8447F-9BC2-4BCD-AFAC-E043FDB9B7D2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F8DFD-71AE-4F27-9D60-09C1A8BD0E9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4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>
            <a:normAutofit/>
          </a:bodyPr>
          <a:lstStyle/>
          <a:p>
            <a:r>
              <a:rPr lang="ru-RU" sz="8800" dirty="0" err="1" smtClean="0">
                <a:solidFill>
                  <a:srgbClr val="C00000"/>
                </a:solidFill>
                <a:latin typeface="Cambria" pitchFamily="18" charset="0"/>
              </a:rPr>
              <a:t>Прикметник</a:t>
            </a:r>
            <a:r>
              <a:rPr lang="ru-RU" sz="8800" dirty="0" smtClean="0">
                <a:solidFill>
                  <a:srgbClr val="C00000"/>
                </a:solidFill>
                <a:latin typeface="Cambria" pitchFamily="18" charset="0"/>
              </a:rPr>
              <a:t> </a:t>
            </a:r>
            <a:endParaRPr lang="ru-RU" sz="8800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620688"/>
            <a:ext cx="8784976" cy="1470025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i="1" u="sng" dirty="0">
                <a:solidFill>
                  <a:srgbClr val="C00000"/>
                </a:solidFill>
              </a:rPr>
              <a:t>13. </a:t>
            </a:r>
            <a:r>
              <a:rPr lang="ru-RU" i="1" u="sng" dirty="0" err="1">
                <a:solidFill>
                  <a:srgbClr val="C00000"/>
                </a:solidFill>
              </a:rPr>
              <a:t>Підкресліть</a:t>
            </a:r>
            <a:r>
              <a:rPr lang="ru-RU" i="1" u="sng" dirty="0">
                <a:solidFill>
                  <a:srgbClr val="C00000"/>
                </a:solidFill>
              </a:rPr>
              <a:t> </a:t>
            </a:r>
            <a:r>
              <a:rPr lang="ru-RU" i="1" u="sng" dirty="0" err="1">
                <a:solidFill>
                  <a:srgbClr val="C00000"/>
                </a:solidFill>
              </a:rPr>
              <a:t>зайве</a:t>
            </a:r>
            <a:r>
              <a:rPr lang="ru-RU" i="1" u="sng" dirty="0">
                <a:solidFill>
                  <a:srgbClr val="C00000"/>
                </a:solidFill>
              </a:rPr>
              <a:t> слово. </a:t>
            </a:r>
            <a:r>
              <a:rPr lang="ru-RU" i="1" u="sng" dirty="0" err="1">
                <a:solidFill>
                  <a:srgbClr val="C00000"/>
                </a:solidFill>
              </a:rPr>
              <a:t>Запишіть</a:t>
            </a:r>
            <a:r>
              <a:rPr lang="ru-RU" i="1" u="sng" dirty="0">
                <a:solidFill>
                  <a:srgbClr val="C00000"/>
                </a:solidFill>
              </a:rPr>
              <a:t> </a:t>
            </a:r>
            <a:r>
              <a:rPr lang="ru-RU" i="1" u="sng" dirty="0" err="1">
                <a:solidFill>
                  <a:srgbClr val="C00000"/>
                </a:solidFill>
              </a:rPr>
              <a:t>з</a:t>
            </a:r>
            <a:r>
              <a:rPr lang="ru-RU" i="1" u="sng" dirty="0">
                <a:solidFill>
                  <a:srgbClr val="C00000"/>
                </a:solidFill>
              </a:rPr>
              <a:t> ним </a:t>
            </a:r>
            <a:r>
              <a:rPr lang="ru-RU" i="1" u="sng" dirty="0" err="1">
                <a:solidFill>
                  <a:srgbClr val="C00000"/>
                </a:solidFill>
              </a:rPr>
              <a:t>словосполучення</a:t>
            </a:r>
            <a:r>
              <a:rPr lang="ru-RU" i="1" u="sng" dirty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9512" y="1916832"/>
            <a:ext cx="8964488" cy="1752600"/>
          </a:xfrm>
        </p:spPr>
        <p:txBody>
          <a:bodyPr>
            <a:normAutofit/>
          </a:bodyPr>
          <a:lstStyle/>
          <a:p>
            <a:pPr algn="l"/>
            <a:r>
              <a:rPr lang="ru-RU" sz="3600" dirty="0" err="1" smtClean="0">
                <a:solidFill>
                  <a:srgbClr val="002060"/>
                </a:solidFill>
              </a:rPr>
              <a:t>Прегарний</a:t>
            </a:r>
            <a:r>
              <a:rPr lang="ru-RU" sz="3600" dirty="0" smtClean="0">
                <a:solidFill>
                  <a:srgbClr val="002060"/>
                </a:solidFill>
              </a:rPr>
              <a:t>, </a:t>
            </a:r>
            <a:r>
              <a:rPr lang="ru-RU" sz="3600" dirty="0" err="1" smtClean="0">
                <a:solidFill>
                  <a:srgbClr val="002060"/>
                </a:solidFill>
              </a:rPr>
              <a:t>прекрасний</a:t>
            </a:r>
            <a:r>
              <a:rPr lang="ru-RU" sz="3600" dirty="0" smtClean="0">
                <a:solidFill>
                  <a:srgbClr val="002060"/>
                </a:solidFill>
              </a:rPr>
              <a:t>, </a:t>
            </a:r>
            <a:r>
              <a:rPr lang="ru-RU" sz="3600" dirty="0" err="1" smtClean="0">
                <a:solidFill>
                  <a:srgbClr val="002060"/>
                </a:solidFill>
              </a:rPr>
              <a:t>чудовий</a:t>
            </a:r>
            <a:r>
              <a:rPr lang="ru-RU" sz="3600" dirty="0" smtClean="0">
                <a:solidFill>
                  <a:srgbClr val="002060"/>
                </a:solidFill>
              </a:rPr>
              <a:t>, </a:t>
            </a:r>
            <a:r>
              <a:rPr lang="ru-RU" sz="3600" dirty="0" err="1" smtClean="0">
                <a:solidFill>
                  <a:srgbClr val="002060"/>
                </a:solidFill>
              </a:rPr>
              <a:t>красивий</a:t>
            </a:r>
            <a:r>
              <a:rPr lang="ru-RU" sz="3600" dirty="0" smtClean="0">
                <a:solidFill>
                  <a:srgbClr val="002060"/>
                </a:solidFill>
              </a:rPr>
              <a:t>, </a:t>
            </a:r>
            <a:r>
              <a:rPr lang="ru-RU" sz="3600" dirty="0" err="1" smtClean="0">
                <a:solidFill>
                  <a:srgbClr val="002060"/>
                </a:solidFill>
              </a:rPr>
              <a:t>делікатний</a:t>
            </a:r>
            <a:r>
              <a:rPr lang="ru-RU" sz="3600" dirty="0" smtClean="0">
                <a:solidFill>
                  <a:srgbClr val="002060"/>
                </a:solidFill>
              </a:rPr>
              <a:t>.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1470025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dirty="0">
                <a:solidFill>
                  <a:srgbClr val="C00000"/>
                </a:solidFill>
              </a:rPr>
              <a:t>14. </a:t>
            </a:r>
            <a:r>
              <a:rPr lang="ru-RU" dirty="0" err="1">
                <a:solidFill>
                  <a:srgbClr val="C00000"/>
                </a:solidFill>
              </a:rPr>
              <a:t>Позначте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прикметник</a:t>
            </a:r>
            <a:r>
              <a:rPr lang="ru-RU" dirty="0">
                <a:solidFill>
                  <a:srgbClr val="C00000"/>
                </a:solidFill>
              </a:rPr>
              <a:t>, у </a:t>
            </a:r>
            <a:r>
              <a:rPr lang="ru-RU" dirty="0" err="1">
                <a:solidFill>
                  <a:srgbClr val="C00000"/>
                </a:solidFill>
              </a:rPr>
              <a:t>якому</a:t>
            </a:r>
            <a:r>
              <a:rPr lang="ru-RU" dirty="0">
                <a:solidFill>
                  <a:srgbClr val="C00000"/>
                </a:solidFill>
              </a:rPr>
              <a:t> перед </a:t>
            </a:r>
            <a:r>
              <a:rPr lang="ru-RU" dirty="0" err="1">
                <a:solidFill>
                  <a:srgbClr val="C00000"/>
                </a:solidFill>
              </a:rPr>
              <a:t>закінченням</a:t>
            </a:r>
            <a:r>
              <a:rPr lang="ru-RU" dirty="0">
                <a:solidFill>
                  <a:srgbClr val="C00000"/>
                </a:solidFill>
              </a:rPr>
              <a:t> у Р. в. </a:t>
            </a:r>
            <a:r>
              <a:rPr lang="ru-RU" dirty="0" err="1">
                <a:solidFill>
                  <a:srgbClr val="C00000"/>
                </a:solidFill>
              </a:rPr>
              <a:t>пишеться</a:t>
            </a:r>
            <a:r>
              <a:rPr lang="ru-RU" dirty="0">
                <a:solidFill>
                  <a:srgbClr val="C00000"/>
                </a:solidFill>
              </a:rPr>
              <a:t> знак </a:t>
            </a:r>
            <a:r>
              <a:rPr lang="ru-RU" dirty="0" err="1">
                <a:solidFill>
                  <a:srgbClr val="C00000"/>
                </a:solidFill>
              </a:rPr>
              <a:t>м’якшення</a:t>
            </a:r>
            <a:r>
              <a:rPr lang="ru-RU" dirty="0">
                <a:solidFill>
                  <a:srgbClr val="C00000"/>
                </a:solidFill>
              </a:rPr>
              <a:t>. 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i="1" dirty="0">
                <a:solidFill>
                  <a:srgbClr val="C00000"/>
                </a:solidFill>
              </a:rPr>
              <a:t> 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2204864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4000" dirty="0" smtClean="0">
                <a:solidFill>
                  <a:srgbClr val="002060"/>
                </a:solidFill>
              </a:rPr>
              <a:t>а) </a:t>
            </a:r>
            <a:r>
              <a:rPr lang="ru-RU" sz="4000" dirty="0" err="1" smtClean="0">
                <a:solidFill>
                  <a:srgbClr val="002060"/>
                </a:solidFill>
              </a:rPr>
              <a:t>Чесний</a:t>
            </a:r>
            <a:r>
              <a:rPr lang="ru-RU" sz="4000" dirty="0" smtClean="0">
                <a:solidFill>
                  <a:srgbClr val="002060"/>
                </a:solidFill>
              </a:rPr>
              <a:t>;   </a:t>
            </a:r>
          </a:p>
          <a:p>
            <a:pPr algn="l"/>
            <a:r>
              <a:rPr lang="ru-RU" sz="4000" dirty="0" smtClean="0">
                <a:solidFill>
                  <a:srgbClr val="002060"/>
                </a:solidFill>
              </a:rPr>
              <a:t>б) </a:t>
            </a:r>
            <a:r>
              <a:rPr lang="ru-RU" sz="4000" dirty="0" err="1" smtClean="0">
                <a:solidFill>
                  <a:srgbClr val="002060"/>
                </a:solidFill>
              </a:rPr>
              <a:t>міцна</a:t>
            </a:r>
            <a:r>
              <a:rPr lang="ru-RU" sz="4000" dirty="0" smtClean="0">
                <a:solidFill>
                  <a:srgbClr val="002060"/>
                </a:solidFill>
              </a:rPr>
              <a:t>;   </a:t>
            </a:r>
          </a:p>
          <a:p>
            <a:pPr algn="l"/>
            <a:r>
              <a:rPr lang="ru-RU" sz="4000" dirty="0" smtClean="0">
                <a:solidFill>
                  <a:srgbClr val="002060"/>
                </a:solidFill>
              </a:rPr>
              <a:t>в) </a:t>
            </a:r>
            <a:r>
              <a:rPr lang="ru-RU" sz="4000" dirty="0" err="1" smtClean="0">
                <a:solidFill>
                  <a:srgbClr val="002060"/>
                </a:solidFill>
              </a:rPr>
              <a:t>синє</a:t>
            </a:r>
            <a:r>
              <a:rPr lang="ru-RU" sz="4000" dirty="0" smtClean="0">
                <a:solidFill>
                  <a:srgbClr val="002060"/>
                </a:solidFill>
              </a:rPr>
              <a:t>. 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052736"/>
            <a:ext cx="9144000" cy="1470025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i="1" u="sng" dirty="0" smtClean="0">
                <a:solidFill>
                  <a:srgbClr val="C00000"/>
                </a:solidFill>
              </a:rPr>
              <a:t>15. </a:t>
            </a:r>
            <a:r>
              <a:rPr lang="ru-RU" i="1" u="sng" dirty="0" err="1">
                <a:solidFill>
                  <a:srgbClr val="C00000"/>
                </a:solidFill>
              </a:rPr>
              <a:t>Позначте</a:t>
            </a:r>
            <a:r>
              <a:rPr lang="ru-RU" i="1" u="sng" dirty="0">
                <a:solidFill>
                  <a:srgbClr val="C00000"/>
                </a:solidFill>
              </a:rPr>
              <a:t> </a:t>
            </a:r>
            <a:r>
              <a:rPr lang="ru-RU" i="1" u="sng" dirty="0" err="1">
                <a:solidFill>
                  <a:srgbClr val="C00000"/>
                </a:solidFill>
              </a:rPr>
              <a:t>правильне</a:t>
            </a:r>
            <a:r>
              <a:rPr lang="ru-RU" i="1" u="sng" dirty="0">
                <a:solidFill>
                  <a:srgbClr val="C00000"/>
                </a:solidFill>
              </a:rPr>
              <a:t> </a:t>
            </a:r>
            <a:r>
              <a:rPr lang="ru-RU" i="1" u="sng" dirty="0" err="1">
                <a:solidFill>
                  <a:srgbClr val="C00000"/>
                </a:solidFill>
              </a:rPr>
              <a:t>твердження</a:t>
            </a:r>
            <a:r>
              <a:rPr lang="ru-RU" i="1" u="sng" dirty="0">
                <a:solidFill>
                  <a:srgbClr val="C00000"/>
                </a:solidFill>
              </a:rPr>
              <a:t>. 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b="1" i="1" dirty="0" err="1">
                <a:solidFill>
                  <a:srgbClr val="00B050"/>
                </a:solidFill>
              </a:rPr>
              <a:t>Кольоровий</a:t>
            </a:r>
            <a:r>
              <a:rPr lang="ru-RU" b="1" i="1" dirty="0">
                <a:solidFill>
                  <a:srgbClr val="00B050"/>
                </a:solidFill>
              </a:rPr>
              <a:t> сон, </a:t>
            </a:r>
            <a:r>
              <a:rPr lang="ru-RU" b="1" i="1" dirty="0" err="1">
                <a:solidFill>
                  <a:srgbClr val="00B050"/>
                </a:solidFill>
              </a:rPr>
              <a:t>залізна</a:t>
            </a:r>
            <a:r>
              <a:rPr lang="ru-RU" b="1" i="1" dirty="0">
                <a:solidFill>
                  <a:srgbClr val="00B050"/>
                </a:solidFill>
              </a:rPr>
              <a:t> воля, золоте </a:t>
            </a:r>
            <a:r>
              <a:rPr lang="ru-RU" b="1" i="1" dirty="0" err="1">
                <a:solidFill>
                  <a:srgbClr val="00B050"/>
                </a:solidFill>
              </a:rPr>
              <a:t>серце</a:t>
            </a:r>
            <a:r>
              <a:rPr lang="ru-RU" b="1" i="1" dirty="0">
                <a:solidFill>
                  <a:srgbClr val="00B050"/>
                </a:solidFill>
              </a:rPr>
              <a:t>, </a:t>
            </a:r>
            <a:r>
              <a:rPr lang="ru-RU" b="1" i="1" dirty="0" err="1">
                <a:solidFill>
                  <a:srgbClr val="00B050"/>
                </a:solidFill>
              </a:rPr>
              <a:t>солодкі</a:t>
            </a:r>
            <a:r>
              <a:rPr lang="ru-RU" b="1" i="1" dirty="0">
                <a:solidFill>
                  <a:srgbClr val="00B050"/>
                </a:solidFill>
              </a:rPr>
              <a:t> </a:t>
            </a:r>
            <a:r>
              <a:rPr lang="ru-RU" b="1" i="1" dirty="0" err="1">
                <a:solidFill>
                  <a:srgbClr val="00B050"/>
                </a:solidFill>
              </a:rPr>
              <a:t>мрії</a:t>
            </a:r>
            <a:r>
              <a:rPr lang="ru-RU" b="1" i="1" dirty="0">
                <a:solidFill>
                  <a:srgbClr val="00B050"/>
                </a:solidFill>
              </a:rPr>
              <a:t>, </a:t>
            </a:r>
            <a:r>
              <a:rPr lang="ru-RU" b="1" i="1" dirty="0" err="1">
                <a:solidFill>
                  <a:srgbClr val="00B050"/>
                </a:solidFill>
              </a:rPr>
              <a:t>холодний</a:t>
            </a:r>
            <a:r>
              <a:rPr lang="ru-RU" b="1" i="1" dirty="0">
                <a:solidFill>
                  <a:srgbClr val="00B050"/>
                </a:solidFill>
              </a:rPr>
              <a:t> </a:t>
            </a:r>
            <a:r>
              <a:rPr lang="ru-RU" b="1" i="1" dirty="0" err="1">
                <a:solidFill>
                  <a:srgbClr val="00B050"/>
                </a:solidFill>
              </a:rPr>
              <a:t>погляд</a:t>
            </a:r>
            <a:r>
              <a:rPr lang="ru-RU" b="1" i="1" dirty="0">
                <a:solidFill>
                  <a:srgbClr val="00B050"/>
                </a:solidFill>
              </a:rPr>
              <a:t>. </a:t>
            </a:r>
            <a:br>
              <a:rPr lang="ru-RU" b="1" i="1" dirty="0">
                <a:solidFill>
                  <a:srgbClr val="00B05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9512" y="2492896"/>
            <a:ext cx="8784976" cy="273630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3800" dirty="0" smtClean="0">
                <a:solidFill>
                  <a:srgbClr val="002060"/>
                </a:solidFill>
              </a:rPr>
              <a:t>а) </a:t>
            </a:r>
            <a:r>
              <a:rPr lang="ru-RU" sz="3800" dirty="0" err="1" smtClean="0">
                <a:solidFill>
                  <a:srgbClr val="002060"/>
                </a:solidFill>
              </a:rPr>
              <a:t>Подані</a:t>
            </a:r>
            <a:r>
              <a:rPr lang="ru-RU" sz="3800" dirty="0" smtClean="0">
                <a:solidFill>
                  <a:srgbClr val="002060"/>
                </a:solidFill>
              </a:rPr>
              <a:t> </a:t>
            </a:r>
            <a:r>
              <a:rPr lang="ru-RU" sz="3800" dirty="0" err="1" smtClean="0">
                <a:solidFill>
                  <a:srgbClr val="002060"/>
                </a:solidFill>
              </a:rPr>
              <a:t>прикметники</a:t>
            </a:r>
            <a:r>
              <a:rPr lang="ru-RU" sz="3800" dirty="0" smtClean="0">
                <a:solidFill>
                  <a:srgbClr val="002060"/>
                </a:solidFill>
              </a:rPr>
              <a:t> </a:t>
            </a:r>
            <a:r>
              <a:rPr lang="ru-RU" sz="3800" dirty="0" err="1" smtClean="0">
                <a:solidFill>
                  <a:srgbClr val="002060"/>
                </a:solidFill>
              </a:rPr>
              <a:t>вжиті</a:t>
            </a:r>
            <a:r>
              <a:rPr lang="ru-RU" sz="3800" dirty="0" smtClean="0">
                <a:solidFill>
                  <a:srgbClr val="002060"/>
                </a:solidFill>
              </a:rPr>
              <a:t> у прямому </a:t>
            </a:r>
            <a:r>
              <a:rPr lang="ru-RU" sz="3800" dirty="0" err="1" smtClean="0">
                <a:solidFill>
                  <a:srgbClr val="002060"/>
                </a:solidFill>
              </a:rPr>
              <a:t>значенні</a:t>
            </a:r>
            <a:r>
              <a:rPr lang="ru-RU" sz="3800" dirty="0" smtClean="0">
                <a:solidFill>
                  <a:srgbClr val="002060"/>
                </a:solidFill>
              </a:rPr>
              <a:t>; </a:t>
            </a:r>
          </a:p>
          <a:p>
            <a:pPr algn="l"/>
            <a:r>
              <a:rPr lang="ru-RU" sz="3800" dirty="0" smtClean="0">
                <a:solidFill>
                  <a:srgbClr val="002060"/>
                </a:solidFill>
              </a:rPr>
              <a:t>б) </a:t>
            </a:r>
            <a:r>
              <a:rPr lang="ru-RU" sz="3800" dirty="0" err="1" smtClean="0">
                <a:solidFill>
                  <a:srgbClr val="002060"/>
                </a:solidFill>
              </a:rPr>
              <a:t>перші</a:t>
            </a:r>
            <a:r>
              <a:rPr lang="ru-RU" sz="3800" dirty="0" smtClean="0">
                <a:solidFill>
                  <a:srgbClr val="002060"/>
                </a:solidFill>
              </a:rPr>
              <a:t> три </a:t>
            </a:r>
            <a:r>
              <a:rPr lang="ru-RU" sz="3800" dirty="0" err="1" smtClean="0">
                <a:solidFill>
                  <a:srgbClr val="002060"/>
                </a:solidFill>
              </a:rPr>
              <a:t>прикметники</a:t>
            </a:r>
            <a:r>
              <a:rPr lang="ru-RU" sz="3800" dirty="0" smtClean="0">
                <a:solidFill>
                  <a:srgbClr val="002060"/>
                </a:solidFill>
              </a:rPr>
              <a:t> </a:t>
            </a:r>
            <a:r>
              <a:rPr lang="ru-RU" sz="3800" dirty="0" err="1" smtClean="0">
                <a:solidFill>
                  <a:srgbClr val="002060"/>
                </a:solidFill>
              </a:rPr>
              <a:t>вжиті</a:t>
            </a:r>
            <a:r>
              <a:rPr lang="ru-RU" sz="3800" dirty="0" smtClean="0">
                <a:solidFill>
                  <a:srgbClr val="002060"/>
                </a:solidFill>
              </a:rPr>
              <a:t> у переносному </a:t>
            </a:r>
            <a:r>
              <a:rPr lang="ru-RU" sz="3800" dirty="0" err="1" smtClean="0">
                <a:solidFill>
                  <a:srgbClr val="002060"/>
                </a:solidFill>
              </a:rPr>
              <a:t>значенні</a:t>
            </a:r>
            <a:r>
              <a:rPr lang="ru-RU" sz="3800" dirty="0" smtClean="0">
                <a:solidFill>
                  <a:srgbClr val="002060"/>
                </a:solidFill>
              </a:rPr>
              <a:t>; </a:t>
            </a:r>
            <a:br>
              <a:rPr lang="ru-RU" sz="3800" dirty="0" smtClean="0">
                <a:solidFill>
                  <a:srgbClr val="002060"/>
                </a:solidFill>
              </a:rPr>
            </a:br>
            <a:r>
              <a:rPr lang="ru-RU" sz="3800" dirty="0" smtClean="0">
                <a:solidFill>
                  <a:srgbClr val="002060"/>
                </a:solidFill>
              </a:rPr>
              <a:t>в) </a:t>
            </a:r>
            <a:r>
              <a:rPr lang="ru-RU" sz="3800" dirty="0" err="1" smtClean="0">
                <a:solidFill>
                  <a:srgbClr val="002060"/>
                </a:solidFill>
              </a:rPr>
              <a:t>усі</a:t>
            </a:r>
            <a:r>
              <a:rPr lang="ru-RU" sz="3800" dirty="0" smtClean="0">
                <a:solidFill>
                  <a:srgbClr val="002060"/>
                </a:solidFill>
              </a:rPr>
              <a:t> </a:t>
            </a:r>
            <a:r>
              <a:rPr lang="ru-RU" sz="3800" dirty="0" err="1" smtClean="0">
                <a:solidFill>
                  <a:srgbClr val="002060"/>
                </a:solidFill>
              </a:rPr>
              <a:t>прикметники</a:t>
            </a:r>
            <a:r>
              <a:rPr lang="ru-RU" sz="3800" dirty="0" smtClean="0">
                <a:solidFill>
                  <a:srgbClr val="002060"/>
                </a:solidFill>
              </a:rPr>
              <a:t> </a:t>
            </a:r>
            <a:r>
              <a:rPr lang="ru-RU" sz="3800" dirty="0" err="1" smtClean="0">
                <a:solidFill>
                  <a:srgbClr val="002060"/>
                </a:solidFill>
              </a:rPr>
              <a:t>вжиті</a:t>
            </a:r>
            <a:r>
              <a:rPr lang="ru-RU" sz="3800" dirty="0" smtClean="0">
                <a:solidFill>
                  <a:srgbClr val="002060"/>
                </a:solidFill>
              </a:rPr>
              <a:t> у переносному </a:t>
            </a:r>
            <a:r>
              <a:rPr lang="ru-RU" sz="3800" dirty="0" err="1" smtClean="0">
                <a:solidFill>
                  <a:srgbClr val="002060"/>
                </a:solidFill>
              </a:rPr>
              <a:t>значенні</a:t>
            </a:r>
            <a:r>
              <a:rPr lang="ru-RU" dirty="0" smtClean="0">
                <a:solidFill>
                  <a:srgbClr val="002060"/>
                </a:solidFill>
              </a:rPr>
              <a:t>. 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ru-RU" i="1" u="sng" dirty="0" smtClean="0">
                <a:solidFill>
                  <a:srgbClr val="C00000"/>
                </a:solidFill>
              </a:rPr>
              <a:t>16. </a:t>
            </a:r>
            <a:r>
              <a:rPr lang="ru-RU" i="1" u="sng" dirty="0" err="1">
                <a:solidFill>
                  <a:srgbClr val="C00000"/>
                </a:solidFill>
              </a:rPr>
              <a:t>Визначте</a:t>
            </a:r>
            <a:r>
              <a:rPr lang="ru-RU" i="1" u="sng" dirty="0">
                <a:solidFill>
                  <a:srgbClr val="C00000"/>
                </a:solidFill>
              </a:rPr>
              <a:t> </a:t>
            </a:r>
            <a:r>
              <a:rPr lang="ru-RU" i="1" u="sng" dirty="0" err="1">
                <a:solidFill>
                  <a:srgbClr val="C00000"/>
                </a:solidFill>
              </a:rPr>
              <a:t>відмінок</a:t>
            </a:r>
            <a:r>
              <a:rPr lang="ru-RU" i="1" u="sng" dirty="0">
                <a:solidFill>
                  <a:srgbClr val="C00000"/>
                </a:solidFill>
              </a:rPr>
              <a:t> </a:t>
            </a:r>
            <a:r>
              <a:rPr lang="ru-RU" i="1" u="sng" dirty="0" err="1">
                <a:solidFill>
                  <a:srgbClr val="C00000"/>
                </a:solidFill>
              </a:rPr>
              <a:t>прикметника</a:t>
            </a:r>
            <a:r>
              <a:rPr lang="ru-RU" i="1" u="sng" dirty="0">
                <a:solidFill>
                  <a:srgbClr val="C00000"/>
                </a:solidFill>
              </a:rPr>
              <a:t> у </a:t>
            </a:r>
            <a:r>
              <a:rPr lang="ru-RU" i="1" u="sng" dirty="0" err="1">
                <a:solidFill>
                  <a:srgbClr val="C00000"/>
                </a:solidFill>
              </a:rPr>
              <a:t>поданому</a:t>
            </a:r>
            <a:r>
              <a:rPr lang="ru-RU" i="1" u="sng" dirty="0">
                <a:solidFill>
                  <a:srgbClr val="C00000"/>
                </a:solidFill>
              </a:rPr>
              <a:t> </a:t>
            </a:r>
            <a:r>
              <a:rPr lang="ru-RU" i="1" u="sng" dirty="0" err="1">
                <a:solidFill>
                  <a:srgbClr val="C00000"/>
                </a:solidFill>
              </a:rPr>
              <a:t>реченні</a:t>
            </a:r>
            <a:r>
              <a:rPr lang="ru-RU" i="1" u="sng" dirty="0">
                <a:solidFill>
                  <a:srgbClr val="C00000"/>
                </a:solidFill>
              </a:rPr>
              <a:t>. </a:t>
            </a:r>
            <a:r>
              <a:rPr lang="ru-RU" i="1" u="sng" dirty="0"/>
              <a:t>    </a:t>
            </a: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1700808"/>
            <a:ext cx="8496944" cy="17526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У </a:t>
            </a:r>
            <a:r>
              <a:rPr lang="ru-RU" sz="4000" dirty="0" err="1" smtClean="0">
                <a:solidFill>
                  <a:srgbClr val="002060"/>
                </a:solidFill>
              </a:rPr>
              <a:t>синій</a:t>
            </a:r>
            <a:r>
              <a:rPr lang="ru-RU" sz="4000" dirty="0" smtClean="0">
                <a:solidFill>
                  <a:srgbClr val="002060"/>
                </a:solidFill>
              </a:rPr>
              <a:t> </a:t>
            </a:r>
            <a:r>
              <a:rPr lang="ru-RU" sz="4000" dirty="0" err="1" smtClean="0">
                <a:solidFill>
                  <a:srgbClr val="002060"/>
                </a:solidFill>
              </a:rPr>
              <a:t>глибині</a:t>
            </a:r>
            <a:r>
              <a:rPr lang="ru-RU" sz="4000" dirty="0" smtClean="0">
                <a:solidFill>
                  <a:srgbClr val="002060"/>
                </a:solidFill>
              </a:rPr>
              <a:t> </a:t>
            </a:r>
            <a:r>
              <a:rPr lang="ru-RU" sz="4000" dirty="0" err="1" smtClean="0">
                <a:solidFill>
                  <a:srgbClr val="002060"/>
                </a:solidFill>
              </a:rPr>
              <a:t>віддзеркалює</a:t>
            </a:r>
            <a:r>
              <a:rPr lang="ru-RU" sz="4000" dirty="0" smtClean="0">
                <a:solidFill>
                  <a:srgbClr val="002060"/>
                </a:solidFill>
              </a:rPr>
              <a:t> </a:t>
            </a:r>
            <a:r>
              <a:rPr lang="ru-RU" sz="4000" dirty="0" err="1" smtClean="0">
                <a:solidFill>
                  <a:srgbClr val="002060"/>
                </a:solidFill>
              </a:rPr>
              <a:t>віття</a:t>
            </a:r>
            <a:r>
              <a:rPr lang="ru-RU" sz="4000" dirty="0" smtClean="0">
                <a:solidFill>
                  <a:srgbClr val="002060"/>
                </a:solidFill>
              </a:rPr>
              <a:t> </a:t>
            </a:r>
            <a:r>
              <a:rPr lang="ru-RU" sz="4000" dirty="0" err="1" smtClean="0">
                <a:solidFill>
                  <a:srgbClr val="002060"/>
                </a:solidFill>
              </a:rPr>
              <a:t>сокорини</a:t>
            </a:r>
            <a:r>
              <a:rPr lang="ru-RU" sz="4000" dirty="0" smtClean="0">
                <a:solidFill>
                  <a:srgbClr val="002060"/>
                </a:solidFill>
              </a:rPr>
              <a:t>.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764704"/>
            <a:ext cx="8964488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i="1" u="sng" dirty="0" smtClean="0">
                <a:solidFill>
                  <a:srgbClr val="C00000"/>
                </a:solidFill>
              </a:rPr>
              <a:t> 17. </a:t>
            </a:r>
            <a:r>
              <a:rPr lang="ru-RU" i="1" u="sng" dirty="0" err="1" smtClean="0">
                <a:solidFill>
                  <a:srgbClr val="C00000"/>
                </a:solidFill>
              </a:rPr>
              <a:t>Спишіть</a:t>
            </a:r>
            <a:r>
              <a:rPr lang="ru-RU" i="1" u="sng" dirty="0">
                <a:solidFill>
                  <a:srgbClr val="C00000"/>
                </a:solidFill>
              </a:rPr>
              <a:t>, </a:t>
            </a:r>
            <a:r>
              <a:rPr lang="ru-RU" i="1" u="sng" dirty="0" err="1">
                <a:solidFill>
                  <a:srgbClr val="C00000"/>
                </a:solidFill>
              </a:rPr>
              <a:t>розкриваючи</a:t>
            </a:r>
            <a:r>
              <a:rPr lang="ru-RU" i="1" u="sng" dirty="0">
                <a:solidFill>
                  <a:srgbClr val="C00000"/>
                </a:solidFill>
              </a:rPr>
              <a:t> дужки. </a:t>
            </a:r>
            <a:r>
              <a:rPr lang="ru-RU" i="1" u="sng" dirty="0" smtClean="0">
                <a:solidFill>
                  <a:srgbClr val="C00000"/>
                </a:solidFill>
              </a:rPr>
              <a:t>  </a:t>
            </a:r>
            <a:r>
              <a:rPr lang="ru-RU" i="1" u="sng" dirty="0" err="1" smtClean="0">
                <a:solidFill>
                  <a:srgbClr val="C00000"/>
                </a:solidFill>
              </a:rPr>
              <a:t>Визначте</a:t>
            </a:r>
            <a:r>
              <a:rPr lang="ru-RU" i="1" u="sng" dirty="0" smtClean="0">
                <a:solidFill>
                  <a:srgbClr val="C00000"/>
                </a:solidFill>
              </a:rPr>
              <a:t> </a:t>
            </a:r>
            <a:r>
              <a:rPr lang="ru-RU" i="1" u="sng" dirty="0" err="1">
                <a:solidFill>
                  <a:srgbClr val="C00000"/>
                </a:solidFill>
              </a:rPr>
              <a:t>відмінки</a:t>
            </a:r>
            <a:r>
              <a:rPr lang="ru-RU" i="1" u="sng" dirty="0">
                <a:solidFill>
                  <a:srgbClr val="C00000"/>
                </a:solidFill>
              </a:rPr>
              <a:t> </a:t>
            </a:r>
            <a:r>
              <a:rPr lang="ru-RU" i="1" u="sng" dirty="0" err="1">
                <a:solidFill>
                  <a:srgbClr val="C00000"/>
                </a:solidFill>
              </a:rPr>
              <a:t>прикметника</a:t>
            </a:r>
            <a:r>
              <a:rPr lang="ru-RU" i="1" u="sng" dirty="0">
                <a:solidFill>
                  <a:srgbClr val="C00000"/>
                </a:solidFill>
              </a:rPr>
              <a:t>. До </a:t>
            </a:r>
            <a:r>
              <a:rPr lang="ru-RU" i="1" u="sng" dirty="0" smtClean="0">
                <a:solidFill>
                  <a:srgbClr val="C00000"/>
                </a:solidFill>
              </a:rPr>
              <a:t> </a:t>
            </a:r>
            <a:r>
              <a:rPr lang="ru-RU" i="1" u="sng" dirty="0" err="1" smtClean="0">
                <a:solidFill>
                  <a:srgbClr val="C00000"/>
                </a:solidFill>
              </a:rPr>
              <a:t>виділених</a:t>
            </a:r>
            <a:r>
              <a:rPr lang="ru-RU" i="1" u="sng" dirty="0" smtClean="0">
                <a:solidFill>
                  <a:srgbClr val="C00000"/>
                </a:solidFill>
              </a:rPr>
              <a:t> </a:t>
            </a:r>
            <a:r>
              <a:rPr lang="ru-RU" i="1" u="sng" dirty="0" err="1">
                <a:solidFill>
                  <a:srgbClr val="C00000"/>
                </a:solidFill>
              </a:rPr>
              <a:t>прикметників</a:t>
            </a:r>
            <a:r>
              <a:rPr lang="ru-RU" i="1" u="sng" dirty="0">
                <a:solidFill>
                  <a:srgbClr val="C00000"/>
                </a:solidFill>
              </a:rPr>
              <a:t> </a:t>
            </a:r>
            <a:r>
              <a:rPr lang="ru-RU" i="1" u="sng" dirty="0" err="1">
                <a:solidFill>
                  <a:srgbClr val="C00000"/>
                </a:solidFill>
              </a:rPr>
              <a:t>доберіть</a:t>
            </a:r>
            <a:r>
              <a:rPr lang="ru-RU" i="1" u="sng" dirty="0">
                <a:solidFill>
                  <a:srgbClr val="C00000"/>
                </a:solidFill>
              </a:rPr>
              <a:t> </a:t>
            </a:r>
            <a:r>
              <a:rPr lang="ru-RU" i="1" u="sng" dirty="0" err="1">
                <a:solidFill>
                  <a:srgbClr val="C00000"/>
                </a:solidFill>
              </a:rPr>
              <a:t>і</a:t>
            </a:r>
            <a:r>
              <a:rPr lang="ru-RU" i="1" u="sng" dirty="0">
                <a:solidFill>
                  <a:srgbClr val="C00000"/>
                </a:solidFill>
              </a:rPr>
              <a:t> </a:t>
            </a:r>
            <a:r>
              <a:rPr lang="ru-RU" i="1" u="sng" dirty="0" err="1">
                <a:solidFill>
                  <a:srgbClr val="C00000"/>
                </a:solidFill>
              </a:rPr>
              <a:t>запишіть</a:t>
            </a:r>
            <a:r>
              <a:rPr lang="ru-RU" i="1" u="sng" dirty="0">
                <a:solidFill>
                  <a:srgbClr val="C00000"/>
                </a:solidFill>
              </a:rPr>
              <a:t> </a:t>
            </a:r>
            <a:r>
              <a:rPr lang="ru-RU" i="1" u="sng" dirty="0" err="1">
                <a:solidFill>
                  <a:srgbClr val="C00000"/>
                </a:solidFill>
              </a:rPr>
              <a:t>слова-антоніми</a:t>
            </a:r>
            <a:r>
              <a:rPr lang="ru-RU" i="1" u="sng" dirty="0">
                <a:solidFill>
                  <a:srgbClr val="C00000"/>
                </a:solidFill>
              </a:rPr>
              <a:t>. 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3429000"/>
            <a:ext cx="8640960" cy="17526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(</a:t>
            </a:r>
            <a:r>
              <a:rPr lang="ru-RU" sz="4000" i="1" u="sng" dirty="0" err="1" smtClean="0">
                <a:solidFill>
                  <a:srgbClr val="002060"/>
                </a:solidFill>
              </a:rPr>
              <a:t>Рання</a:t>
            </a:r>
            <a:r>
              <a:rPr lang="ru-RU" sz="4000" dirty="0" smtClean="0">
                <a:solidFill>
                  <a:srgbClr val="002060"/>
                </a:solidFill>
              </a:rPr>
              <a:t>) росою </a:t>
            </a:r>
            <a:r>
              <a:rPr lang="ru-RU" sz="4000" dirty="0" err="1" smtClean="0">
                <a:solidFill>
                  <a:srgbClr val="002060"/>
                </a:solidFill>
              </a:rPr>
              <a:t>вмиваються</a:t>
            </a:r>
            <a:r>
              <a:rPr lang="ru-RU" sz="4000" dirty="0" smtClean="0">
                <a:solidFill>
                  <a:srgbClr val="002060"/>
                </a:solidFill>
              </a:rPr>
              <a:t> птахи. </a:t>
            </a:r>
            <a:r>
              <a:rPr lang="ru-RU" sz="4000" dirty="0" err="1" smtClean="0">
                <a:solidFill>
                  <a:srgbClr val="002060"/>
                </a:solidFill>
              </a:rPr>
              <a:t>Діти</a:t>
            </a:r>
            <a:r>
              <a:rPr lang="ru-RU" sz="4000" dirty="0" smtClean="0">
                <a:solidFill>
                  <a:srgbClr val="002060"/>
                </a:solidFill>
              </a:rPr>
              <a:t> </a:t>
            </a:r>
            <a:r>
              <a:rPr lang="ru-RU" sz="4000" dirty="0" err="1" smtClean="0">
                <a:solidFill>
                  <a:srgbClr val="002060"/>
                </a:solidFill>
              </a:rPr>
              <a:t>раділи</a:t>
            </a:r>
            <a:r>
              <a:rPr lang="ru-RU" sz="4000" dirty="0" smtClean="0">
                <a:solidFill>
                  <a:srgbClr val="002060"/>
                </a:solidFill>
              </a:rPr>
              <a:t> (</a:t>
            </a:r>
            <a:r>
              <a:rPr lang="ru-RU" sz="4000" i="1" u="sng" dirty="0" smtClean="0">
                <a:solidFill>
                  <a:srgbClr val="002060"/>
                </a:solidFill>
              </a:rPr>
              <a:t>тепла</a:t>
            </a:r>
            <a:r>
              <a:rPr lang="ru-RU" sz="4000" dirty="0" smtClean="0">
                <a:solidFill>
                  <a:srgbClr val="002060"/>
                </a:solidFill>
              </a:rPr>
              <a:t>) (</a:t>
            </a:r>
            <a:r>
              <a:rPr lang="ru-RU" sz="4000" i="1" u="sng" dirty="0" err="1" smtClean="0">
                <a:solidFill>
                  <a:srgbClr val="002060"/>
                </a:solidFill>
              </a:rPr>
              <a:t>літня</a:t>
            </a:r>
            <a:r>
              <a:rPr lang="ru-RU" sz="4000" dirty="0" smtClean="0">
                <a:solidFill>
                  <a:srgbClr val="002060"/>
                </a:solidFill>
              </a:rPr>
              <a:t>) </a:t>
            </a:r>
            <a:r>
              <a:rPr lang="ru-RU" sz="4000" dirty="0" err="1" smtClean="0">
                <a:solidFill>
                  <a:srgbClr val="002060"/>
                </a:solidFill>
              </a:rPr>
              <a:t>сонечку</a:t>
            </a:r>
            <a:r>
              <a:rPr lang="ru-RU" sz="4000" dirty="0" smtClean="0">
                <a:solidFill>
                  <a:srgbClr val="002060"/>
                </a:solidFill>
              </a:rPr>
              <a:t>. 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55576" y="692696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У </a:t>
            </a:r>
            <a:r>
              <a:rPr kumimoji="0" lang="ru-RU" b="0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називному</a:t>
            </a: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відмінку</a:t>
            </a: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однини</a:t>
            </a: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прикметники</a:t>
            </a: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жіночого</a:t>
            </a: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роду </a:t>
            </a:r>
            <a:r>
              <a:rPr kumimoji="0" lang="ru-RU" b="0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мають</a:t>
            </a: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закінчення</a:t>
            </a:r>
            <a:r>
              <a:rPr kumimoji="0" lang="ru-RU" b="0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67544" y="2204864"/>
            <a:ext cx="6400800" cy="1752600"/>
          </a:xfrm>
        </p:spPr>
        <p:txBody>
          <a:bodyPr>
            <a:normAutofit fontScale="92500" lnSpcReduction="10000"/>
          </a:bodyPr>
          <a:lstStyle/>
          <a:p>
            <a:pPr lvl="0" algn="l"/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-а, -я;  </a:t>
            </a:r>
          </a:p>
          <a:p>
            <a:pPr lvl="0" algn="l"/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б) -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-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  </a:t>
            </a:r>
          </a:p>
          <a:p>
            <a:pPr lvl="0" algn="l"/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в) -е, -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є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i="1" u="sng" dirty="0">
                <a:solidFill>
                  <a:srgbClr val="C00000"/>
                </a:solidFill>
              </a:rPr>
              <a:t>2. Як </a:t>
            </a:r>
            <a:r>
              <a:rPr lang="ru-RU" i="1" u="sng" dirty="0" err="1">
                <a:solidFill>
                  <a:srgbClr val="C00000"/>
                </a:solidFill>
              </a:rPr>
              <a:t>утворився</a:t>
            </a:r>
            <a:r>
              <a:rPr lang="ru-RU" i="1" u="sng" dirty="0">
                <a:solidFill>
                  <a:srgbClr val="C00000"/>
                </a:solidFill>
              </a:rPr>
              <a:t> </a:t>
            </a:r>
            <a:r>
              <a:rPr lang="ru-RU" i="1" u="sng" dirty="0" err="1">
                <a:solidFill>
                  <a:srgbClr val="C00000"/>
                </a:solidFill>
              </a:rPr>
              <a:t>прикметник</a:t>
            </a:r>
            <a:r>
              <a:rPr lang="ru-RU" i="1" u="sng" dirty="0">
                <a:solidFill>
                  <a:srgbClr val="C00000"/>
                </a:solidFill>
              </a:rPr>
              <a:t> </a:t>
            </a:r>
            <a:r>
              <a:rPr lang="ru-RU" i="1" u="sng" dirty="0" err="1">
                <a:solidFill>
                  <a:srgbClr val="C00000"/>
                </a:solidFill>
              </a:rPr>
              <a:t>прохолодний</a:t>
            </a:r>
            <a:r>
              <a:rPr lang="ru-RU" i="1" u="sng" dirty="0">
                <a:solidFill>
                  <a:srgbClr val="C00000"/>
                </a:solidFill>
              </a:rPr>
              <a:t>?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i="1" u="sng" dirty="0">
                <a:solidFill>
                  <a:srgbClr val="C00000"/>
                </a:solidFill>
              </a:rPr>
              <a:t> </a:t>
            </a:r>
            <a:r>
              <a:rPr lang="ru-RU" i="1" u="sng" dirty="0" err="1">
                <a:solidFill>
                  <a:srgbClr val="C00000"/>
                </a:solidFill>
              </a:rPr>
              <a:t>журливий</a:t>
            </a:r>
            <a:r>
              <a:rPr lang="ru-RU" i="1" u="sng" dirty="0">
                <a:solidFill>
                  <a:srgbClr val="C00000"/>
                </a:solidFill>
              </a:rPr>
              <a:t>?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1772816"/>
            <a:ext cx="6400800" cy="1752600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solidFill>
                  <a:srgbClr val="002060"/>
                </a:solidFill>
              </a:rPr>
              <a:t>а) За </a:t>
            </a:r>
            <a:r>
              <a:rPr lang="ru-RU" sz="3600" dirty="0" err="1" smtClean="0">
                <a:solidFill>
                  <a:srgbClr val="002060"/>
                </a:solidFill>
              </a:rPr>
              <a:t>допомогою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</a:rPr>
              <a:t>суфікса</a:t>
            </a:r>
            <a:r>
              <a:rPr lang="ru-RU" sz="3600" dirty="0" smtClean="0">
                <a:solidFill>
                  <a:srgbClr val="002060"/>
                </a:solidFill>
              </a:rPr>
              <a:t>;    </a:t>
            </a:r>
          </a:p>
          <a:p>
            <a:pPr algn="l"/>
            <a:r>
              <a:rPr lang="ru-RU" sz="3600" dirty="0" smtClean="0">
                <a:solidFill>
                  <a:srgbClr val="002060"/>
                </a:solidFill>
              </a:rPr>
              <a:t>б) </a:t>
            </a:r>
            <a:r>
              <a:rPr lang="ru-RU" sz="3600" dirty="0" err="1" smtClean="0">
                <a:solidFill>
                  <a:srgbClr val="002060"/>
                </a:solidFill>
              </a:rPr>
              <a:t>префікса</a:t>
            </a:r>
            <a:r>
              <a:rPr lang="ru-RU" sz="3600" dirty="0" smtClean="0">
                <a:solidFill>
                  <a:srgbClr val="002060"/>
                </a:solidFill>
              </a:rPr>
              <a:t>;    </a:t>
            </a:r>
          </a:p>
          <a:p>
            <a:pPr algn="l"/>
            <a:r>
              <a:rPr lang="ru-RU" sz="3600" dirty="0" smtClean="0">
                <a:solidFill>
                  <a:srgbClr val="002060"/>
                </a:solidFill>
              </a:rPr>
              <a:t>в) </a:t>
            </a:r>
            <a:r>
              <a:rPr lang="ru-RU" sz="3600" dirty="0" err="1" smtClean="0">
                <a:solidFill>
                  <a:srgbClr val="002060"/>
                </a:solidFill>
              </a:rPr>
              <a:t>префікса</a:t>
            </a:r>
            <a:r>
              <a:rPr lang="ru-RU" sz="3600" dirty="0" smtClean="0">
                <a:solidFill>
                  <a:srgbClr val="002060"/>
                </a:solidFill>
              </a:rPr>
              <a:t> та </a:t>
            </a:r>
            <a:r>
              <a:rPr lang="ru-RU" sz="3600" dirty="0" err="1" smtClean="0">
                <a:solidFill>
                  <a:srgbClr val="002060"/>
                </a:solidFill>
              </a:rPr>
              <a:t>суфікса</a:t>
            </a:r>
            <a:r>
              <a:rPr lang="ru-RU" sz="3600" dirty="0" smtClean="0">
                <a:solidFill>
                  <a:srgbClr val="002060"/>
                </a:solidFill>
              </a:rPr>
              <a:t>.</a:t>
            </a:r>
            <a:br>
              <a:rPr lang="ru-RU" sz="3600" dirty="0" smtClean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764704"/>
            <a:ext cx="2880320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i="1" u="sng" dirty="0">
                <a:solidFill>
                  <a:srgbClr val="C00000"/>
                </a:solidFill>
              </a:rPr>
              <a:t>3. </a:t>
            </a:r>
            <a:r>
              <a:rPr lang="ru-RU" i="1" u="sng" dirty="0" err="1">
                <a:solidFill>
                  <a:srgbClr val="C00000"/>
                </a:solidFill>
              </a:rPr>
              <a:t>Запишіть</a:t>
            </a:r>
            <a:r>
              <a:rPr lang="ru-RU" i="1" u="sng" dirty="0">
                <a:solidFill>
                  <a:srgbClr val="C00000"/>
                </a:solidFill>
              </a:rPr>
              <a:t> </a:t>
            </a:r>
            <a:r>
              <a:rPr lang="ru-RU" i="1" u="sng" dirty="0" err="1">
                <a:solidFill>
                  <a:srgbClr val="C00000"/>
                </a:solidFill>
              </a:rPr>
              <a:t>прикметник</a:t>
            </a:r>
            <a:r>
              <a:rPr lang="ru-RU" i="1" u="sng" dirty="0">
                <a:solidFill>
                  <a:srgbClr val="C00000"/>
                </a:solidFill>
              </a:rPr>
              <a:t> </a:t>
            </a:r>
            <a:r>
              <a:rPr lang="ru-RU" i="1" u="sng" dirty="0" err="1">
                <a:solidFill>
                  <a:srgbClr val="002060"/>
                </a:solidFill>
              </a:rPr>
              <a:t>літній</a:t>
            </a:r>
            <a:r>
              <a:rPr lang="ru-RU" i="1" u="sng" dirty="0">
                <a:solidFill>
                  <a:srgbClr val="C00000"/>
                </a:solidFill>
              </a:rPr>
              <a:t> у </a:t>
            </a:r>
            <a:r>
              <a:rPr lang="ru-RU" i="1" u="sng" dirty="0" err="1">
                <a:solidFill>
                  <a:srgbClr val="C00000"/>
                </a:solidFill>
              </a:rPr>
              <a:t>давальному</a:t>
            </a:r>
            <a:r>
              <a:rPr lang="ru-RU" i="1" u="sng" dirty="0">
                <a:solidFill>
                  <a:srgbClr val="C00000"/>
                </a:solidFill>
              </a:rPr>
              <a:t> </a:t>
            </a:r>
            <a:r>
              <a:rPr lang="ru-RU" i="1" u="sng" dirty="0" err="1">
                <a:solidFill>
                  <a:srgbClr val="C00000"/>
                </a:solidFill>
              </a:rPr>
              <a:t>відмінку</a:t>
            </a:r>
            <a:r>
              <a:rPr lang="ru-RU" i="1" u="sng" dirty="0">
                <a:solidFill>
                  <a:srgbClr val="C00000"/>
                </a:solidFill>
              </a:rPr>
              <a:t>.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1772816"/>
            <a:ext cx="8389440" cy="2929880"/>
          </a:xfrm>
        </p:spPr>
        <p:txBody>
          <a:bodyPr>
            <a:normAutofit/>
          </a:bodyPr>
          <a:lstStyle/>
          <a:p>
            <a:r>
              <a:rPr lang="ru-RU" sz="3600" i="1" u="sng" dirty="0">
                <a:solidFill>
                  <a:srgbClr val="002060"/>
                </a:solidFill>
              </a:rPr>
              <a:t>4</a:t>
            </a:r>
            <a:r>
              <a:rPr lang="ru-RU" sz="3600" i="1" u="sng" dirty="0" smtClean="0">
                <a:solidFill>
                  <a:srgbClr val="002060"/>
                </a:solidFill>
              </a:rPr>
              <a:t>. </a:t>
            </a:r>
            <a:r>
              <a:rPr lang="ru-RU" sz="3600" i="1" u="sng" dirty="0" err="1">
                <a:solidFill>
                  <a:srgbClr val="002060"/>
                </a:solidFill>
              </a:rPr>
              <a:t>Складіть</a:t>
            </a:r>
            <a:r>
              <a:rPr lang="ru-RU" sz="3600" i="1" u="sng" dirty="0">
                <a:solidFill>
                  <a:srgbClr val="002060"/>
                </a:solidFill>
              </a:rPr>
              <a:t> </a:t>
            </a:r>
            <a:r>
              <a:rPr lang="ru-RU" sz="3600" i="1" u="sng" dirty="0" err="1">
                <a:solidFill>
                  <a:srgbClr val="002060"/>
                </a:solidFill>
              </a:rPr>
              <a:t>і</a:t>
            </a:r>
            <a:r>
              <a:rPr lang="ru-RU" sz="3600" i="1" u="sng" dirty="0">
                <a:solidFill>
                  <a:srgbClr val="002060"/>
                </a:solidFill>
              </a:rPr>
              <a:t> </a:t>
            </a:r>
            <a:r>
              <a:rPr lang="ru-RU" sz="3600" i="1" u="sng" dirty="0" err="1">
                <a:solidFill>
                  <a:srgbClr val="002060"/>
                </a:solidFill>
              </a:rPr>
              <a:t>запишіть</a:t>
            </a:r>
            <a:r>
              <a:rPr lang="ru-RU" sz="3600" i="1" u="sng" dirty="0">
                <a:solidFill>
                  <a:srgbClr val="002060"/>
                </a:solidFill>
              </a:rPr>
              <a:t> </a:t>
            </a:r>
            <a:r>
              <a:rPr lang="ru-RU" sz="3600" i="1" u="sng" dirty="0" err="1">
                <a:solidFill>
                  <a:srgbClr val="002060"/>
                </a:solidFill>
              </a:rPr>
              <a:t>речення</a:t>
            </a:r>
            <a:r>
              <a:rPr lang="ru-RU" sz="3600" i="1" u="sng" dirty="0">
                <a:solidFill>
                  <a:srgbClr val="002060"/>
                </a:solidFill>
              </a:rPr>
              <a:t>, у </a:t>
            </a:r>
            <a:r>
              <a:rPr lang="ru-RU" sz="3600" i="1" u="sng" dirty="0" err="1">
                <a:solidFill>
                  <a:srgbClr val="002060"/>
                </a:solidFill>
              </a:rPr>
              <a:t>якому</a:t>
            </a:r>
            <a:r>
              <a:rPr lang="ru-RU" sz="3600" i="1" u="sng" dirty="0">
                <a:solidFill>
                  <a:srgbClr val="002060"/>
                </a:solidFill>
              </a:rPr>
              <a:t> </a:t>
            </a:r>
            <a:r>
              <a:rPr lang="ru-RU" sz="3600" i="1" u="sng" dirty="0" err="1" smtClean="0">
                <a:solidFill>
                  <a:srgbClr val="002060"/>
                </a:solidFill>
              </a:rPr>
              <a:t>прикметник</a:t>
            </a:r>
            <a:r>
              <a:rPr lang="ru-RU" sz="3600" i="1" u="sng" dirty="0" smtClean="0">
                <a:solidFill>
                  <a:srgbClr val="002060"/>
                </a:solidFill>
              </a:rPr>
              <a:t>  </a:t>
            </a:r>
            <a:r>
              <a:rPr lang="ru-RU" sz="3600" i="1" u="sng" dirty="0" err="1">
                <a:solidFill>
                  <a:srgbClr val="C00000"/>
                </a:solidFill>
              </a:rPr>
              <a:t>молодша</a:t>
            </a:r>
            <a:r>
              <a:rPr lang="ru-RU" sz="3600" i="1" u="sng" dirty="0">
                <a:solidFill>
                  <a:srgbClr val="002060"/>
                </a:solidFill>
              </a:rPr>
              <a:t> </a:t>
            </a:r>
            <a:r>
              <a:rPr lang="ru-RU" sz="3600" i="1" u="sng" dirty="0" smtClean="0">
                <a:solidFill>
                  <a:srgbClr val="002060"/>
                </a:solidFill>
              </a:rPr>
              <a:t> </a:t>
            </a:r>
            <a:r>
              <a:rPr lang="ru-RU" sz="3600" i="1" u="sng" dirty="0" err="1" smtClean="0">
                <a:solidFill>
                  <a:srgbClr val="002060"/>
                </a:solidFill>
              </a:rPr>
              <a:t>стоїть</a:t>
            </a:r>
            <a:r>
              <a:rPr lang="ru-RU" sz="3600" i="1" u="sng" dirty="0" smtClean="0">
                <a:solidFill>
                  <a:srgbClr val="002060"/>
                </a:solidFill>
              </a:rPr>
              <a:t> </a:t>
            </a:r>
            <a:r>
              <a:rPr lang="ru-RU" sz="3600" i="1" u="sng" dirty="0" err="1">
                <a:solidFill>
                  <a:srgbClr val="002060"/>
                </a:solidFill>
              </a:rPr>
              <a:t>у</a:t>
            </a:r>
            <a:r>
              <a:rPr lang="ru-RU" sz="3600" i="1" u="sng" dirty="0">
                <a:solidFill>
                  <a:srgbClr val="002060"/>
                </a:solidFill>
              </a:rPr>
              <a:t> </a:t>
            </a:r>
            <a:r>
              <a:rPr lang="ru-RU" sz="3600" i="1" u="sng" dirty="0" err="1">
                <a:solidFill>
                  <a:srgbClr val="002060"/>
                </a:solidFill>
              </a:rPr>
              <a:t>давальному</a:t>
            </a:r>
            <a:r>
              <a:rPr lang="ru-RU" sz="3600" i="1" u="sng" dirty="0">
                <a:solidFill>
                  <a:srgbClr val="002060"/>
                </a:solidFill>
              </a:rPr>
              <a:t> </a:t>
            </a:r>
            <a:r>
              <a:rPr lang="ru-RU" sz="3600" i="1" u="sng" dirty="0" err="1">
                <a:solidFill>
                  <a:srgbClr val="002060"/>
                </a:solidFill>
              </a:rPr>
              <a:t>відмінку</a:t>
            </a:r>
            <a:r>
              <a:rPr lang="ru-RU" sz="3600" i="1" u="sng" dirty="0">
                <a:solidFill>
                  <a:srgbClr val="002060"/>
                </a:solidFill>
              </a:rPr>
              <a:t> </a:t>
            </a:r>
            <a:r>
              <a:rPr lang="ru-RU" sz="3600" i="1" u="sng" dirty="0" err="1">
                <a:solidFill>
                  <a:srgbClr val="002060"/>
                </a:solidFill>
              </a:rPr>
              <a:t>однини</a:t>
            </a:r>
            <a:r>
              <a:rPr lang="ru-RU" sz="3600" i="1" u="sng" dirty="0">
                <a:solidFill>
                  <a:srgbClr val="002060"/>
                </a:solidFill>
              </a:rPr>
              <a:t>. 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3863126"/>
            <a:ext cx="9144001" cy="206210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i="1" u="sng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i="1" u="sng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5.</a:t>
            </a:r>
            <a:r>
              <a:rPr kumimoji="0" lang="ru-RU" sz="3200" b="0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Визначте</a:t>
            </a:r>
            <a:r>
              <a:rPr kumimoji="0" lang="ru-RU" sz="3200" b="0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відмінок</a:t>
            </a:r>
            <a:r>
              <a:rPr kumimoji="0" lang="ru-RU" sz="3200" b="0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прикметника</a:t>
            </a:r>
            <a:r>
              <a:rPr kumimoji="0" lang="ru-RU" sz="3200" b="0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 </a:t>
            </a:r>
            <a:r>
              <a:rPr kumimoji="0" lang="ru-RU" sz="3200" b="0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поданому</a:t>
            </a:r>
            <a:r>
              <a:rPr kumimoji="0" lang="ru-RU" sz="3200" b="0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1" u="sng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реченні</a:t>
            </a:r>
            <a:r>
              <a:rPr kumimoji="0" lang="ru-RU" sz="3200" b="0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Навесні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вбирається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калина у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смарагдове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намисто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8" y="476672"/>
            <a:ext cx="8568952" cy="1470025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6. </a:t>
            </a:r>
            <a:r>
              <a:rPr lang="ru-RU" dirty="0" err="1">
                <a:solidFill>
                  <a:srgbClr val="C00000"/>
                </a:solidFill>
              </a:rPr>
              <a:t>Запишіть</a:t>
            </a:r>
            <a:r>
              <a:rPr lang="ru-RU" dirty="0">
                <a:solidFill>
                  <a:srgbClr val="C00000"/>
                </a:solidFill>
              </a:rPr>
              <a:t> три </a:t>
            </a:r>
            <a:r>
              <a:rPr lang="ru-RU" dirty="0" err="1">
                <a:solidFill>
                  <a:srgbClr val="C00000"/>
                </a:solidFill>
              </a:rPr>
              <a:t>словосполучення</a:t>
            </a:r>
            <a:r>
              <a:rPr lang="ru-RU" dirty="0">
                <a:solidFill>
                  <a:srgbClr val="C00000"/>
                </a:solidFill>
              </a:rPr>
              <a:t>, у </a:t>
            </a:r>
            <a:r>
              <a:rPr lang="ru-RU" dirty="0" err="1">
                <a:solidFill>
                  <a:srgbClr val="C00000"/>
                </a:solidFill>
              </a:rPr>
              <a:t>яких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прикметники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вжито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у</a:t>
            </a:r>
            <a:r>
              <a:rPr lang="ru-RU" dirty="0">
                <a:solidFill>
                  <a:srgbClr val="C00000"/>
                </a:solidFill>
              </a:rPr>
              <a:t> переносному </a:t>
            </a:r>
            <a:r>
              <a:rPr lang="ru-RU" dirty="0" err="1">
                <a:solidFill>
                  <a:srgbClr val="C00000"/>
                </a:solidFill>
              </a:rPr>
              <a:t>значенні</a:t>
            </a:r>
            <a:r>
              <a:rPr lang="ru-RU" dirty="0">
                <a:solidFill>
                  <a:srgbClr val="C00000"/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2060848"/>
            <a:ext cx="8352928" cy="1752600"/>
          </a:xfrm>
        </p:spPr>
        <p:txBody>
          <a:bodyPr/>
          <a:lstStyle/>
          <a:p>
            <a:pPr algn="l"/>
            <a:r>
              <a:rPr lang="ru-RU" sz="3600" dirty="0">
                <a:solidFill>
                  <a:srgbClr val="002060"/>
                </a:solidFill>
              </a:rPr>
              <a:t>7. </a:t>
            </a:r>
            <a:r>
              <a:rPr lang="ru-RU" sz="3600" dirty="0" err="1">
                <a:solidFill>
                  <a:srgbClr val="002060"/>
                </a:solidFill>
              </a:rPr>
              <a:t>Складіть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і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запишіть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речення</a:t>
            </a:r>
            <a:r>
              <a:rPr lang="ru-RU" sz="3600" dirty="0">
                <a:solidFill>
                  <a:srgbClr val="002060"/>
                </a:solidFill>
              </a:rPr>
              <a:t>, у </a:t>
            </a:r>
            <a:r>
              <a:rPr lang="ru-RU" sz="3600" dirty="0" err="1">
                <a:solidFill>
                  <a:srgbClr val="002060"/>
                </a:solidFill>
              </a:rPr>
              <a:t>якому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прикметник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i="1" dirty="0" err="1">
                <a:solidFill>
                  <a:srgbClr val="C00000"/>
                </a:solidFill>
              </a:rPr>
              <a:t>осінній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стоїть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у</a:t>
            </a:r>
            <a:r>
              <a:rPr lang="ru-RU" sz="3600" dirty="0">
                <a:solidFill>
                  <a:srgbClr val="002060"/>
                </a:solidFill>
              </a:rPr>
              <a:t> Р. в. </a:t>
            </a:r>
            <a:r>
              <a:rPr lang="ru-RU" sz="3600" dirty="0" err="1">
                <a:solidFill>
                  <a:srgbClr val="002060"/>
                </a:solidFill>
              </a:rPr>
              <a:t>однини</a:t>
            </a:r>
            <a:r>
              <a:rPr lang="ru-RU" sz="3600" dirty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51520" y="3573016"/>
            <a:ext cx="889248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Доберіть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прикметники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до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іменника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кошеня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        </a:t>
            </a:r>
            <a:r>
              <a:rPr kumimoji="0" lang="ru-RU" sz="3200" b="0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яблуко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 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548680"/>
            <a:ext cx="8712968" cy="1470025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dirty="0">
                <a:solidFill>
                  <a:srgbClr val="C00000"/>
                </a:solidFill>
              </a:rPr>
              <a:t>9. </a:t>
            </a:r>
            <a:r>
              <a:rPr lang="ru-RU" dirty="0" err="1">
                <a:solidFill>
                  <a:srgbClr val="C00000"/>
                </a:solidFill>
              </a:rPr>
              <a:t>Подані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словосполучення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замініть</a:t>
            </a:r>
            <a:r>
              <a:rPr lang="ru-RU" dirty="0">
                <a:solidFill>
                  <a:srgbClr val="C00000"/>
                </a:solidFill>
              </a:rPr>
              <a:t> за </a:t>
            </a:r>
            <a:r>
              <a:rPr lang="ru-RU" dirty="0" err="1">
                <a:solidFill>
                  <a:srgbClr val="C00000"/>
                </a:solidFill>
              </a:rPr>
              <a:t>зразком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і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запишіть</a:t>
            </a:r>
            <a:r>
              <a:rPr lang="ru-RU" dirty="0">
                <a:solidFill>
                  <a:srgbClr val="C00000"/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sz="3600" i="1" u="sng" dirty="0" err="1">
                <a:solidFill>
                  <a:srgbClr val="00B050"/>
                </a:solidFill>
              </a:rPr>
              <a:t>Зразок</a:t>
            </a:r>
            <a:r>
              <a:rPr lang="ru-RU" sz="3600" i="1" u="sng" dirty="0">
                <a:solidFill>
                  <a:srgbClr val="00B050"/>
                </a:solidFill>
              </a:rPr>
              <a:t>. </a:t>
            </a:r>
            <a:r>
              <a:rPr lang="ru-RU" sz="3600" i="1" u="sng" dirty="0" err="1">
                <a:solidFill>
                  <a:srgbClr val="00B050"/>
                </a:solidFill>
              </a:rPr>
              <a:t>Галявина</a:t>
            </a:r>
            <a:r>
              <a:rPr lang="ru-RU" sz="3600" i="1" u="sng" dirty="0">
                <a:solidFill>
                  <a:srgbClr val="00B050"/>
                </a:solidFill>
              </a:rPr>
              <a:t> в </a:t>
            </a:r>
            <a:r>
              <a:rPr lang="ru-RU" sz="3600" i="1" u="sng" dirty="0" err="1">
                <a:solidFill>
                  <a:srgbClr val="00B050"/>
                </a:solidFill>
              </a:rPr>
              <a:t>лісі</a:t>
            </a:r>
            <a:r>
              <a:rPr lang="ru-RU" sz="3600" i="1" u="sng" dirty="0">
                <a:solidFill>
                  <a:srgbClr val="00B050"/>
                </a:solidFill>
              </a:rPr>
              <a:t> — </a:t>
            </a:r>
            <a:r>
              <a:rPr lang="ru-RU" sz="3600" i="1" u="sng" dirty="0" err="1">
                <a:solidFill>
                  <a:srgbClr val="00B050"/>
                </a:solidFill>
              </a:rPr>
              <a:t>лісова</a:t>
            </a:r>
            <a:r>
              <a:rPr lang="ru-RU" sz="3600" i="1" u="sng" dirty="0">
                <a:solidFill>
                  <a:srgbClr val="00B050"/>
                </a:solidFill>
              </a:rPr>
              <a:t> </a:t>
            </a:r>
            <a:r>
              <a:rPr lang="ru-RU" sz="3600" i="1" u="sng" dirty="0" err="1">
                <a:solidFill>
                  <a:srgbClr val="00B050"/>
                </a:solidFill>
              </a:rPr>
              <a:t>галявина</a:t>
            </a:r>
            <a:r>
              <a:rPr lang="ru-RU" sz="3600" i="1" u="sng" dirty="0">
                <a:solidFill>
                  <a:srgbClr val="00B050"/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1988840"/>
            <a:ext cx="8568952" cy="4536504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3600" dirty="0" err="1">
                <a:solidFill>
                  <a:srgbClr val="002060"/>
                </a:solidFill>
              </a:rPr>
              <a:t>Пісня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солов’я</a:t>
            </a:r>
            <a:r>
              <a:rPr lang="ru-RU" sz="3600" dirty="0">
                <a:solidFill>
                  <a:srgbClr val="002060"/>
                </a:solidFill>
              </a:rPr>
              <a:t> — </a:t>
            </a:r>
            <a:endParaRPr lang="ru-RU" sz="3600" dirty="0" smtClean="0">
              <a:solidFill>
                <a:srgbClr val="002060"/>
              </a:solidFill>
            </a:endParaRPr>
          </a:p>
          <a:p>
            <a:pPr algn="l"/>
            <a:r>
              <a:rPr lang="ru-RU" sz="3600" dirty="0" err="1" smtClean="0">
                <a:solidFill>
                  <a:srgbClr val="002060"/>
                </a:solidFill>
              </a:rPr>
              <a:t>Хліб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із</a:t>
            </a:r>
            <a:r>
              <a:rPr lang="ru-RU" sz="3600" dirty="0">
                <a:solidFill>
                  <a:srgbClr val="002060"/>
                </a:solidFill>
              </a:rPr>
              <a:t> жита — </a:t>
            </a:r>
            <a:endParaRPr lang="ru-RU" sz="3600" dirty="0" smtClean="0">
              <a:solidFill>
                <a:srgbClr val="002060"/>
              </a:solidFill>
            </a:endParaRPr>
          </a:p>
          <a:p>
            <a:pPr algn="l"/>
            <a:r>
              <a:rPr lang="ru-RU" sz="3600" dirty="0" smtClean="0">
                <a:solidFill>
                  <a:srgbClr val="002060"/>
                </a:solidFill>
              </a:rPr>
              <a:t>Кора </a:t>
            </a:r>
            <a:r>
              <a:rPr lang="ru-RU" sz="3600" dirty="0">
                <a:solidFill>
                  <a:srgbClr val="002060"/>
                </a:solidFill>
              </a:rPr>
              <a:t>дуба </a:t>
            </a:r>
            <a:r>
              <a:rPr lang="ru-RU" sz="3600" dirty="0" smtClean="0">
                <a:solidFill>
                  <a:srgbClr val="002060"/>
                </a:solidFill>
              </a:rPr>
              <a:t>—</a:t>
            </a:r>
          </a:p>
          <a:p>
            <a:pPr algn="l"/>
            <a:r>
              <a:rPr lang="ru-RU" sz="3600" dirty="0" err="1" smtClean="0">
                <a:solidFill>
                  <a:srgbClr val="002060"/>
                </a:solidFill>
              </a:rPr>
              <a:t>Плаття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із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шовку</a:t>
            </a:r>
            <a:r>
              <a:rPr lang="ru-RU" sz="3600" dirty="0">
                <a:solidFill>
                  <a:srgbClr val="002060"/>
                </a:solidFill>
              </a:rPr>
              <a:t> — </a:t>
            </a:r>
            <a:endParaRPr lang="ru-RU" sz="3600" dirty="0" smtClean="0">
              <a:solidFill>
                <a:srgbClr val="002060"/>
              </a:solidFill>
            </a:endParaRPr>
          </a:p>
          <a:p>
            <a:pPr algn="l"/>
            <a:r>
              <a:rPr lang="ru-RU" sz="3600" dirty="0" err="1" smtClean="0">
                <a:solidFill>
                  <a:srgbClr val="002060"/>
                </a:solidFill>
              </a:rPr>
              <a:t>Зарості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3600" dirty="0">
                <a:solidFill>
                  <a:srgbClr val="002060"/>
                </a:solidFill>
              </a:rPr>
              <a:t>очерету — </a:t>
            </a:r>
            <a:endParaRPr lang="ru-RU" sz="3600" dirty="0" smtClean="0">
              <a:solidFill>
                <a:srgbClr val="002060"/>
              </a:solidFill>
            </a:endParaRPr>
          </a:p>
          <a:p>
            <a:pPr algn="l"/>
            <a:r>
              <a:rPr lang="ru-RU" sz="3600" dirty="0" err="1" smtClean="0">
                <a:solidFill>
                  <a:srgbClr val="002060"/>
                </a:solidFill>
              </a:rPr>
              <a:t>Шафа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3600" dirty="0">
                <a:solidFill>
                  <a:srgbClr val="002060"/>
                </a:solidFill>
              </a:rPr>
              <a:t>для книг — </a:t>
            </a:r>
            <a:endParaRPr lang="ru-RU" sz="3600" dirty="0" smtClean="0">
              <a:solidFill>
                <a:srgbClr val="002060"/>
              </a:solidFill>
            </a:endParaRPr>
          </a:p>
          <a:p>
            <a:pPr algn="l"/>
            <a:r>
              <a:rPr lang="ru-RU" sz="3600" dirty="0" smtClean="0">
                <a:solidFill>
                  <a:srgbClr val="002060"/>
                </a:solidFill>
              </a:rPr>
              <a:t>Поля </a:t>
            </a:r>
            <a:r>
              <a:rPr lang="ru-RU" sz="3600" dirty="0" err="1">
                <a:solidFill>
                  <a:srgbClr val="002060"/>
                </a:solidFill>
              </a:rPr>
              <a:t>пшениці</a:t>
            </a:r>
            <a:r>
              <a:rPr lang="ru-RU" sz="3600" dirty="0">
                <a:solidFill>
                  <a:srgbClr val="002060"/>
                </a:solidFill>
              </a:rPr>
              <a:t> — 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9024" y="908720"/>
            <a:ext cx="8784976" cy="1470025"/>
          </a:xfrm>
        </p:spPr>
        <p:txBody>
          <a:bodyPr>
            <a:normAutofit fontScale="90000"/>
          </a:bodyPr>
          <a:lstStyle/>
          <a:p>
            <a:pPr algn="l" fontAlgn="base"/>
            <a:r>
              <a:rPr lang="ru-RU" dirty="0">
                <a:solidFill>
                  <a:srgbClr val="C00000"/>
                </a:solidFill>
              </a:rPr>
              <a:t>10. </a:t>
            </a:r>
            <a:r>
              <a:rPr lang="ru-RU" dirty="0" err="1">
                <a:solidFill>
                  <a:srgbClr val="C00000"/>
                </a:solidFill>
              </a:rPr>
              <a:t>Запишіть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словосполучення</a:t>
            </a:r>
            <a:r>
              <a:rPr lang="ru-RU" dirty="0">
                <a:solidFill>
                  <a:srgbClr val="C00000"/>
                </a:solidFill>
              </a:rPr>
              <a:t>, </a:t>
            </a:r>
            <a:r>
              <a:rPr lang="ru-RU" dirty="0" err="1" smtClean="0">
                <a:solidFill>
                  <a:srgbClr val="C00000"/>
                </a:solidFill>
              </a:rPr>
              <a:t>поста-вивши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прикметники</a:t>
            </a:r>
            <a:r>
              <a:rPr lang="ru-RU" dirty="0">
                <a:solidFill>
                  <a:srgbClr val="C00000"/>
                </a:solidFill>
              </a:rPr>
              <a:t> у </a:t>
            </a:r>
            <a:r>
              <a:rPr lang="ru-RU" dirty="0" err="1">
                <a:solidFill>
                  <a:srgbClr val="C00000"/>
                </a:solidFill>
              </a:rPr>
              <a:t>відповідних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від-мінках</a:t>
            </a:r>
            <a:r>
              <a:rPr lang="ru-RU" dirty="0">
                <a:solidFill>
                  <a:srgbClr val="C00000"/>
                </a:solidFill>
              </a:rPr>
              <a:t>. </a:t>
            </a:r>
            <a:r>
              <a:rPr lang="ru-RU" dirty="0" err="1">
                <a:solidFill>
                  <a:srgbClr val="C00000"/>
                </a:solidFill>
              </a:rPr>
              <a:t>Визначте</a:t>
            </a:r>
            <a:r>
              <a:rPr lang="ru-RU" dirty="0">
                <a:solidFill>
                  <a:srgbClr val="C00000"/>
                </a:solidFill>
              </a:rPr>
              <a:t> число, </a:t>
            </a:r>
            <a:r>
              <a:rPr lang="ru-RU" dirty="0" err="1">
                <a:solidFill>
                  <a:srgbClr val="C00000"/>
                </a:solidFill>
              </a:rPr>
              <a:t>рід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і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відмінок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прикметників</a:t>
            </a:r>
            <a:r>
              <a:rPr lang="ru-RU" dirty="0">
                <a:solidFill>
                  <a:srgbClr val="C00000"/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2780928"/>
            <a:ext cx="8568952" cy="36004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У (</a:t>
            </a:r>
            <a:r>
              <a:rPr lang="ru-RU" sz="3600" dirty="0" err="1" smtClean="0">
                <a:solidFill>
                  <a:srgbClr val="002060"/>
                </a:solidFill>
              </a:rPr>
              <a:t>синє</a:t>
            </a:r>
            <a:r>
              <a:rPr lang="ru-RU" sz="3600" dirty="0" smtClean="0">
                <a:solidFill>
                  <a:srgbClr val="002060"/>
                </a:solidFill>
              </a:rPr>
              <a:t>) </a:t>
            </a:r>
            <a:r>
              <a:rPr lang="ru-RU" sz="3600" dirty="0" err="1" smtClean="0">
                <a:solidFill>
                  <a:srgbClr val="002060"/>
                </a:solidFill>
              </a:rPr>
              <a:t>небі</a:t>
            </a:r>
            <a:r>
              <a:rPr lang="ru-RU" sz="3600" dirty="0" smtClean="0">
                <a:solidFill>
                  <a:srgbClr val="002060"/>
                </a:solidFill>
              </a:rPr>
              <a:t>. (</a:t>
            </a:r>
            <a:r>
              <a:rPr lang="ru-RU" sz="3600" dirty="0" err="1" smtClean="0">
                <a:solidFill>
                  <a:srgbClr val="002060"/>
                </a:solidFill>
              </a:rPr>
              <a:t>Осінній</a:t>
            </a:r>
            <a:r>
              <a:rPr lang="ru-RU" sz="3600" dirty="0" smtClean="0">
                <a:solidFill>
                  <a:srgbClr val="002060"/>
                </a:solidFill>
              </a:rPr>
              <a:t>) ранку. У (</a:t>
            </a:r>
            <a:r>
              <a:rPr lang="ru-RU" sz="3600" dirty="0" err="1" smtClean="0">
                <a:solidFill>
                  <a:srgbClr val="002060"/>
                </a:solidFill>
              </a:rPr>
              <a:t>порожній</a:t>
            </a:r>
            <a:r>
              <a:rPr lang="ru-RU" sz="3600" dirty="0" smtClean="0">
                <a:solidFill>
                  <a:srgbClr val="002060"/>
                </a:solidFill>
              </a:rPr>
              <a:t>) </a:t>
            </a:r>
            <a:r>
              <a:rPr lang="ru-RU" sz="3600" dirty="0" err="1" smtClean="0">
                <a:solidFill>
                  <a:srgbClr val="002060"/>
                </a:solidFill>
              </a:rPr>
              <a:t>коридорі</a:t>
            </a:r>
            <a:r>
              <a:rPr lang="ru-RU" sz="3600" dirty="0" smtClean="0">
                <a:solidFill>
                  <a:srgbClr val="002060"/>
                </a:solidFill>
              </a:rPr>
              <a:t>. (</a:t>
            </a:r>
            <a:r>
              <a:rPr lang="ru-RU" sz="3600" dirty="0" err="1" smtClean="0">
                <a:solidFill>
                  <a:srgbClr val="002060"/>
                </a:solidFill>
              </a:rPr>
              <a:t>Художній</a:t>
            </a:r>
            <a:r>
              <a:rPr lang="ru-RU" sz="3600" dirty="0" smtClean="0">
                <a:solidFill>
                  <a:srgbClr val="002060"/>
                </a:solidFill>
              </a:rPr>
              <a:t>) </a:t>
            </a:r>
            <a:r>
              <a:rPr lang="ru-RU" sz="3600" dirty="0" err="1" smtClean="0">
                <a:solidFill>
                  <a:srgbClr val="002060"/>
                </a:solidFill>
              </a:rPr>
              <a:t>фільму</a:t>
            </a:r>
            <a:r>
              <a:rPr lang="ru-RU" sz="3600" dirty="0" smtClean="0">
                <a:solidFill>
                  <a:srgbClr val="002060"/>
                </a:solidFill>
              </a:rPr>
              <a:t>.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692696"/>
            <a:ext cx="8640960" cy="1470025"/>
          </a:xfrm>
        </p:spPr>
        <p:txBody>
          <a:bodyPr>
            <a:normAutofit fontScale="90000"/>
          </a:bodyPr>
          <a:lstStyle/>
          <a:p>
            <a:pPr algn="l" fontAlgn="base"/>
            <a:r>
              <a:rPr lang="ru-RU" dirty="0">
                <a:solidFill>
                  <a:srgbClr val="C00000"/>
                </a:solidFill>
              </a:rPr>
              <a:t>11. </a:t>
            </a:r>
            <a:r>
              <a:rPr lang="ru-RU" dirty="0" err="1">
                <a:solidFill>
                  <a:srgbClr val="C00000"/>
                </a:solidFill>
              </a:rPr>
              <a:t>Від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іменників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утворіть</a:t>
            </a:r>
            <a:r>
              <a:rPr lang="ru-RU" dirty="0" err="1" smtClean="0">
                <a:solidFill>
                  <a:srgbClr val="C00000"/>
                </a:solidFill>
              </a:rPr>
              <a:t>прикметники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із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суфіксами</a:t>
            </a:r>
            <a:r>
              <a:rPr lang="ru-RU" dirty="0">
                <a:solidFill>
                  <a:srgbClr val="C00000"/>
                </a:solidFill>
              </a:rPr>
              <a:t> -</a:t>
            </a:r>
            <a:r>
              <a:rPr lang="ru-RU" dirty="0" err="1">
                <a:solidFill>
                  <a:srgbClr val="C00000"/>
                </a:solidFill>
              </a:rPr>
              <a:t>ськ</a:t>
            </a:r>
            <a:r>
              <a:rPr lang="ru-RU" dirty="0">
                <a:solidFill>
                  <a:srgbClr val="C00000"/>
                </a:solidFill>
              </a:rPr>
              <a:t>-, -</a:t>
            </a:r>
            <a:r>
              <a:rPr lang="ru-RU" dirty="0" err="1">
                <a:solidFill>
                  <a:srgbClr val="C00000"/>
                </a:solidFill>
              </a:rPr>
              <a:t>зьк</a:t>
            </a:r>
            <a:r>
              <a:rPr lang="ru-RU" dirty="0">
                <a:solidFill>
                  <a:srgbClr val="C00000"/>
                </a:solidFill>
              </a:rPr>
              <a:t>-, -</a:t>
            </a:r>
            <a:r>
              <a:rPr lang="ru-RU" dirty="0" err="1">
                <a:solidFill>
                  <a:srgbClr val="C00000"/>
                </a:solidFill>
              </a:rPr>
              <a:t>цьк</a:t>
            </a:r>
            <a:r>
              <a:rPr lang="ru-RU" dirty="0">
                <a:solidFill>
                  <a:srgbClr val="C00000"/>
                </a:solidFill>
              </a:rPr>
              <a:t>-. </a:t>
            </a:r>
            <a:r>
              <a:rPr lang="ru-RU" dirty="0" err="1">
                <a:solidFill>
                  <a:srgbClr val="C00000"/>
                </a:solidFill>
              </a:rPr>
              <a:t>Складіть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словосполучення</a:t>
            </a:r>
            <a:r>
              <a:rPr lang="ru-RU" dirty="0">
                <a:solidFill>
                  <a:srgbClr val="C00000"/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>
                <a:solidFill>
                  <a:srgbClr val="00B050"/>
                </a:solidFill>
              </a:rPr>
              <a:t>Зразок</a:t>
            </a:r>
            <a:r>
              <a:rPr lang="ru-RU" dirty="0">
                <a:solidFill>
                  <a:srgbClr val="00B050"/>
                </a:solidFill>
              </a:rPr>
              <a:t>. </a:t>
            </a:r>
            <a:r>
              <a:rPr lang="ru-RU" dirty="0" err="1">
                <a:solidFill>
                  <a:srgbClr val="00B050"/>
                </a:solidFill>
              </a:rPr>
              <a:t>Україна</a:t>
            </a:r>
            <a:r>
              <a:rPr lang="ru-RU" dirty="0">
                <a:solidFill>
                  <a:srgbClr val="00B050"/>
                </a:solidFill>
              </a:rPr>
              <a:t> — </a:t>
            </a:r>
            <a:r>
              <a:rPr lang="ru-RU" dirty="0" err="1">
                <a:solidFill>
                  <a:srgbClr val="00B050"/>
                </a:solidFill>
              </a:rPr>
              <a:t>українське</a:t>
            </a:r>
            <a:r>
              <a:rPr lang="ru-RU" dirty="0">
                <a:solidFill>
                  <a:srgbClr val="00B050"/>
                </a:solidFill>
              </a:rPr>
              <a:t> село. 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3356992"/>
            <a:ext cx="8424936" cy="1752600"/>
          </a:xfrm>
        </p:spPr>
        <p:txBody>
          <a:bodyPr>
            <a:normAutofit/>
          </a:bodyPr>
          <a:lstStyle/>
          <a:p>
            <a:r>
              <a:rPr lang="ru-RU" sz="4400" dirty="0" err="1" smtClean="0">
                <a:solidFill>
                  <a:srgbClr val="002060"/>
                </a:solidFill>
              </a:rPr>
              <a:t>Київ</a:t>
            </a:r>
            <a:r>
              <a:rPr lang="ru-RU" sz="4400" dirty="0" smtClean="0">
                <a:solidFill>
                  <a:srgbClr val="002060"/>
                </a:solidFill>
              </a:rPr>
              <a:t>, </a:t>
            </a:r>
            <a:r>
              <a:rPr lang="ru-RU" sz="4400" dirty="0" err="1" smtClean="0">
                <a:solidFill>
                  <a:srgbClr val="002060"/>
                </a:solidFill>
              </a:rPr>
              <a:t>Тернопіль</a:t>
            </a:r>
            <a:r>
              <a:rPr lang="ru-RU" sz="4400" dirty="0" smtClean="0">
                <a:solidFill>
                  <a:srgbClr val="002060"/>
                </a:solidFill>
              </a:rPr>
              <a:t>, </a:t>
            </a:r>
            <a:r>
              <a:rPr lang="ru-RU" sz="4400" dirty="0" err="1" smtClean="0">
                <a:solidFill>
                  <a:srgbClr val="002060"/>
                </a:solidFill>
              </a:rPr>
              <a:t>козак</a:t>
            </a:r>
            <a:r>
              <a:rPr lang="ru-RU" sz="4400" dirty="0" smtClean="0">
                <a:solidFill>
                  <a:srgbClr val="002060"/>
                </a:solidFill>
              </a:rPr>
              <a:t>, </a:t>
            </a:r>
            <a:r>
              <a:rPr lang="ru-RU" sz="4400" dirty="0" err="1" smtClean="0">
                <a:solidFill>
                  <a:srgbClr val="002060"/>
                </a:solidFill>
              </a:rPr>
              <a:t>Львів</a:t>
            </a:r>
            <a:r>
              <a:rPr lang="ru-RU" sz="4400" dirty="0" smtClean="0">
                <a:solidFill>
                  <a:srgbClr val="002060"/>
                </a:solidFill>
              </a:rPr>
              <a:t>, чумак, </a:t>
            </a:r>
            <a:r>
              <a:rPr lang="ru-RU" sz="4400" dirty="0" err="1" smtClean="0">
                <a:solidFill>
                  <a:srgbClr val="002060"/>
                </a:solidFill>
              </a:rPr>
              <a:t>Полісся</a:t>
            </a:r>
            <a:r>
              <a:rPr lang="ru-RU" sz="4400" dirty="0" smtClean="0">
                <a:solidFill>
                  <a:srgbClr val="002060"/>
                </a:solidFill>
              </a:rPr>
              <a:t>. 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0" y="548680"/>
            <a:ext cx="9144000" cy="1946647"/>
          </a:xfrm>
        </p:spPr>
        <p:txBody>
          <a:bodyPr>
            <a:normAutofit fontScale="90000"/>
          </a:bodyPr>
          <a:lstStyle/>
          <a:p>
            <a:pPr algn="l" fontAlgn="base"/>
            <a:r>
              <a:rPr lang="ru-RU" dirty="0">
                <a:solidFill>
                  <a:srgbClr val="C00000"/>
                </a:solidFill>
              </a:rPr>
              <a:t>12. </a:t>
            </a:r>
            <a:r>
              <a:rPr lang="ru-RU" dirty="0" err="1">
                <a:solidFill>
                  <a:srgbClr val="C00000"/>
                </a:solidFill>
              </a:rPr>
              <a:t>Спишіть</a:t>
            </a:r>
            <a:r>
              <a:rPr lang="ru-RU" dirty="0">
                <a:solidFill>
                  <a:srgbClr val="C00000"/>
                </a:solidFill>
              </a:rPr>
              <a:t>, </a:t>
            </a:r>
            <a:r>
              <a:rPr lang="ru-RU" dirty="0" err="1">
                <a:solidFill>
                  <a:srgbClr val="C00000"/>
                </a:solidFill>
              </a:rPr>
              <a:t>розкриваючи</a:t>
            </a:r>
            <a:r>
              <a:rPr lang="ru-RU" dirty="0">
                <a:solidFill>
                  <a:srgbClr val="C00000"/>
                </a:solidFill>
              </a:rPr>
              <a:t> дужки. </a:t>
            </a:r>
            <a:r>
              <a:rPr lang="ru-RU" dirty="0" err="1" smtClean="0">
                <a:solidFill>
                  <a:srgbClr val="C00000"/>
                </a:solidFill>
              </a:rPr>
              <a:t>Визна-чте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відмінки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прикметника</a:t>
            </a:r>
            <a:r>
              <a:rPr lang="ru-RU" dirty="0">
                <a:solidFill>
                  <a:srgbClr val="C00000"/>
                </a:solidFill>
              </a:rPr>
              <a:t>. До </a:t>
            </a:r>
            <a:r>
              <a:rPr lang="ru-RU" dirty="0" err="1">
                <a:solidFill>
                  <a:srgbClr val="C00000"/>
                </a:solidFill>
              </a:rPr>
              <a:t>виділених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прикметників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доберіть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і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запишіть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err="1">
                <a:solidFill>
                  <a:srgbClr val="C00000"/>
                </a:solidFill>
              </a:rPr>
              <a:t>слова-антоніми</a:t>
            </a:r>
            <a:r>
              <a:rPr lang="ru-RU" dirty="0">
                <a:solidFill>
                  <a:srgbClr val="C00000"/>
                </a:solidFill>
              </a:rPr>
              <a:t>. 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2996952"/>
            <a:ext cx="8568952" cy="17526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На</a:t>
            </a:r>
            <a:r>
              <a:rPr lang="ru-RU" sz="4400" i="1" dirty="0" smtClean="0">
                <a:solidFill>
                  <a:srgbClr val="002060"/>
                </a:solidFill>
              </a:rPr>
              <a:t> (</a:t>
            </a:r>
            <a:r>
              <a:rPr lang="ru-RU" sz="4400" i="1" dirty="0" err="1" smtClean="0">
                <a:solidFill>
                  <a:srgbClr val="002060"/>
                </a:solidFill>
              </a:rPr>
              <a:t>вечірній</a:t>
            </a:r>
            <a:r>
              <a:rPr lang="ru-RU" sz="4400" i="1" dirty="0" smtClean="0">
                <a:solidFill>
                  <a:srgbClr val="002060"/>
                </a:solidFill>
              </a:rPr>
              <a:t>) </a:t>
            </a:r>
            <a:r>
              <a:rPr lang="ru-RU" sz="4400" dirty="0" err="1" smtClean="0">
                <a:solidFill>
                  <a:srgbClr val="002060"/>
                </a:solidFill>
              </a:rPr>
              <a:t>небі</a:t>
            </a:r>
            <a:r>
              <a:rPr lang="ru-RU" sz="4400" dirty="0" smtClean="0">
                <a:solidFill>
                  <a:srgbClr val="002060"/>
                </a:solidFill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</a:rPr>
              <a:t>з’явилися</a:t>
            </a:r>
            <a:r>
              <a:rPr lang="ru-RU" sz="4400" dirty="0" smtClean="0">
                <a:solidFill>
                  <a:srgbClr val="002060"/>
                </a:solidFill>
              </a:rPr>
              <a:t>  </a:t>
            </a:r>
            <a:r>
              <a:rPr lang="ru-RU" sz="4400" dirty="0" err="1" smtClean="0">
                <a:solidFill>
                  <a:srgbClr val="002060"/>
                </a:solidFill>
              </a:rPr>
              <a:t>перші</a:t>
            </a:r>
            <a:r>
              <a:rPr lang="ru-RU" sz="4400" dirty="0" smtClean="0">
                <a:solidFill>
                  <a:srgbClr val="002060"/>
                </a:solidFill>
              </a:rPr>
              <a:t> </a:t>
            </a:r>
            <a:r>
              <a:rPr lang="ru-RU" sz="4400" dirty="0" err="1" smtClean="0">
                <a:solidFill>
                  <a:srgbClr val="002060"/>
                </a:solidFill>
              </a:rPr>
              <a:t>зірочки</a:t>
            </a:r>
            <a:r>
              <a:rPr lang="ru-RU" sz="4400" dirty="0" smtClean="0">
                <a:solidFill>
                  <a:srgbClr val="002060"/>
                </a:solidFill>
              </a:rPr>
              <a:t>. </a:t>
            </a:r>
            <a:r>
              <a:rPr lang="ru-RU" sz="4400" dirty="0" err="1" smtClean="0">
                <a:solidFill>
                  <a:srgbClr val="002060"/>
                </a:solidFill>
              </a:rPr>
              <a:t>Серед</a:t>
            </a:r>
            <a:r>
              <a:rPr lang="ru-RU" sz="4400" dirty="0" smtClean="0">
                <a:solidFill>
                  <a:srgbClr val="002060"/>
                </a:solidFill>
              </a:rPr>
              <a:t> (</a:t>
            </a:r>
            <a:r>
              <a:rPr lang="ru-RU" sz="4400" dirty="0" err="1" smtClean="0">
                <a:solidFill>
                  <a:srgbClr val="002060"/>
                </a:solidFill>
              </a:rPr>
              <a:t>пшеничний</a:t>
            </a:r>
            <a:r>
              <a:rPr lang="ru-RU" sz="4400" dirty="0" smtClean="0">
                <a:solidFill>
                  <a:srgbClr val="002060"/>
                </a:solidFill>
              </a:rPr>
              <a:t>) </a:t>
            </a:r>
            <a:r>
              <a:rPr lang="ru-RU" sz="4400" dirty="0" err="1" smtClean="0">
                <a:solidFill>
                  <a:srgbClr val="002060"/>
                </a:solidFill>
              </a:rPr>
              <a:t>колосків</a:t>
            </a:r>
            <a:r>
              <a:rPr lang="ru-RU" sz="4400" dirty="0" smtClean="0">
                <a:solidFill>
                  <a:srgbClr val="002060"/>
                </a:solidFill>
              </a:rPr>
              <a:t>  </a:t>
            </a:r>
            <a:r>
              <a:rPr lang="ru-RU" sz="4400" dirty="0" err="1" smtClean="0">
                <a:solidFill>
                  <a:srgbClr val="002060"/>
                </a:solidFill>
              </a:rPr>
              <a:t>червоніли</a:t>
            </a:r>
            <a:r>
              <a:rPr lang="ru-RU" sz="4400" dirty="0" smtClean="0">
                <a:solidFill>
                  <a:srgbClr val="002060"/>
                </a:solidFill>
              </a:rPr>
              <a:t>  маки.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378</Words>
  <Application>Microsoft Office PowerPoint</Application>
  <PresentationFormat>Экран (4:3)</PresentationFormat>
  <Paragraphs>44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Прикметник </vt:lpstr>
      <vt:lpstr>1. У називному відмінку однини прикметники жіночого роду мають закінчення: </vt:lpstr>
      <vt:lpstr>2. Як утворився прикметник прохолодний?  журливий? </vt:lpstr>
      <vt:lpstr>3. Запишіть прикметник літній у давальному відмінку. </vt:lpstr>
      <vt:lpstr>6. Запишіть три словосполучення, у яких прикметники вжито у переносному значенні. </vt:lpstr>
      <vt:lpstr>9. Подані словосполучення замініть за зразком і запишіть. Зразок. Галявина в лісі — лісова галявина. </vt:lpstr>
      <vt:lpstr>10. Запишіть словосполучення, поста-вивши прикметники у відповідних від-мінках. Визначте число, рід і відмінок прикметників. </vt:lpstr>
      <vt:lpstr>11. Від іменників утворітьприкметники із суфіксами -ськ-, -зьк-, -цьк-. Складіть словосполучення. Зразок. Україна — українське село. </vt:lpstr>
      <vt:lpstr>12. Спишіть, розкриваючи дужки. Визна-чте відмінки прикметника. До виділених прикметників доберіть і запишіть слова-антоніми. </vt:lpstr>
      <vt:lpstr>13. Підкресліть зайве слово. Запишіть з ним словосполучення.  </vt:lpstr>
      <vt:lpstr>14. Позначте прикметник, у якому перед закінченням у Р. в. пишеться знак м’якшення.   </vt:lpstr>
      <vt:lpstr>15. Позначте правильне твердження.  Кольоровий сон, залізна воля, золоте серце, солодкі мрії, холодний погляд.   </vt:lpstr>
      <vt:lpstr>16. Визначте відмінок прикметника у поданому реченні.       </vt:lpstr>
      <vt:lpstr> 17. Спишіть, розкриваючи дужки.   Визначте відмінки прикметника. До  виділених прикметників доберіть і запишіть слова-антоніми. 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У називному відмінку однини прикметники жіночого роду мають закінчення:</dc:title>
  <dc:creator>Владелец</dc:creator>
  <cp:lastModifiedBy>Владелец</cp:lastModifiedBy>
  <cp:revision>17</cp:revision>
  <dcterms:created xsi:type="dcterms:W3CDTF">2017-02-08T15:17:24Z</dcterms:created>
  <dcterms:modified xsi:type="dcterms:W3CDTF">2017-02-08T17:59:18Z</dcterms:modified>
</cp:coreProperties>
</file>