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notesMasterIdLst>
    <p:notesMasterId r:id="rId25"/>
  </p:notesMasterIdLst>
  <p:sldIdLst>
    <p:sldId id="256" r:id="rId2"/>
    <p:sldId id="296" r:id="rId3"/>
    <p:sldId id="306" r:id="rId4"/>
    <p:sldId id="276" r:id="rId5"/>
    <p:sldId id="309" r:id="rId6"/>
    <p:sldId id="258" r:id="rId7"/>
    <p:sldId id="277" r:id="rId8"/>
    <p:sldId id="298" r:id="rId9"/>
    <p:sldId id="300" r:id="rId10"/>
    <p:sldId id="297" r:id="rId11"/>
    <p:sldId id="263" r:id="rId12"/>
    <p:sldId id="269" r:id="rId13"/>
    <p:sldId id="272" r:id="rId14"/>
    <p:sldId id="271" r:id="rId15"/>
    <p:sldId id="270" r:id="rId16"/>
    <p:sldId id="301" r:id="rId17"/>
    <p:sldId id="290" r:id="rId18"/>
    <p:sldId id="291" r:id="rId19"/>
    <p:sldId id="274" r:id="rId20"/>
    <p:sldId id="307" r:id="rId21"/>
    <p:sldId id="303" r:id="rId22"/>
    <p:sldId id="305" r:id="rId23"/>
    <p:sldId id="302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CC99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9" d="100"/>
          <a:sy n="109" d="100"/>
        </p:scale>
        <p:origin x="1668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CD2D93D-819E-4062-A492-93186918146A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4EF0FFA-0B46-4318-AF50-F50E059310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44507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F0FFA-0B46-4318-AF50-F50E05931075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68102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F0FFA-0B46-4318-AF50-F50E05931075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09135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4EF0FFA-0B46-4318-AF50-F50E05931075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5365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4530"/>
            <a:ext cx="6858000" cy="2387600"/>
          </a:xfrm>
        </p:spPr>
        <p:txBody>
          <a:bodyPr anchor="b">
            <a:normAutofit/>
          </a:bodyPr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 algn="ctr">
              <a:buNone/>
              <a:defRPr sz="21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52913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16121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0362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0363"/>
            <a:ext cx="5800725" cy="58118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4134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4629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12423"/>
            <a:ext cx="7886700" cy="2851208"/>
          </a:xfrm>
        </p:spPr>
        <p:txBody>
          <a:bodyPr anchor="b">
            <a:normAutofit/>
          </a:bodyPr>
          <a:lstStyle>
            <a:lvl1pPr>
              <a:defRPr sz="45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52634"/>
            <a:ext cx="78867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30102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3845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8801"/>
            <a:ext cx="3886200" cy="435133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152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681851"/>
            <a:ext cx="3867150" cy="825699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45" y="2507551"/>
            <a:ext cx="3867150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851"/>
            <a:ext cx="3886201" cy="825698"/>
          </a:xfrm>
        </p:spPr>
        <p:txBody>
          <a:bodyPr anchor="b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7551"/>
            <a:ext cx="3886201" cy="3680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464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7490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144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1"/>
            <a:ext cx="2948940" cy="1600197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399"/>
            <a:ext cx="2948940" cy="3810001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18183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936" y="457200"/>
            <a:ext cx="2948940" cy="1600200"/>
          </a:xfrm>
        </p:spPr>
        <p:txBody>
          <a:bodyPr anchor="b">
            <a:normAutofit/>
          </a:bodyPr>
          <a:lstStyle>
            <a:lvl1pPr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6200" y="990600"/>
            <a:ext cx="4629150" cy="4876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936" y="2057400"/>
            <a:ext cx="2948940" cy="38100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120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6038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33845" y="365760"/>
            <a:ext cx="7886700" cy="13255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3845" y="1828801"/>
            <a:ext cx="7886700" cy="43513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BA1FA5D6-8300-4E57-9E26-DCB6423EFAA4}" type="datetimeFigureOut">
              <a:rPr lang="ru-RU" smtClean="0"/>
              <a:t>26.04.2017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2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63145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2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AAB60-B72F-4CC8-A3AC-9559416DB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70359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Wingdings 2" pitchFamily="18" charset="2"/>
        <a:buChar char="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1"/>
            <a:ext cx="8927082" cy="6624737"/>
          </a:xfrm>
          <a:prstGeom prst="rect">
            <a:avLst/>
          </a:prstGeom>
          <a:ln w="762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5652120" y="5103674"/>
            <a:ext cx="33824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uk-UA" b="1" dirty="0" smtClean="0"/>
              <a:t>Баган Ірина Володимирівна</a:t>
            </a:r>
            <a:endParaRPr lang="ru-RU" b="1" dirty="0" smtClean="0"/>
          </a:p>
          <a:p>
            <a:pPr algn="r"/>
            <a:r>
              <a:rPr lang="uk-UA" b="1" dirty="0" smtClean="0"/>
              <a:t>вчитель історії</a:t>
            </a:r>
            <a:endParaRPr lang="ru-RU" b="1" dirty="0" smtClean="0"/>
          </a:p>
          <a:p>
            <a:pPr algn="r"/>
            <a:r>
              <a:rPr lang="ru-RU" b="1" dirty="0" err="1" smtClean="0"/>
              <a:t>Рибинської</a:t>
            </a:r>
            <a:r>
              <a:rPr lang="ru-RU" b="1" dirty="0" smtClean="0"/>
              <a:t> </a:t>
            </a:r>
            <a:r>
              <a:rPr lang="ru-RU" b="1" dirty="0" err="1" smtClean="0"/>
              <a:t>зош</a:t>
            </a:r>
            <a:r>
              <a:rPr lang="ru-RU" b="1" dirty="0" smtClean="0"/>
              <a:t> </a:t>
            </a:r>
            <a:r>
              <a:rPr lang="uk-UA" b="1" dirty="0" smtClean="0"/>
              <a:t>І-ІІІ </a:t>
            </a:r>
            <a:r>
              <a:rPr lang="ru-RU" b="1" dirty="0" err="1" smtClean="0"/>
              <a:t>ступенів</a:t>
            </a:r>
            <a:endParaRPr lang="ru-RU" b="1" dirty="0" smtClean="0"/>
          </a:p>
          <a:p>
            <a:pPr algn="r"/>
            <a:r>
              <a:rPr lang="uk-UA" b="1" dirty="0" smtClean="0"/>
              <a:t>Волноваського району</a:t>
            </a:r>
          </a:p>
          <a:p>
            <a:pPr algn="r"/>
            <a:r>
              <a:rPr lang="uk-UA" b="1" dirty="0" smtClean="0"/>
              <a:t>Донецької області</a:t>
            </a:r>
            <a:endParaRPr lang="ru-RU" b="1" dirty="0" smtClean="0"/>
          </a:p>
          <a:p>
            <a:pPr algn="r"/>
            <a:r>
              <a:rPr lang="ru-RU" b="1" dirty="0" smtClean="0"/>
              <a:t>2017 </a:t>
            </a:r>
            <a:r>
              <a:rPr lang="ru-RU" b="1" dirty="0"/>
              <a:t>р</a:t>
            </a:r>
            <a:r>
              <a:rPr lang="ru-RU" b="1" dirty="0" smtClean="0"/>
              <a:t>.</a:t>
            </a:r>
            <a:endParaRPr lang="ru-RU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-297"/>
            <a:ext cx="8241643" cy="5694510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4" name="TextBox 3"/>
          <p:cNvSpPr txBox="1"/>
          <p:nvPr/>
        </p:nvSpPr>
        <p:spPr>
          <a:xfrm>
            <a:off x="483909" y="1480034"/>
            <a:ext cx="6480720" cy="2857531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uk-UA" sz="96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ПЕРЛИНИ ЯПОНСЬКОЇ КУЛЬТУРИ</a:t>
            </a:r>
            <a:endParaRPr lang="ru-RU" sz="9600" b="1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586047" y="-29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51520" y="125454"/>
            <a:ext cx="2625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 smtClean="0"/>
              <a:t>Всесвітня історія. 8 клас.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48464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205480" cy="695838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3009309" y="286961"/>
            <a:ext cx="2520280" cy="479349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ЖИВОПИС</a:t>
            </a:r>
            <a:endParaRPr kumimoji="0" lang="ru-RU" sz="1800" b="1" i="0" u="none" strike="noStrike" kern="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sp>
        <p:nvSpPr>
          <p:cNvPr id="4" name="Содержимое 2"/>
          <p:cNvSpPr txBox="1">
            <a:spLocks/>
          </p:cNvSpPr>
          <p:nvPr/>
        </p:nvSpPr>
        <p:spPr bwMode="auto">
          <a:xfrm>
            <a:off x="1671820" y="785828"/>
            <a:ext cx="5220073" cy="2694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softEdge rad="6350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Розвитку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японського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живопису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сприяли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контакти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континентом,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звідки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на початку </a:t>
            </a:r>
            <a:r>
              <a:rPr kumimoji="0" lang="en-US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VII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століття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бул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о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запозичен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t>е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мистецтво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виготовлення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фарб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паперу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і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туші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Велике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значення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долі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японської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живопису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як і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скульптури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мало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поширення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</a:t>
            </a:r>
            <a:r>
              <a:rPr kumimoji="0" lang="ru-RU" sz="2000" b="1" i="1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країні</a:t>
            </a:r>
            <a:r>
              <a:rPr kumimoji="0" lang="ru-RU" sz="2000" b="1" i="1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буддизму.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096" y="188640"/>
            <a:ext cx="1524132" cy="22069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9342" y="304726"/>
            <a:ext cx="1958222" cy="31744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79190" y="3430403"/>
            <a:ext cx="9763860" cy="352798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868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79" y="-49070"/>
            <a:ext cx="9205758" cy="6956139"/>
          </a:xfrm>
          <a:prstGeom prst="rect">
            <a:avLst/>
          </a:prstGeom>
        </p:spPr>
      </p:pic>
      <p:pic>
        <p:nvPicPr>
          <p:cNvPr id="8193" name="Picture 1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2718140"/>
            <a:ext cx="5966291" cy="425524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17249"/>
            <a:ext cx="4438863" cy="319977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619672" y="255457"/>
            <a:ext cx="3544805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  ТЕАТР КАБУКІ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" charset="0"/>
            </a:endParaRPr>
          </a:p>
          <a:p>
            <a:pPr lvl="0" algn="ctr" fontAlgn="base">
              <a:spcBef>
                <a:spcPct val="50000"/>
              </a:spcBef>
              <a:spcAft>
                <a:spcPct val="0"/>
              </a:spcAft>
            </a:pPr>
            <a:r>
              <a:rPr lang="ru-RU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Винятковість</a:t>
            </a: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 театру в </a:t>
            </a:r>
            <a:r>
              <a:rPr lang="ru-RU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тім</a:t>
            </a: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, </a:t>
            </a:r>
            <a:r>
              <a:rPr lang="ru-RU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що</a:t>
            </a: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всі</a:t>
            </a: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ролі</a:t>
            </a: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 в </a:t>
            </a:r>
            <a:r>
              <a:rPr lang="ru-RU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ньому</a:t>
            </a: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виконують</a:t>
            </a: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 </a:t>
            </a:r>
            <a:r>
              <a:rPr lang="ru-RU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чоловіки</a:t>
            </a:r>
            <a:r>
              <a:rPr lang="ru-RU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charset="0"/>
              </a:rPr>
              <a:t>.</a:t>
            </a:r>
            <a:endParaRPr lang="ru-RU" sz="2400" b="1" i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11"/>
          <a:stretch/>
        </p:blipFill>
        <p:spPr>
          <a:xfrm>
            <a:off x="5650233" y="2658102"/>
            <a:ext cx="3358743" cy="437532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324544" y="167841"/>
            <a:ext cx="2849711" cy="252028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5696" y="1556363"/>
            <a:ext cx="3146465" cy="174839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1627626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3" y="0"/>
            <a:ext cx="9180512" cy="69315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7771" b="5528"/>
          <a:stretch/>
        </p:blipFill>
        <p:spPr>
          <a:xfrm>
            <a:off x="2483768" y="2473750"/>
            <a:ext cx="4075663" cy="445776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358781" y="221326"/>
            <a:ext cx="412024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Ікебана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4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4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- </a:t>
            </a:r>
            <a:endParaRPr lang="ru-RU" sz="40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24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це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японське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мистецтво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композиції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квітів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також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відоме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як « </a:t>
            </a:r>
            <a:r>
              <a:rPr lang="en-US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kado</a:t>
            </a:r>
            <a:r>
              <a:rPr lang="en-US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» </a:t>
            </a:r>
            <a:r>
              <a:rPr lang="uk-UA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            </a:t>
            </a:r>
            <a:r>
              <a:rPr lang="en-US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("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шлях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квітів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")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972" y="-134421"/>
            <a:ext cx="3333750" cy="2428875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7497" y="2115569"/>
            <a:ext cx="3554158" cy="2357592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3024" y="0"/>
            <a:ext cx="2819368" cy="3301468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83870" y="3901383"/>
            <a:ext cx="3554176" cy="3203381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972" y="3995847"/>
            <a:ext cx="3333750" cy="2428875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0345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5" y="0"/>
            <a:ext cx="9134545" cy="68853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2843808" y="44624"/>
            <a:ext cx="20192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50000"/>
              </a:spcBef>
              <a:spcAft>
                <a:spcPct val="0"/>
              </a:spcAft>
            </a:pPr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Times New Roman" pitchFamily="18" charset="0"/>
              </a:rPr>
              <a:t>КІМОНО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87632" y="2969568"/>
            <a:ext cx="3888432" cy="38884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l="18994" r="14524"/>
          <a:stretch/>
        </p:blipFill>
        <p:spPr>
          <a:xfrm>
            <a:off x="6732240" y="-95622"/>
            <a:ext cx="2520280" cy="57531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0" y="512971"/>
            <a:ext cx="680424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одяг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-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кімоно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-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національний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костюм,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своїм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зовнішнім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виглядом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нагадує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довгий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халат.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Його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носять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чоловіки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жінки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різного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віку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станів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До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середини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XX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століття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всі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кімоно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виготовлялися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в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єдиному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екземплярі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вручну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тому з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його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вигляду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легко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було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зрозуміти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до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стану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належить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людина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також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ідентифікувати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його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сімейний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стан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рід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занять.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Жіноче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кімоно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відрізняється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чоловічого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більш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довгим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подолом і рукавами. 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48550" y="3303048"/>
            <a:ext cx="3799614" cy="3799614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79585" y="3091556"/>
            <a:ext cx="2592967" cy="388945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87170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512" cy="6885384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0" y="0"/>
            <a:ext cx="684195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В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перекладі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японської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назва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квітки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«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кіку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» -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сонце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В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Японії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хризантема </a:t>
            </a:r>
            <a:r>
              <a:rPr lang="ru-RU" sz="32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є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символом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сонця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яке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дає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життя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 на </a:t>
            </a:r>
            <a:r>
              <a:rPr lang="ru-RU" sz="32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землі</a:t>
            </a:r>
            <a:r>
              <a:rPr lang="ru-RU" sz="32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1377228"/>
            <a:ext cx="8117919" cy="6149623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36204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" y="0"/>
            <a:ext cx="9180512" cy="69573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548" y="381026"/>
            <a:ext cx="2088232" cy="208823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0668" y="2416004"/>
            <a:ext cx="22139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 smtClean="0">
                <a:solidFill>
                  <a:srgbClr val="C00000"/>
                </a:solidFill>
              </a:rPr>
              <a:t>Мудрець</a:t>
            </a:r>
            <a:r>
              <a:rPr lang="ru-RU" b="1" dirty="0" smtClean="0">
                <a:solidFill>
                  <a:srgbClr val="C00000"/>
                </a:solidFill>
              </a:rPr>
              <a:t> </a:t>
            </a:r>
            <a:r>
              <a:rPr lang="ru-RU" b="1" dirty="0" err="1">
                <a:solidFill>
                  <a:srgbClr val="C00000"/>
                </a:solidFill>
              </a:rPr>
              <a:t>Дарун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дарує</a:t>
            </a:r>
            <a:r>
              <a:rPr lang="ru-RU" i="1" dirty="0" smtClean="0">
                <a:solidFill>
                  <a:srgbClr val="C00000"/>
                </a:solidFill>
              </a:rPr>
              <a:t>  </a:t>
            </a:r>
            <a:r>
              <a:rPr lang="ru-RU" i="1" dirty="0" err="1" smtClean="0">
                <a:solidFill>
                  <a:srgbClr val="C00000"/>
                </a:solidFill>
              </a:rPr>
              <a:t>мужність</a:t>
            </a:r>
            <a:r>
              <a:rPr lang="ru-RU" i="1" dirty="0" smtClean="0">
                <a:solidFill>
                  <a:srgbClr val="C00000"/>
                </a:solidFill>
              </a:rPr>
              <a:t> та  </a:t>
            </a:r>
            <a:r>
              <a:rPr lang="ru-RU" i="1" dirty="0">
                <a:solidFill>
                  <a:srgbClr val="C00000"/>
                </a:solidFill>
              </a:rPr>
              <a:t>силу </a:t>
            </a:r>
            <a:r>
              <a:rPr lang="ru-RU" i="1" dirty="0" smtClean="0">
                <a:solidFill>
                  <a:srgbClr val="C00000"/>
                </a:solidFill>
              </a:rPr>
              <a:t>духу.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864" y="256437"/>
            <a:ext cx="1803560" cy="2448272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5906526" y="2574428"/>
            <a:ext cx="28141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Дзюродзин</a:t>
            </a:r>
            <a:r>
              <a:rPr lang="ru-RU" dirty="0">
                <a:solidFill>
                  <a:srgbClr val="C00000"/>
                </a:solidFill>
              </a:rPr>
              <a:t> – </a:t>
            </a:r>
            <a:r>
              <a:rPr lang="ru-RU" i="1" dirty="0" err="1" smtClean="0">
                <a:solidFill>
                  <a:srgbClr val="C00000"/>
                </a:solidFill>
              </a:rPr>
              <a:t>це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старець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довголіття</a:t>
            </a:r>
            <a:r>
              <a:rPr lang="ru-RU" i="1" dirty="0" smtClean="0">
                <a:solidFill>
                  <a:srgbClr val="C00000"/>
                </a:solidFill>
              </a:rPr>
              <a:t> та науки</a:t>
            </a:r>
            <a:r>
              <a:rPr lang="ru-RU" i="1" dirty="0">
                <a:solidFill>
                  <a:srgbClr val="C00000"/>
                </a:solidFill>
              </a:rPr>
              <a:t>. </a:t>
            </a:r>
            <a:r>
              <a:rPr lang="ru-RU" i="1" dirty="0" err="1" smtClean="0">
                <a:solidFill>
                  <a:srgbClr val="C00000"/>
                </a:solidFill>
              </a:rPr>
              <a:t>Він</a:t>
            </a:r>
            <a:r>
              <a:rPr lang="ru-RU" i="1" dirty="0" smtClean="0">
                <a:solidFill>
                  <a:srgbClr val="C00000"/>
                </a:solidFill>
              </a:rPr>
              <a:t> приносить в </a:t>
            </a:r>
            <a:r>
              <a:rPr lang="ru-RU" i="1" dirty="0" err="1" smtClean="0">
                <a:solidFill>
                  <a:srgbClr val="C00000"/>
                </a:solidFill>
              </a:rPr>
              <a:t>дім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щасливе</a:t>
            </a:r>
            <a:r>
              <a:rPr lang="ru-RU" i="1" dirty="0" smtClean="0">
                <a:solidFill>
                  <a:srgbClr val="C00000"/>
                </a:solidFill>
              </a:rPr>
              <a:t> та </a:t>
            </a:r>
            <a:r>
              <a:rPr lang="ru-RU" i="1" dirty="0" err="1" smtClean="0">
                <a:solidFill>
                  <a:srgbClr val="C00000"/>
                </a:solidFill>
              </a:rPr>
              <a:t>довгє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життя</a:t>
            </a:r>
            <a:r>
              <a:rPr lang="ru-RU" i="1" dirty="0" smtClean="0">
                <a:solidFill>
                  <a:srgbClr val="C00000"/>
                </a:solidFill>
              </a:rPr>
              <a:t>.</a:t>
            </a:r>
            <a:endParaRPr lang="ru-RU" i="1" dirty="0"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9822" y="377133"/>
            <a:ext cx="2147595" cy="2147595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0" name="Прямоугольник 9"/>
          <p:cNvSpPr/>
          <p:nvPr/>
        </p:nvSpPr>
        <p:spPr>
          <a:xfrm>
            <a:off x="2883607" y="2712927"/>
            <a:ext cx="30530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err="1">
                <a:solidFill>
                  <a:srgbClr val="C00000"/>
                </a:solidFill>
              </a:rPr>
              <a:t>Бэндзайтен</a:t>
            </a:r>
            <a:r>
              <a:rPr lang="ru-RU" dirty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вважається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жіночим</a:t>
            </a:r>
            <a:r>
              <a:rPr lang="ru-RU" i="1" dirty="0" smtClean="0">
                <a:solidFill>
                  <a:srgbClr val="C00000"/>
                </a:solidFill>
              </a:rPr>
              <a:t> божеством, </a:t>
            </a:r>
            <a:r>
              <a:rPr lang="ru-RU" i="1" dirty="0" err="1" smtClean="0">
                <a:solidFill>
                  <a:srgbClr val="C00000"/>
                </a:solidFill>
              </a:rPr>
              <a:t>дарує</a:t>
            </a:r>
            <a:r>
              <a:rPr lang="ru-RU" i="1" dirty="0" smtClean="0">
                <a:solidFill>
                  <a:srgbClr val="C00000"/>
                </a:solidFill>
              </a:rPr>
              <a:t> </a:t>
            </a:r>
            <a:r>
              <a:rPr lang="ru-RU" i="1" dirty="0" err="1" smtClean="0">
                <a:solidFill>
                  <a:srgbClr val="C00000"/>
                </a:solidFill>
              </a:rPr>
              <a:t>благополуччя</a:t>
            </a:r>
            <a:r>
              <a:rPr lang="ru-RU" i="1" dirty="0" smtClean="0">
                <a:solidFill>
                  <a:srgbClr val="C00000"/>
                </a:solidFill>
              </a:rPr>
              <a:t> та </a:t>
            </a:r>
            <a:r>
              <a:rPr lang="ru-RU" i="1" dirty="0" err="1" smtClean="0">
                <a:solidFill>
                  <a:srgbClr val="C00000"/>
                </a:solidFill>
              </a:rPr>
              <a:t>щастя</a:t>
            </a:r>
            <a:r>
              <a:rPr lang="ru-RU" i="1" dirty="0" smtClean="0">
                <a:solidFill>
                  <a:srgbClr val="C00000"/>
                </a:solidFill>
              </a:rPr>
              <a:t>.</a:t>
            </a:r>
            <a:endParaRPr lang="ru-RU" i="1" dirty="0">
              <a:solidFill>
                <a:srgbClr val="C00000"/>
              </a:solidFill>
            </a:endParaRPr>
          </a:p>
        </p:txBody>
      </p:sp>
      <p:sp>
        <p:nvSpPr>
          <p:cNvPr id="16" name="Содержимое 2"/>
          <p:cNvSpPr txBox="1">
            <a:spLocks/>
          </p:cNvSpPr>
          <p:nvPr/>
        </p:nvSpPr>
        <p:spPr bwMode="auto">
          <a:xfrm>
            <a:off x="1547664" y="3664567"/>
            <a:ext cx="7308304" cy="3068329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softEdge rad="3175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Мініатюрна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скульптура - </a:t>
            </a:r>
            <a:r>
              <a:rPr kumimoji="0" lang="ru-RU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нецке</a:t>
            </a:r>
            <a:r>
              <a:rPr kumimoji="0" lang="ru-RU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-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набула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широкого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поширення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в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XVIII -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першій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половині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XIX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ст. як один з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видів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декоративно-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/>
              </a:rPr>
              <a:t>ужитков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ого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мистецтва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Поява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її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пов'язана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що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кімоно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не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має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кишень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і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всі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необхідні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дрібні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предмети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(трубка, кисет, коробочка для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ліків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та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ін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)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прикріплюються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поясу за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допомогою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брелока-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противаги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Нецке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тому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обов'язково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має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отвір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шнурка, за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допомогою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якого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нього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прикріплюється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потрібний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предмет. </a:t>
            </a:r>
          </a:p>
        </p:txBody>
      </p:sp>
    </p:spTree>
    <p:extLst>
      <p:ext uri="{BB962C8B-B14F-4D97-AF65-F5344CB8AC3E}">
        <p14:creationId xmlns:p14="http://schemas.microsoft.com/office/powerpoint/2010/main" val="3084344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0512" cy="69219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8064" y="-440257"/>
            <a:ext cx="4176464" cy="4995770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83981" y="2851220"/>
            <a:ext cx="6159274" cy="4289099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415" y="4000500"/>
            <a:ext cx="4286250" cy="285750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07504" y="435668"/>
            <a:ext cx="5236899" cy="2739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Бонсай</a:t>
            </a:r>
            <a:r>
              <a:rPr lang="ru-RU" sz="32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-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це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традиційне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японське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мистецтво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вирощування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карликових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мініатюрних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дерев у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домашніх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умовах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Для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створення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справжнього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бонсай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потрібні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роки. Маленьким 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деревам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надаються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найхимерніші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форми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але при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цьому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вони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обов'язково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повинні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бути схожими на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справжні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дерева. </a:t>
            </a:r>
          </a:p>
        </p:txBody>
      </p:sp>
    </p:spTree>
    <p:extLst>
      <p:ext uri="{BB962C8B-B14F-4D97-AF65-F5344CB8AC3E}">
        <p14:creationId xmlns:p14="http://schemas.microsoft.com/office/powerpoint/2010/main" val="2228635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874" y="1"/>
            <a:ext cx="9265394" cy="6957392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318647" y="-1903655"/>
            <a:ext cx="4547555" cy="784594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 descr="C:\Documents and Settings\Admin\Рабочий стол\devushki-181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2132856"/>
            <a:ext cx="2124744" cy="3608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267744" y="3703852"/>
            <a:ext cx="6696744" cy="267765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Парасольки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роблять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тільки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природних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матеріалів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бамбук</a:t>
            </a:r>
            <a:r>
              <a:rPr lang="uk-UA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у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васі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деревини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і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потрібно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кілька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місяців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майстерність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більше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десяти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висококваліфікованих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майстрів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щоб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представити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готовий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виріб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Зміцнюють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водонепроникним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складом з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хурми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лляної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олії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китайського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дерев’яного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масла.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62753" y="555783"/>
            <a:ext cx="2123728" cy="1296144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dirty="0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культура</a:t>
            </a:r>
          </a:p>
          <a:p>
            <a:r>
              <a:rPr lang="ru-RU" dirty="0" err="1" smtClean="0">
                <a:ln w="28575"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парасольки</a:t>
            </a:r>
            <a:endParaRPr lang="ru-RU" dirty="0">
              <a:ln w="28575"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609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2332"/>
            <a:ext cx="9205480" cy="694934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1260674" y="883568"/>
            <a:ext cx="4896544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У </a:t>
            </a:r>
            <a:r>
              <a:rPr lang="en-US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VII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ст. в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Японії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створили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складаний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віяло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основою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були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тонкі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пластини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вирізані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різноманітних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матеріалів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(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кістка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дерево,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панцир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черепахи).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Пластини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скріплювали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між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собою,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згодом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покриваючи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шовком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або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пергаментом.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Виготовлявся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 бамбука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дуже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щільного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паперу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майстерно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розписували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тушшю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В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якості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прикраси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використовували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розписи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несуть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сприятливу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енергетику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(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каліграфічні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написи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квіти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звірі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птахи,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пейзажі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)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/>
            </a:r>
            <a:b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</a:b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Існує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давнє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повір`я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-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обмахуючись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віялом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людина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відганяє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злі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сили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84347" y="51006"/>
            <a:ext cx="3351081" cy="4842312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65297">
            <a:off x="433709" y="5354420"/>
            <a:ext cx="2678650" cy="1522948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502632" y="162755"/>
            <a:ext cx="4307646" cy="654746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Віяло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-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магічний</a:t>
            </a:r>
            <a:r>
              <a:rPr lang="ru-RU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талісман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672456">
            <a:off x="2904776" y="5360583"/>
            <a:ext cx="2427495" cy="151062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2499" y="4786642"/>
            <a:ext cx="4154529" cy="195025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139" y="404664"/>
            <a:ext cx="1292204" cy="230425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371330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9180513" cy="6957392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69" b="6841"/>
          <a:stretch/>
        </p:blipFill>
        <p:spPr bwMode="auto">
          <a:xfrm>
            <a:off x="-252536" y="3715751"/>
            <a:ext cx="2857500" cy="32342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/>
            </a:outerShd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 descr="C:\Documents and Settings\Admin\Рабочий стол\0_55f37_790d78fd_orig.gif"/>
          <p:cNvPicPr>
            <a:picLocks noChangeAspect="1" noChangeArrowheads="1" noCrop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34718" y="3394699"/>
            <a:ext cx="811519" cy="811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091507" y="3129562"/>
            <a:ext cx="5501359" cy="936104"/>
          </a:xfrm>
          <a:prstGeom prst="rect">
            <a:avLst/>
          </a:prstGeom>
        </p:spPr>
        <p:txBody>
          <a:bodyPr>
            <a:prstTxWarp prst="textPlain">
              <a:avLst/>
            </a:prstTxWarp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ea typeface="+mj-ea"/>
                <a:cs typeface="+mj-cs"/>
              </a:rPr>
              <a:t>ЧАЙНА ЦЕРЕМОНІЯ</a:t>
            </a:r>
            <a:endParaRPr kumimoji="0" lang="ru-RU" sz="1800" b="0" i="0" u="none" strike="noStrike" kern="0" cap="none" spc="0" normalizeH="0" baseline="0" noProof="0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uLnTx/>
              <a:uFillTx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27" y="0"/>
            <a:ext cx="4243184" cy="345776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2" name="Содержимое 2"/>
          <p:cNvSpPr txBox="1">
            <a:spLocks/>
          </p:cNvSpPr>
          <p:nvPr/>
        </p:nvSpPr>
        <p:spPr bwMode="auto">
          <a:xfrm>
            <a:off x="2555776" y="4082361"/>
            <a:ext cx="6408712" cy="2301443"/>
          </a:xfrm>
          <a:prstGeom prst="rect">
            <a:avLst/>
          </a:prstGeom>
          <a:solidFill>
            <a:srgbClr val="FFCC99"/>
          </a:solidFill>
          <a:ln w="9525">
            <a:noFill/>
            <a:miter lim="800000"/>
            <a:headEnd/>
            <a:tailEnd/>
          </a:ln>
          <a:effectLst>
            <a:softEdge rad="127000"/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None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основі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чайної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церемонії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покладено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чотири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принципи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Calibri"/>
              </a:rPr>
              <a:t>: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гармонія-єднання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людини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природою,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впорядкування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світобудови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шанування-рівноправність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всіх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учасників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прояви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поваги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їх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одне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до одного; чистота -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очищення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через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зустріч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з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прекрасним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;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тиша-умова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для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медитації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Вважалося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що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реалізація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цих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принципів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відкриває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шлях для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досягнення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внутрішньої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гармонії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учасників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0" u="none" strike="noStrike" kern="1200" cap="none" spc="0" normalizeH="0" baseline="0" noProof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церемонії</a:t>
            </a:r>
            <a:r>
              <a:rPr kumimoji="0" lang="ru-RU" sz="2000" b="1" i="0" u="none" strike="noStrike" kern="1200" cap="none" spc="0" normalizeH="0" baseline="0" noProof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34698" y="245181"/>
            <a:ext cx="5109302" cy="3384028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601817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5" y="116632"/>
            <a:ext cx="8928992" cy="6624736"/>
          </a:xfrm>
          <a:prstGeom prst="rect">
            <a:avLst/>
          </a:prstGeom>
          <a:ln w="762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46328" y="476672"/>
            <a:ext cx="1361083" cy="576064"/>
          </a:xfrm>
          <a:prstGeom prst="rect">
            <a:avLst/>
          </a:prstGeom>
          <a:noFill/>
        </p:spPr>
        <p:txBody>
          <a:bodyPr wrap="none" rtlCol="0">
            <a:prstTxWarp prst="textPlain">
              <a:avLst/>
            </a:prstTxWarp>
            <a:spAutoFit/>
          </a:bodyPr>
          <a:lstStyle/>
          <a:p>
            <a:r>
              <a:rPr lang="ru-RU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МЕТА</a:t>
            </a:r>
            <a:endParaRPr lang="ru-RU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576091" y="188640"/>
            <a:ext cx="6336704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познайомити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учнів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японською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культурою та </a:t>
            </a:r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її </a:t>
            </a:r>
            <a:r>
              <a:rPr lang="ru-RU" sz="24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особливостями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; 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виховувати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інтерес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до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вивчення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культури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національних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особливостей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звичаїв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японців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формувати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естетичні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ідеали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; </a:t>
            </a:r>
            <a:endParaRPr lang="ru-RU" sz="2400" b="1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4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виховувати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у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дітей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здатність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помічати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найдрібніші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деталі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природи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які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роблять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навколишній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світ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прекрасним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4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гармонійним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</a:p>
          <a:p>
            <a:endParaRPr lang="ru-RU" sz="2400" b="1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Обладнання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: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 </a:t>
            </a:r>
            <a:r>
              <a:rPr lang="ru-RU" sz="24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презентація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географічна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карта, </a:t>
            </a:r>
            <a:r>
              <a:rPr lang="ru-RU" sz="24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опорні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картки-схеми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японський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журавлик – 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орігамі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як символ миру.</a:t>
            </a:r>
          </a:p>
          <a:p>
            <a:endParaRPr lang="ru-RU" sz="2400" b="1" i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            </a:t>
            </a:r>
            <a:r>
              <a:rPr lang="ru-RU" sz="24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Тип </a:t>
            </a:r>
            <a:r>
              <a:rPr lang="ru-RU" sz="24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уроку: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  урок-</a:t>
            </a:r>
            <a:r>
              <a:rPr lang="ru-RU" sz="24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презентація</a:t>
            </a:r>
            <a:r>
              <a:rPr lang="ru-RU" sz="24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476064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79" y="-49070"/>
            <a:ext cx="9205758" cy="695613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44624"/>
            <a:ext cx="5218628" cy="32128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132" y="-57206"/>
            <a:ext cx="3706689" cy="330431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552" y="3140968"/>
            <a:ext cx="7992549" cy="24020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23397" y="5373216"/>
            <a:ext cx="5651482" cy="12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96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584" y="1"/>
            <a:ext cx="9186096" cy="697098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56730">
            <a:off x="-220315" y="59809"/>
            <a:ext cx="2540258" cy="2960621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849235" y="188640"/>
            <a:ext cx="6192688" cy="36625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ОРІГАМІ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  <a:p>
            <a:pPr algn="ctr"/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Обов'язковим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матеріалом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для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даного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виду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мистецтва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є,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природньо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папір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хоча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перший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верстат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виробництва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паперу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був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винайдений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у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Китаї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історія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орігамі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бере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свій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початок в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Японії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Саме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японці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на початку </a:t>
            </a:r>
            <a:r>
              <a:rPr lang="en-US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VIII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століття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почали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складати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різні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фігурки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Слово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«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орігамі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»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означає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«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складений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папір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».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Варто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відзначити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що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в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часи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папір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був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дуже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дорогим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матеріалом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тому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доступний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був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тільки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храмам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монастирям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ерші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вироби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орігамі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виготовлялися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без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використання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будь-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яких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інструментів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  <a:endParaRPr lang="ru-RU" sz="20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29527" y="3501008"/>
            <a:ext cx="5616624" cy="3730014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270510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6708" y="0"/>
            <a:ext cx="9197220" cy="690303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294" y="3945162"/>
            <a:ext cx="3822178" cy="2451543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03896" y="188640"/>
            <a:ext cx="591046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Практична робота: </a:t>
            </a:r>
          </a:p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створюємо японського журавлика – </a:t>
            </a:r>
          </a:p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символу миру.</a:t>
            </a:r>
            <a:endParaRPr lang="uk-UA" sz="2800" b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534" y="1769951"/>
            <a:ext cx="85729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Мета. </a:t>
            </a:r>
          </a:p>
          <a:p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Оволодіння вміннями та навичками конструювання </a:t>
            </a:r>
          </a:p>
          <a:p>
            <a:r>
              <a:rPr lang="uk-UA" sz="24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 паперу в об’ємі; виховувати інтерес до національної культури японського народу.</a:t>
            </a:r>
            <a:endParaRPr lang="ru-RU" sz="2400" b="1" i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0112" y="2996952"/>
            <a:ext cx="2592288" cy="3488387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946098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7" y="-134421"/>
            <a:ext cx="9144793" cy="712684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39552" y="692696"/>
            <a:ext cx="49726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" panose="020B0604020202020204" pitchFamily="34" charset="0"/>
              </a:rPr>
              <a:t>Закріплюємо  матеріал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C00000"/>
              </a:solidFill>
              <a:latin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91680" y="1700808"/>
            <a:ext cx="597666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Які асоціації викликає у вас слово «Японія»?</a:t>
            </a:r>
          </a:p>
          <a:p>
            <a:pPr marL="342900" indent="-342900">
              <a:buAutoNum type="arabicPeriod"/>
            </a:pP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Які релігії вплинули на культуру японського народу?</a:t>
            </a:r>
          </a:p>
          <a:p>
            <a:pPr marL="342900" indent="-342900">
              <a:buAutoNum type="arabicPeriod"/>
            </a:pP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Назвіть перлини японської культури.</a:t>
            </a:r>
          </a:p>
          <a:p>
            <a:pPr marL="342900" indent="-342900">
              <a:buAutoNum type="arabicPeriod"/>
            </a:pP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Що вам сподобалось найбільше в японській культурі?</a:t>
            </a:r>
          </a:p>
          <a:p>
            <a:pPr marL="342900" indent="-342900">
              <a:buAutoNum type="arabicPeriod"/>
            </a:pPr>
            <a:endParaRPr lang="uk-UA" dirty="0" smtClean="0"/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9156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84505" cy="691849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1520" y="260648"/>
            <a:ext cx="13099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План </a:t>
            </a:r>
          </a:p>
          <a:p>
            <a:pPr algn="ctr"/>
            <a:r>
              <a:rPr lang="uk-UA" sz="32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 уроку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364566" y="116632"/>
            <a:ext cx="6887954" cy="6801862"/>
          </a:xfrm>
          <a:prstGeom prst="rect">
            <a:avLst/>
          </a:prstGeom>
          <a:solidFill>
            <a:srgbClr val="FFCC99"/>
          </a:solidFill>
          <a:effectLst>
            <a:softEdge rad="317500"/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Релігія Японії (синтоїзм, буддизм).</a:t>
            </a:r>
          </a:p>
          <a:p>
            <a:pPr marL="342900" indent="-342900">
              <a:buAutoNum type="arabicPeriod"/>
            </a:pP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Вплив релігії на архітектуру Японії.</a:t>
            </a:r>
          </a:p>
          <a:p>
            <a:pPr marL="342900" indent="-342900">
              <a:buAutoNum type="arabicPeriod"/>
            </a:pPr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Перлини японської культури: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понський сад;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ж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ивопис;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еатр;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кебана;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</a:t>
            </a:r>
            <a:r>
              <a:rPr lang="uk-UA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імано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х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ризантема-символ Японії;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</a:t>
            </a:r>
            <a:r>
              <a:rPr lang="uk-UA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ецке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</a:t>
            </a:r>
            <a:r>
              <a:rPr lang="uk-UA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онсай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віяло;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чайна церемонія;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радиція </a:t>
            </a:r>
            <a:r>
              <a:rPr lang="uk-UA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ябусаме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;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uk-UA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</a:t>
            </a:r>
            <a:r>
              <a:rPr lang="uk-UA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рігамі</a:t>
            </a:r>
            <a:r>
              <a:rPr lang="uk-UA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</a:p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4. Практична робота: створення японського паперового журавлика – символу миру.</a:t>
            </a:r>
          </a:p>
          <a:p>
            <a:r>
              <a:rPr lang="uk-UA" sz="28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5. Закріплення матеріалу</a:t>
            </a:r>
            <a:r>
              <a:rPr lang="uk-UA" sz="2800" dirty="0">
                <a:solidFill>
                  <a:srgbClr val="C00000"/>
                </a:solidFill>
              </a:rPr>
              <a:t>.</a:t>
            </a:r>
            <a:endParaRPr lang="uk-UA" sz="2800" b="1" dirty="0" smtClean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20072" y="1484784"/>
            <a:ext cx="3878767" cy="3762524"/>
          </a:xfrm>
          <a:prstGeom prst="rect">
            <a:avLst/>
          </a:prstGeom>
          <a:effectLst>
            <a:softEdge rad="6350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4011" y="1245666"/>
            <a:ext cx="3132588" cy="208839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772798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16631"/>
            <a:ext cx="8928992" cy="662473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2" name="Text Box 21"/>
          <p:cNvSpPr txBox="1">
            <a:spLocks noChangeArrowheads="1"/>
          </p:cNvSpPr>
          <p:nvPr/>
        </p:nvSpPr>
        <p:spPr bwMode="auto">
          <a:xfrm flipH="1">
            <a:off x="1415975" y="3068960"/>
            <a:ext cx="7382023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ru-RU" sz="3200" dirty="0">
                <a:effectLst/>
                <a:latin typeface="Arial Black" pitchFamily="34" charset="0"/>
              </a:rPr>
              <a:t> </a:t>
            </a:r>
            <a:endParaRPr lang="uk-UA" sz="1200" dirty="0">
              <a:ln>
                <a:solidFill>
                  <a:schemeClr val="bg1"/>
                </a:solidFill>
              </a:ln>
              <a:solidFill>
                <a:schemeClr val="bg1"/>
              </a:solidFill>
              <a:latin typeface="Arial Black" pitchFamily="34" charset="0"/>
            </a:endParaRPr>
          </a:p>
          <a:p>
            <a:pPr algn="ctr" eaLnBrk="1" hangingPunct="1"/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 Black" pitchFamily="34" charset="0"/>
              </a:rPr>
              <a:t>Подорож до Японії буде для Вас одночасно подорожжю і у минуле, і у сучасність. 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І справа не тільки </a:t>
            </a:r>
            <a:r>
              <a:rPr lang="uk-UA" sz="28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 Black" pitchFamily="34" charset="0"/>
              </a:rPr>
              <a:t>в її багатій та давній історії та культурі: сама по собі Японія – це величезний музей.</a:t>
            </a:r>
            <a:endParaRPr lang="ru-RU" sz="2800" b="1" i="1" dirty="0">
              <a:ln>
                <a:solidFill>
                  <a:schemeClr val="tx1"/>
                </a:solidFill>
              </a:ln>
              <a:solidFill>
                <a:srgbClr val="C00000"/>
              </a:solidFill>
              <a:effectLst/>
              <a:latin typeface="Arial Black" pitchFamily="34" charset="0"/>
            </a:endParaRPr>
          </a:p>
        </p:txBody>
      </p:sp>
      <p:pic>
        <p:nvPicPr>
          <p:cNvPr id="17411" name="Picture 3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75856" y="332656"/>
            <a:ext cx="2304256" cy="2936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8699" y="332656"/>
            <a:ext cx="3134249" cy="2228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0112" y="986935"/>
            <a:ext cx="3236913" cy="24320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1836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04" y="101234"/>
            <a:ext cx="8928992" cy="6622046"/>
          </a:xfrm>
          <a:prstGeom prst="rect">
            <a:avLst/>
          </a:prstGeom>
          <a:ln w="762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16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3158" y="2230826"/>
            <a:ext cx="5785734" cy="4492453"/>
          </a:xfrm>
          <a:prstGeom prst="rect">
            <a:avLst/>
          </a:prstGeom>
          <a:ln>
            <a:noFill/>
          </a:ln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7504" y="101233"/>
            <a:ext cx="86409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6000" b="1" dirty="0" smtClean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СИНТО – ШЛЯХ</a:t>
            </a:r>
            <a:r>
              <a:rPr lang="en-US" sz="6000" b="1" dirty="0" smtClean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6000" b="1" dirty="0" smtClean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БОГІВ</a:t>
            </a:r>
            <a:endParaRPr lang="ru-RU" sz="6000" b="1" dirty="0">
              <a:ln>
                <a:solidFill>
                  <a:prstClr val="black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-1896" y="965953"/>
            <a:ext cx="7992888" cy="1631216"/>
          </a:xfrm>
          <a:prstGeom prst="rect">
            <a:avLst/>
          </a:prstGeom>
          <a:solidFill>
            <a:srgbClr val="FFCC99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Синтоїзм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( синто з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японської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означає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«шлях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богів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») –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це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традиційна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народна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релігія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Японії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, яка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розвинулась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на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основі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первісних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родоплемінних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вірувань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Визначальним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у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синтоїзмі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є культ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природи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предків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. Тому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вища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мета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синтоїста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–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це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злиття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з космосом і </a:t>
            </a:r>
            <a:r>
              <a:rPr lang="ru-RU" sz="2000" b="1" i="1" dirty="0" err="1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поклоніння</a:t>
            </a:r>
            <a:r>
              <a:rPr lang="ru-RU" sz="2000" b="1" i="1" dirty="0">
                <a:ln>
                  <a:solidFill>
                    <a:prstClr val="black"/>
                  </a:solidFill>
                </a:ln>
                <a:solidFill>
                  <a:srgbClr val="C00000"/>
                </a:solidFill>
              </a:rPr>
              <a:t> предкам. 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7097" y="3310946"/>
            <a:ext cx="3937620" cy="341233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5082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10" y="0"/>
            <a:ext cx="9156685" cy="694351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92860" y="188640"/>
            <a:ext cx="4728292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Буддизм в </a:t>
            </a:r>
            <a:r>
              <a:rPr lang="ru-RU" sz="4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Японії</a:t>
            </a:r>
            <a:r>
              <a:rPr lang="ru-RU" sz="4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 — 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одна з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найпоширеніших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релігій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послідовники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якої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складають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більше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половини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населення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країни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Згідно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китайською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«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Історією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династії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Лян», у 467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році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п'ять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ченців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Гандхари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відправилися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до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країни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Фусан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-</a:t>
            </a:r>
            <a:r>
              <a:rPr lang="en-US" altLang="ja-JP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en-US" altLang="ja-JP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«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Країни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Священої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шовковиці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східного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моря, де сходить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сонце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»,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куди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вони і 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принесли 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буддизм.</a:t>
            </a:r>
            <a:endParaRPr lang="ru-RU" sz="2000" b="1" i="1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3980" y="-132607"/>
            <a:ext cx="4499992" cy="6589686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349171" y="6151189"/>
            <a:ext cx="381642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Велика статуя </a:t>
            </a:r>
            <a:r>
              <a:rPr lang="ru-RU" b="1" dirty="0" err="1"/>
              <a:t>Будди</a:t>
            </a:r>
            <a:r>
              <a:rPr lang="ru-RU" b="1" dirty="0"/>
              <a:t> </a:t>
            </a:r>
            <a:r>
              <a:rPr lang="ru-RU" b="1" dirty="0" err="1"/>
              <a:t>Аміда</a:t>
            </a:r>
            <a:r>
              <a:rPr lang="ru-RU" b="1" dirty="0"/>
              <a:t> в </a:t>
            </a:r>
            <a:r>
              <a:rPr lang="ru-RU" b="1" dirty="0" err="1"/>
              <a:t>Камакура</a:t>
            </a:r>
            <a:r>
              <a:rPr lang="ru-RU" b="1" dirty="0"/>
              <a:t> </a:t>
            </a:r>
            <a:r>
              <a:rPr lang="ru-RU" b="1"/>
              <a:t>(</a:t>
            </a:r>
            <a:r>
              <a:rPr lang="ru-RU" b="1" smtClean="0"/>
              <a:t>1252р.)</a:t>
            </a:r>
            <a:endParaRPr lang="ru-RU" b="1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27932" y="3359225"/>
            <a:ext cx="5207381" cy="3905536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10" name="TextBox 9"/>
          <p:cNvSpPr txBox="1"/>
          <p:nvPr/>
        </p:nvSpPr>
        <p:spPr>
          <a:xfrm>
            <a:off x="1220096" y="6467768"/>
            <a:ext cx="2453300" cy="369332"/>
          </a:xfrm>
          <a:prstGeom prst="rect">
            <a:avLst/>
          </a:prstGeom>
          <a:solidFill>
            <a:srgbClr val="FFCC99"/>
          </a:solidFill>
          <a:effectLst>
            <a:softEdge rad="127000"/>
          </a:effectLst>
        </p:spPr>
        <p:txBody>
          <a:bodyPr wrap="none" rtlCol="0">
            <a:spAutoFit/>
          </a:bodyPr>
          <a:lstStyle/>
          <a:p>
            <a:r>
              <a:rPr lang="uk-UA" b="1" dirty="0" smtClean="0"/>
              <a:t>Храм </a:t>
            </a:r>
            <a:r>
              <a:rPr lang="uk-UA" b="1" dirty="0" err="1" smtClean="0"/>
              <a:t>Хорю-дзі</a:t>
            </a:r>
            <a:r>
              <a:rPr lang="uk-UA" b="1" dirty="0" smtClean="0"/>
              <a:t> (607 р.)</a:t>
            </a:r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301525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967" y="116632"/>
            <a:ext cx="8928991" cy="6624737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801484" y="908720"/>
            <a:ext cx="4056990" cy="2772248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Rectangle 1"/>
          <p:cNvSpPr>
            <a:spLocks noChangeArrowheads="1"/>
          </p:cNvSpPr>
          <p:nvPr/>
        </p:nvSpPr>
        <p:spPr bwMode="auto">
          <a:xfrm rot="10800000" flipV="1">
            <a:off x="5652120" y="3701120"/>
            <a:ext cx="2016224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6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" charset="0"/>
              </a:rPr>
              <a:t>Храм </a:t>
            </a:r>
            <a:r>
              <a:rPr kumimoji="0" lang="ru-RU" sz="1600" b="1" i="0" u="none" strike="noStrike" cap="none" normalizeH="0" baseline="0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" charset="0"/>
              </a:rPr>
              <a:t>Кинкакудзи</a:t>
            </a:r>
            <a:r>
              <a:rPr kumimoji="0" lang="ru-RU" sz="1600" b="1" i="0" u="none" strike="noStrike" cap="none" normalizeH="0" baseline="0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effectLst/>
                <a:latin typeface="Arial" charset="0"/>
              </a:rPr>
              <a:t> (1397р.)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625936" y="4438968"/>
            <a:ext cx="422530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Японська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архітектура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знайшла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більш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складні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риси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 приходом 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буддизму.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Планування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храмів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того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періоду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включає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пагоди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окремі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обідні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спальні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зали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вежі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7341"/>
            <a:ext cx="4551463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Японська</a:t>
            </a:r>
            <a:r>
              <a:rPr lang="ru-RU" sz="32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32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архітектура</a:t>
            </a:r>
            <a:r>
              <a:rPr lang="ru-RU" sz="32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періоду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зведення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синтоїстських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споруд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відрізняється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максимальною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простотою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В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спорудах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використовувалися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масивні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стовпи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в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якості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опори і </a:t>
            </a:r>
            <a:r>
              <a:rPr lang="ru-RU" sz="2000" b="1" i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критий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соломою </a:t>
            </a:r>
            <a:r>
              <a:rPr lang="ru-RU" sz="2000" b="1" i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легкий </a:t>
            </a:r>
            <a:r>
              <a:rPr lang="ru-RU" sz="2000" b="1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дах</a:t>
            </a:r>
            <a:r>
              <a:rPr lang="ru-RU" sz="2000" b="1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35" y="2523473"/>
            <a:ext cx="4238228" cy="3109800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1412556" y="5254576"/>
            <a:ext cx="2151230" cy="369332"/>
          </a:xfrm>
          <a:prstGeom prst="rect">
            <a:avLst/>
          </a:prstGeom>
          <a:solidFill>
            <a:srgbClr val="FFCC99"/>
          </a:solidFill>
          <a:effectLst>
            <a:softEdge rad="63500"/>
          </a:effectLst>
        </p:spPr>
        <p:txBody>
          <a:bodyPr wrap="none">
            <a:spAutoFit/>
          </a:bodyPr>
          <a:lstStyle/>
          <a:p>
            <a:r>
              <a:rPr lang="ru-RU" i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Святилище </a:t>
            </a:r>
            <a:r>
              <a:rPr lang="ru-RU" i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Идзумо</a:t>
            </a:r>
            <a:endParaRPr lang="ru-RU" dirty="0">
              <a:ln>
                <a:solidFill>
                  <a:schemeClr val="tx1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774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0880" y="-49070"/>
            <a:ext cx="9283399" cy="6956139"/>
          </a:xfrm>
          <a:prstGeom prst="rect">
            <a:avLst/>
          </a:prstGeom>
          <a:ln w="127000" cap="sq">
            <a:solidFill>
              <a:srgbClr val="C00000"/>
            </a:solidFill>
            <a:miter lim="800000"/>
          </a:ln>
          <a:effectLst>
            <a:outerShdw blurRad="57150" dist="50800" dir="27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107504" y="258664"/>
            <a:ext cx="8208912" cy="2739211"/>
          </a:xfrm>
          <a:prstGeom prst="rect">
            <a:avLst/>
          </a:prstGeom>
          <a:solidFill>
            <a:srgbClr val="FFCC99"/>
          </a:solidFill>
          <a:effectLst>
            <a:softEdge rad="3175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Японський</a:t>
            </a:r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сад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символізує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досконалий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світ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земної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природи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інколи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виступає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уособленням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всесвіту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Характерними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елементами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його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композиції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є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штучні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гори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пагорби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ставки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острови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струмки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водоспади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доріжки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ділянки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піску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чи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гравію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прикрашені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камінням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незвичайних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обрисів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Пейзаж саду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формується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за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допомогою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дерев,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кущів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бамбуку, трав,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квітів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моху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покликані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передавати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відчуття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змін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пір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року. На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території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саду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можуть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також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розміщуватися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кам'яні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ліхтарі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альтанки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чи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чайні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89149" y="3034234"/>
            <a:ext cx="5256583" cy="394713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24544" y="3146479"/>
            <a:ext cx="5299506" cy="39746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92887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72" y="0"/>
            <a:ext cx="9174879" cy="69086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08520" y="-79566"/>
            <a:ext cx="4925356" cy="3685093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331640" y="3573016"/>
            <a:ext cx="7164288" cy="3046988"/>
          </a:xfrm>
          <a:prstGeom prst="rect">
            <a:avLst/>
          </a:prstGeom>
          <a:solidFill>
            <a:srgbClr val="FFCC99"/>
          </a:solidFill>
          <a:effectLst>
            <a:softEdge rad="127000"/>
          </a:effectLst>
        </p:spPr>
        <p:txBody>
          <a:bodyPr wrap="square">
            <a:spAutoFit/>
          </a:bodyPr>
          <a:lstStyle/>
          <a:p>
            <a:pPr algn="ctr"/>
            <a:r>
              <a:rPr lang="ru-RU" sz="32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Сад </a:t>
            </a:r>
            <a:r>
              <a:rPr lang="ru-RU" sz="32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каменів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-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це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місце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де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людина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може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віддатися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медитації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умиротворено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споглядаючи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природу. Мета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цього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-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занурення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в себе,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насолода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видом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простих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але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наповнених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справді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глибоким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змістом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речей.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Пісок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і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необроблений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камінь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тут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теж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мають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своє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особливе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значення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Борозни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являють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собою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хвилі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океану, 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самі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камені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-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розкидані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по </a:t>
            </a:r>
            <a:r>
              <a:rPr lang="ru-RU" sz="2000" b="1" dirty="0" err="1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ньому</a:t>
            </a:r>
            <a:r>
              <a:rPr lang="ru-RU" sz="2000" b="1" dirty="0" smtClean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острови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Однак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оскільки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сад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каменів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призначений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для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медитацій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, то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відвідувач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у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своїй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уяві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може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провести практично будь-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які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асоціації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на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цей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 </a:t>
            </a:r>
            <a:r>
              <a:rPr lang="ru-RU" sz="2000" b="1" dirty="0" err="1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рахунок</a:t>
            </a:r>
            <a:r>
              <a:rPr lang="ru-RU" sz="2000" b="1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</a:rPr>
              <a:t>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5013" y="-123494"/>
            <a:ext cx="4927507" cy="3695630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054015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HDOfficeLightV0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TM02900743[[fn=Природа]]</Template>
  <TotalTime>1637</TotalTime>
  <Words>1121</Words>
  <Application>Microsoft Office PowerPoint</Application>
  <PresentationFormat>Экран (4:3)</PresentationFormat>
  <Paragraphs>87</Paragraphs>
  <Slides>23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32" baseType="lpstr">
      <vt:lpstr>ＭＳ Ｐゴシック</vt:lpstr>
      <vt:lpstr>Arial</vt:lpstr>
      <vt:lpstr>Arial Black</vt:lpstr>
      <vt:lpstr>Calibri</vt:lpstr>
      <vt:lpstr>Calibri Light</vt:lpstr>
      <vt:lpstr>Times New Roman</vt:lpstr>
      <vt:lpstr>Wingdings</vt:lpstr>
      <vt:lpstr>Wingdings 2</vt:lpstr>
      <vt:lpstr>HDOfficeLightV0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sergey</dc:creator>
  <cp:lastModifiedBy>Сергей Баган</cp:lastModifiedBy>
  <cp:revision>138</cp:revision>
  <dcterms:created xsi:type="dcterms:W3CDTF">2002-01-02T16:23:37Z</dcterms:created>
  <dcterms:modified xsi:type="dcterms:W3CDTF">2017-04-25T22:28:12Z</dcterms:modified>
</cp:coreProperties>
</file>