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72" r:id="rId2"/>
  </p:sldMasterIdLst>
  <p:notesMasterIdLst>
    <p:notesMasterId r:id="rId20"/>
  </p:notesMasterIdLst>
  <p:sldIdLst>
    <p:sldId id="257" r:id="rId3"/>
    <p:sldId id="256" r:id="rId4"/>
    <p:sldId id="258" r:id="rId5"/>
    <p:sldId id="270" r:id="rId6"/>
    <p:sldId id="259" r:id="rId7"/>
    <p:sldId id="260" r:id="rId8"/>
    <p:sldId id="261" r:id="rId9"/>
    <p:sldId id="262" r:id="rId10"/>
    <p:sldId id="271" r:id="rId11"/>
    <p:sldId id="263" r:id="rId12"/>
    <p:sldId id="264" r:id="rId13"/>
    <p:sldId id="265" r:id="rId14"/>
    <p:sldId id="266" r:id="rId15"/>
    <p:sldId id="267" r:id="rId16"/>
    <p:sldId id="268" r:id="rId17"/>
    <p:sldId id="269"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89C132-450F-49DC-956D-58AC8F8AE6AF}" type="datetimeFigureOut">
              <a:rPr lang="ru-RU" smtClean="0"/>
              <a:t>08.02.2016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9A6CE5-F190-4566-BBDD-0E90CE75A926}" type="slidenum">
              <a:rPr lang="ru-RU" smtClean="0"/>
              <a:t>‹№›</a:t>
            </a:fld>
            <a:endParaRPr lang="ru-RU"/>
          </a:p>
        </p:txBody>
      </p:sp>
    </p:spTree>
    <p:extLst>
      <p:ext uri="{BB962C8B-B14F-4D97-AF65-F5344CB8AC3E}">
        <p14:creationId xmlns:p14="http://schemas.microsoft.com/office/powerpoint/2010/main" val="243029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08.02.2016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08.02.2016</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571480"/>
            <a:ext cx="7715304" cy="646331"/>
          </a:xfrm>
          <a:prstGeom prst="rect">
            <a:avLst/>
          </a:prstGeom>
          <a:noFill/>
        </p:spPr>
        <p:txBody>
          <a:bodyPr wrap="square" rtlCol="0">
            <a:spAutoFit/>
          </a:bodyPr>
          <a:lstStyle/>
          <a:p>
            <a:pPr algn="ctr"/>
            <a:r>
              <a:rPr lang="uk-UA" sz="3600" b="1" dirty="0" smtClean="0">
                <a:solidFill>
                  <a:srgbClr val="FF0000"/>
                </a:solidFill>
              </a:rPr>
              <a:t>Тютюн: друг чи ворог?</a:t>
            </a:r>
            <a:endParaRPr lang="ru-RU" sz="3600" b="1" dirty="0">
              <a:solidFill>
                <a:srgbClr val="FF0000"/>
              </a:solidFill>
            </a:endParaRPr>
          </a:p>
        </p:txBody>
      </p:sp>
      <p:pic>
        <p:nvPicPr>
          <p:cNvPr id="4" name="Рисунок 3" descr="B_smokeme_7p7orpu2.jpg"/>
          <p:cNvPicPr>
            <a:picLocks noChangeAspect="1"/>
          </p:cNvPicPr>
          <p:nvPr/>
        </p:nvPicPr>
        <p:blipFill>
          <a:blip r:embed="rId2"/>
          <a:stretch>
            <a:fillRect/>
          </a:stretch>
        </p:blipFill>
        <p:spPr>
          <a:xfrm>
            <a:off x="1500166" y="1428736"/>
            <a:ext cx="5972188" cy="4976823"/>
          </a:xfrm>
          <a:prstGeom prst="rect">
            <a:avLst/>
          </a:prstGeom>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4480" y="428604"/>
            <a:ext cx="6255869" cy="1200329"/>
          </a:xfrm>
          <a:prstGeom prst="rect">
            <a:avLst/>
          </a:prstGeom>
          <a:noFill/>
        </p:spPr>
        <p:txBody>
          <a:bodyPr wrap="square" rtlCol="0">
            <a:spAutoFit/>
          </a:bodyPr>
          <a:lstStyle/>
          <a:p>
            <a:pPr algn="ctr"/>
            <a:r>
              <a:rPr lang="uk-UA" sz="3600" b="1" dirty="0" smtClean="0">
                <a:solidFill>
                  <a:srgbClr val="FF0000"/>
                </a:solidFill>
              </a:rPr>
              <a:t>Літопис боротьби з </a:t>
            </a:r>
            <a:r>
              <a:rPr lang="uk-UA" sz="3600" b="1" dirty="0" err="1" smtClean="0">
                <a:solidFill>
                  <a:srgbClr val="FF0000"/>
                </a:solidFill>
              </a:rPr>
              <a:t>тютюнопалінням</a:t>
            </a:r>
            <a:endParaRPr lang="ru-RU" sz="3600" b="1" dirty="0">
              <a:solidFill>
                <a:srgbClr val="FF0000"/>
              </a:solidFill>
            </a:endParaRPr>
          </a:p>
        </p:txBody>
      </p:sp>
      <p:pic>
        <p:nvPicPr>
          <p:cNvPr id="3" name="Рисунок 2" descr="Ilja_Jefimowitsch_Repin_005.jpg"/>
          <p:cNvPicPr>
            <a:picLocks noChangeAspect="1"/>
          </p:cNvPicPr>
          <p:nvPr/>
        </p:nvPicPr>
        <p:blipFill>
          <a:blip r:embed="rId2" cstate="print"/>
          <a:stretch>
            <a:fillRect/>
          </a:stretch>
        </p:blipFill>
        <p:spPr>
          <a:xfrm>
            <a:off x="214282" y="1928802"/>
            <a:ext cx="3571689" cy="4000504"/>
          </a:xfrm>
          <a:prstGeom prst="rect">
            <a:avLst/>
          </a:prstGeom>
        </p:spPr>
      </p:pic>
      <p:pic>
        <p:nvPicPr>
          <p:cNvPr id="4" name="Рисунок 3" descr="Куриш - повинен умерти.jpg"/>
          <p:cNvPicPr>
            <a:picLocks noChangeAspect="1"/>
          </p:cNvPicPr>
          <p:nvPr/>
        </p:nvPicPr>
        <p:blipFill>
          <a:blip r:embed="rId3"/>
          <a:stretch>
            <a:fillRect/>
          </a:stretch>
        </p:blipFill>
        <p:spPr>
          <a:xfrm>
            <a:off x="4572000" y="1857364"/>
            <a:ext cx="4262435" cy="2397620"/>
          </a:xfrm>
          <a:prstGeom prst="rect">
            <a:avLst/>
          </a:prstGeom>
        </p:spPr>
      </p:pic>
      <p:pic>
        <p:nvPicPr>
          <p:cNvPr id="5" name="Рисунок 4" descr="page12d(36).jpg"/>
          <p:cNvPicPr>
            <a:picLocks noChangeAspect="1"/>
          </p:cNvPicPr>
          <p:nvPr/>
        </p:nvPicPr>
        <p:blipFill>
          <a:blip r:embed="rId4"/>
          <a:stretch>
            <a:fillRect/>
          </a:stretch>
        </p:blipFill>
        <p:spPr>
          <a:xfrm>
            <a:off x="4572000" y="4500570"/>
            <a:ext cx="4220300" cy="178979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428604"/>
            <a:ext cx="6234025" cy="1200329"/>
          </a:xfrm>
          <a:prstGeom prst="rect">
            <a:avLst/>
          </a:prstGeom>
          <a:noFill/>
        </p:spPr>
        <p:txBody>
          <a:bodyPr wrap="square" rtlCol="0">
            <a:spAutoFit/>
          </a:bodyPr>
          <a:lstStyle/>
          <a:p>
            <a:pPr algn="ctr"/>
            <a:r>
              <a:rPr lang="uk-UA" sz="3600" b="1" dirty="0" smtClean="0">
                <a:solidFill>
                  <a:srgbClr val="FF0000"/>
                </a:solidFill>
              </a:rPr>
              <a:t>Люди, які загинули внаслідок </a:t>
            </a:r>
            <a:r>
              <a:rPr lang="uk-UA" sz="3600" b="1" dirty="0" err="1" smtClean="0">
                <a:solidFill>
                  <a:srgbClr val="FF0000"/>
                </a:solidFill>
              </a:rPr>
              <a:t>тютюнопаління</a:t>
            </a:r>
            <a:endParaRPr lang="ru-RU" sz="3600" b="1" dirty="0">
              <a:solidFill>
                <a:srgbClr val="FF0000"/>
              </a:solidFill>
            </a:endParaRPr>
          </a:p>
        </p:txBody>
      </p:sp>
      <p:pic>
        <p:nvPicPr>
          <p:cNvPr id="3" name="Рисунок 2" descr="Louis_Armstrong_msize.jpg"/>
          <p:cNvPicPr>
            <a:picLocks noChangeAspect="1"/>
          </p:cNvPicPr>
          <p:nvPr/>
        </p:nvPicPr>
        <p:blipFill>
          <a:blip r:embed="rId2"/>
          <a:stretch>
            <a:fillRect/>
          </a:stretch>
        </p:blipFill>
        <p:spPr>
          <a:xfrm>
            <a:off x="785786" y="1571612"/>
            <a:ext cx="3929090" cy="5011596"/>
          </a:xfrm>
          <a:prstGeom prst="rect">
            <a:avLst/>
          </a:prstGeom>
        </p:spPr>
      </p:pic>
      <p:sp>
        <p:nvSpPr>
          <p:cNvPr id="4" name="TextBox 3"/>
          <p:cNvSpPr txBox="1"/>
          <p:nvPr/>
        </p:nvSpPr>
        <p:spPr>
          <a:xfrm>
            <a:off x="4286248" y="2786058"/>
            <a:ext cx="3981346" cy="584775"/>
          </a:xfrm>
          <a:prstGeom prst="rect">
            <a:avLst/>
          </a:prstGeom>
          <a:noFill/>
        </p:spPr>
        <p:txBody>
          <a:bodyPr wrap="none" rtlCol="0">
            <a:spAutoFit/>
          </a:bodyPr>
          <a:lstStyle/>
          <a:p>
            <a:r>
              <a:rPr lang="uk-UA" dirty="0" smtClean="0"/>
              <a:t>           </a:t>
            </a:r>
            <a:r>
              <a:rPr lang="uk-UA" sz="3200" b="1" i="1" dirty="0" smtClean="0"/>
              <a:t>Луї </a:t>
            </a:r>
            <a:r>
              <a:rPr lang="uk-UA" sz="3200" b="1" i="1" dirty="0" err="1" smtClean="0"/>
              <a:t>Армстронг</a:t>
            </a:r>
            <a:r>
              <a:rPr lang="uk-UA" i="1" dirty="0" smtClean="0"/>
              <a:t>.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6075.jpg"/>
          <p:cNvPicPr>
            <a:picLocks noChangeAspect="1"/>
          </p:cNvPicPr>
          <p:nvPr/>
        </p:nvPicPr>
        <p:blipFill>
          <a:blip r:embed="rId2"/>
          <a:stretch>
            <a:fillRect/>
          </a:stretch>
        </p:blipFill>
        <p:spPr>
          <a:xfrm>
            <a:off x="0" y="928671"/>
            <a:ext cx="4343430" cy="2714644"/>
          </a:xfrm>
          <a:prstGeom prst="rect">
            <a:avLst/>
          </a:prstGeom>
        </p:spPr>
      </p:pic>
      <p:pic>
        <p:nvPicPr>
          <p:cNvPr id="3" name="Рисунок 2" descr="yashin_6.jpg"/>
          <p:cNvPicPr>
            <a:picLocks noChangeAspect="1"/>
          </p:cNvPicPr>
          <p:nvPr/>
        </p:nvPicPr>
        <p:blipFill>
          <a:blip r:embed="rId3"/>
          <a:stretch>
            <a:fillRect/>
          </a:stretch>
        </p:blipFill>
        <p:spPr>
          <a:xfrm>
            <a:off x="4714876" y="2928934"/>
            <a:ext cx="3571900" cy="3571900"/>
          </a:xfrm>
          <a:prstGeom prst="rect">
            <a:avLst/>
          </a:prstGeom>
        </p:spPr>
      </p:pic>
      <p:sp>
        <p:nvSpPr>
          <p:cNvPr id="4" name="TextBox 3"/>
          <p:cNvSpPr txBox="1"/>
          <p:nvPr/>
        </p:nvSpPr>
        <p:spPr>
          <a:xfrm>
            <a:off x="4572001" y="1285860"/>
            <a:ext cx="4429156" cy="584775"/>
          </a:xfrm>
          <a:prstGeom prst="rect">
            <a:avLst/>
          </a:prstGeom>
          <a:noFill/>
        </p:spPr>
        <p:txBody>
          <a:bodyPr wrap="square" rtlCol="0">
            <a:spAutoFit/>
          </a:bodyPr>
          <a:lstStyle/>
          <a:p>
            <a:r>
              <a:rPr lang="uk-UA" sz="3200" dirty="0" smtClean="0"/>
              <a:t>  </a:t>
            </a:r>
            <a:r>
              <a:rPr lang="uk-UA" sz="3200" b="1" i="1" dirty="0" smtClean="0"/>
              <a:t>Лев Іванович Яшин</a:t>
            </a:r>
            <a:r>
              <a:rPr lang="uk-UA" i="1" dirty="0" smtClean="0"/>
              <a:t>.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521588-c4ca4238a0.jpg"/>
          <p:cNvPicPr>
            <a:picLocks noChangeAspect="1"/>
          </p:cNvPicPr>
          <p:nvPr/>
        </p:nvPicPr>
        <p:blipFill>
          <a:blip r:embed="rId2"/>
          <a:stretch>
            <a:fillRect/>
          </a:stretch>
        </p:blipFill>
        <p:spPr>
          <a:xfrm>
            <a:off x="1214414" y="1643050"/>
            <a:ext cx="6934217" cy="5032899"/>
          </a:xfrm>
          <a:prstGeom prst="rect">
            <a:avLst/>
          </a:prstGeom>
        </p:spPr>
      </p:pic>
      <p:sp>
        <p:nvSpPr>
          <p:cNvPr id="3" name="TextBox 2"/>
          <p:cNvSpPr txBox="1"/>
          <p:nvPr/>
        </p:nvSpPr>
        <p:spPr>
          <a:xfrm>
            <a:off x="2714612" y="857232"/>
            <a:ext cx="3676391" cy="584775"/>
          </a:xfrm>
          <a:prstGeom prst="rect">
            <a:avLst/>
          </a:prstGeom>
          <a:noFill/>
        </p:spPr>
        <p:txBody>
          <a:bodyPr wrap="none" rtlCol="0">
            <a:spAutoFit/>
          </a:bodyPr>
          <a:lstStyle/>
          <a:p>
            <a:r>
              <a:rPr lang="uk-UA" dirty="0" smtClean="0"/>
              <a:t>  </a:t>
            </a:r>
            <a:r>
              <a:rPr lang="uk-UA" sz="3200" b="1" i="1" dirty="0" smtClean="0"/>
              <a:t>Павло </a:t>
            </a:r>
            <a:r>
              <a:rPr lang="uk-UA" sz="3200" b="1" i="1" dirty="0" err="1" smtClean="0"/>
              <a:t>Луспєкаєв</a:t>
            </a:r>
            <a:endParaRPr lang="ru-RU"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3306" y="1000108"/>
            <a:ext cx="300082" cy="369332"/>
          </a:xfrm>
          <a:prstGeom prst="rect">
            <a:avLst/>
          </a:prstGeom>
          <a:noFill/>
        </p:spPr>
        <p:txBody>
          <a:bodyPr wrap="none" rtlCol="0">
            <a:spAutoFit/>
          </a:bodyPr>
          <a:lstStyle/>
          <a:p>
            <a:r>
              <a:rPr lang="uk-UA" dirty="0" smtClean="0"/>
              <a:t>  </a:t>
            </a:r>
            <a:endParaRPr lang="ru-RU" dirty="0"/>
          </a:p>
        </p:txBody>
      </p:sp>
      <p:sp>
        <p:nvSpPr>
          <p:cNvPr id="3" name="TextBox 2"/>
          <p:cNvSpPr txBox="1"/>
          <p:nvPr/>
        </p:nvSpPr>
        <p:spPr>
          <a:xfrm>
            <a:off x="1357290" y="642918"/>
            <a:ext cx="7072362" cy="1754326"/>
          </a:xfrm>
          <a:prstGeom prst="rect">
            <a:avLst/>
          </a:prstGeom>
          <a:noFill/>
        </p:spPr>
        <p:txBody>
          <a:bodyPr wrap="square" rtlCol="0">
            <a:spAutoFit/>
          </a:bodyPr>
          <a:lstStyle/>
          <a:p>
            <a:pPr algn="ctr"/>
            <a:r>
              <a:rPr lang="uk-UA" dirty="0" smtClean="0"/>
              <a:t>  </a:t>
            </a:r>
            <a:r>
              <a:rPr lang="uk-UA" sz="3600" b="1" dirty="0" smtClean="0">
                <a:solidFill>
                  <a:srgbClr val="FF0000"/>
                </a:solidFill>
              </a:rPr>
              <a:t>Найпоширеніша пристрасть до тютюну є в азіатських країнах</a:t>
            </a:r>
            <a:endParaRPr lang="ru-RU" sz="3600" b="1" dirty="0">
              <a:solidFill>
                <a:srgbClr val="FF0000"/>
              </a:solidFill>
            </a:endParaRPr>
          </a:p>
        </p:txBody>
      </p:sp>
      <p:pic>
        <p:nvPicPr>
          <p:cNvPr id="4" name="Рисунок 3" descr="i (1).jpg"/>
          <p:cNvPicPr>
            <a:picLocks noChangeAspect="1"/>
          </p:cNvPicPr>
          <p:nvPr/>
        </p:nvPicPr>
        <p:blipFill>
          <a:blip r:embed="rId2"/>
          <a:stretch>
            <a:fillRect/>
          </a:stretch>
        </p:blipFill>
        <p:spPr>
          <a:xfrm>
            <a:off x="142844" y="1857364"/>
            <a:ext cx="3727788" cy="2095502"/>
          </a:xfrm>
          <a:prstGeom prst="rect">
            <a:avLst/>
          </a:prstGeom>
        </p:spPr>
      </p:pic>
      <p:pic>
        <p:nvPicPr>
          <p:cNvPr id="5" name="Рисунок 4" descr="hqdefault.jpg"/>
          <p:cNvPicPr>
            <a:picLocks noChangeAspect="1"/>
          </p:cNvPicPr>
          <p:nvPr/>
        </p:nvPicPr>
        <p:blipFill>
          <a:blip r:embed="rId3"/>
          <a:stretch>
            <a:fillRect/>
          </a:stretch>
        </p:blipFill>
        <p:spPr>
          <a:xfrm>
            <a:off x="4143372" y="2625322"/>
            <a:ext cx="4786314" cy="358973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Рисунок1.jpg"/>
          <p:cNvPicPr>
            <a:picLocks noChangeAspect="1"/>
          </p:cNvPicPr>
          <p:nvPr/>
        </p:nvPicPr>
        <p:blipFill>
          <a:blip r:embed="rId2"/>
          <a:stretch>
            <a:fillRect/>
          </a:stretch>
        </p:blipFill>
        <p:spPr>
          <a:xfrm>
            <a:off x="1142976" y="2460799"/>
            <a:ext cx="6591676" cy="4397201"/>
          </a:xfrm>
          <a:prstGeom prst="rect">
            <a:avLst/>
          </a:prstGeom>
        </p:spPr>
      </p:pic>
      <p:sp>
        <p:nvSpPr>
          <p:cNvPr id="6" name="TextBox 5"/>
          <p:cNvSpPr txBox="1"/>
          <p:nvPr/>
        </p:nvSpPr>
        <p:spPr>
          <a:xfrm>
            <a:off x="285720" y="714356"/>
            <a:ext cx="8643999" cy="1754326"/>
          </a:xfrm>
          <a:prstGeom prst="rect">
            <a:avLst/>
          </a:prstGeom>
          <a:noFill/>
        </p:spPr>
        <p:txBody>
          <a:bodyPr wrap="square" rtlCol="0">
            <a:spAutoFit/>
          </a:bodyPr>
          <a:lstStyle/>
          <a:p>
            <a:pPr algn="ctr"/>
            <a:r>
              <a:rPr lang="uk-UA" sz="3600" b="1" dirty="0" smtClean="0">
                <a:solidFill>
                  <a:srgbClr val="FF0000"/>
                </a:solidFill>
              </a:rPr>
              <a:t>Жінка, яка палить тютюн, з племені </a:t>
            </a:r>
            <a:r>
              <a:rPr lang="uk-UA" sz="3600" b="1" dirty="0" err="1" smtClean="0">
                <a:solidFill>
                  <a:srgbClr val="FF0000"/>
                </a:solidFill>
              </a:rPr>
              <a:t>Нама</a:t>
            </a:r>
            <a:r>
              <a:rPr lang="uk-UA" sz="3600" b="1" dirty="0" smtClean="0">
                <a:solidFill>
                  <a:srgbClr val="FF0000"/>
                </a:solidFill>
              </a:rPr>
              <a:t>, пустеля Калахарі,</a:t>
            </a:r>
          </a:p>
          <a:p>
            <a:pPr algn="ctr"/>
            <a:r>
              <a:rPr lang="uk-UA" sz="3600" b="1" dirty="0" smtClean="0">
                <a:solidFill>
                  <a:srgbClr val="FF0000"/>
                </a:solidFill>
              </a:rPr>
              <a:t>Намібія</a:t>
            </a:r>
            <a:endParaRPr lang="ru-RU" sz="36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612" y="2643182"/>
            <a:ext cx="415498" cy="369332"/>
          </a:xfrm>
          <a:prstGeom prst="rect">
            <a:avLst/>
          </a:prstGeom>
          <a:noFill/>
        </p:spPr>
        <p:txBody>
          <a:bodyPr wrap="none" rtlCol="0">
            <a:spAutoFit/>
          </a:bodyPr>
          <a:lstStyle/>
          <a:p>
            <a:r>
              <a:rPr lang="uk-UA" dirty="0" smtClean="0"/>
              <a:t>    </a:t>
            </a:r>
            <a:endParaRPr lang="ru-RU" dirty="0"/>
          </a:p>
        </p:txBody>
      </p:sp>
      <p:sp>
        <p:nvSpPr>
          <p:cNvPr id="5" name="TextBox 4"/>
          <p:cNvSpPr txBox="1"/>
          <p:nvPr/>
        </p:nvSpPr>
        <p:spPr>
          <a:xfrm>
            <a:off x="1643042" y="428604"/>
            <a:ext cx="6397899" cy="646331"/>
          </a:xfrm>
          <a:prstGeom prst="rect">
            <a:avLst/>
          </a:prstGeom>
          <a:noFill/>
        </p:spPr>
        <p:txBody>
          <a:bodyPr wrap="square" rtlCol="0">
            <a:spAutoFit/>
          </a:bodyPr>
          <a:lstStyle/>
          <a:p>
            <a:pPr algn="ctr"/>
            <a:r>
              <a:rPr lang="uk-UA" sz="3600" b="1" dirty="0" smtClean="0">
                <a:solidFill>
                  <a:srgbClr val="FF0000"/>
                </a:solidFill>
              </a:rPr>
              <a:t>Скільки коштує паління?</a:t>
            </a:r>
            <a:endParaRPr lang="ru-RU" sz="3600" b="1" dirty="0">
              <a:solidFill>
                <a:srgbClr val="FF0000"/>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18720711"/>
              </p:ext>
            </p:extLst>
          </p:nvPr>
        </p:nvGraphicFramePr>
        <p:xfrm>
          <a:off x="714348" y="1285860"/>
          <a:ext cx="7929617" cy="4419600"/>
        </p:xfrm>
        <a:graphic>
          <a:graphicData uri="http://schemas.openxmlformats.org/drawingml/2006/table">
            <a:tbl>
              <a:tblPr firstRow="1" bandRow="1">
                <a:tableStyleId>{5C22544A-7EE6-4342-B048-85BDC9FD1C3A}</a:tableStyleId>
              </a:tblPr>
              <a:tblGrid>
                <a:gridCol w="1362885"/>
                <a:gridCol w="2601924"/>
                <a:gridCol w="1982404"/>
                <a:gridCol w="1982404"/>
              </a:tblGrid>
              <a:tr h="500066">
                <a:tc>
                  <a:txBody>
                    <a:bodyPr/>
                    <a:lstStyle/>
                    <a:p>
                      <a:r>
                        <a:rPr lang="uk-UA" sz="2000" dirty="0" smtClean="0"/>
                        <a:t>№ п/</a:t>
                      </a:r>
                      <a:r>
                        <a:rPr lang="uk-UA" sz="2000" dirty="0" err="1" smtClean="0"/>
                        <a:t>п</a:t>
                      </a:r>
                      <a:endParaRPr lang="uk-UA" sz="2000" dirty="0" smtClean="0"/>
                    </a:p>
                  </a:txBody>
                  <a:tcPr/>
                </a:tc>
                <a:tc>
                  <a:txBody>
                    <a:bodyPr/>
                    <a:lstStyle/>
                    <a:p>
                      <a:r>
                        <a:rPr lang="uk-UA" sz="2000" dirty="0" smtClean="0"/>
                        <a:t>Кількість викурених цигарок</a:t>
                      </a:r>
                    </a:p>
                    <a:p>
                      <a:endParaRPr lang="ru-RU" sz="2000" dirty="0"/>
                    </a:p>
                  </a:txBody>
                  <a:tcPr/>
                </a:tc>
                <a:tc>
                  <a:txBody>
                    <a:bodyPr/>
                    <a:lstStyle/>
                    <a:p>
                      <a:r>
                        <a:rPr lang="uk-UA" sz="2000" dirty="0" smtClean="0"/>
                        <a:t>Ціна</a:t>
                      </a:r>
                      <a:endParaRPr lang="ru-RU" sz="2000" dirty="0"/>
                    </a:p>
                  </a:txBody>
                  <a:tcPr/>
                </a:tc>
                <a:tc>
                  <a:txBody>
                    <a:bodyPr/>
                    <a:lstStyle/>
                    <a:p>
                      <a:r>
                        <a:rPr lang="uk-UA" sz="1800" dirty="0" smtClean="0"/>
                        <a:t>Невикористані можливості</a:t>
                      </a:r>
                      <a:endParaRPr lang="ru-RU" sz="1800" dirty="0"/>
                    </a:p>
                  </a:txBody>
                  <a:tcPr/>
                </a:tc>
              </a:tr>
              <a:tr h="500066">
                <a:tc>
                  <a:txBody>
                    <a:bodyPr/>
                    <a:lstStyle/>
                    <a:p>
                      <a:r>
                        <a:rPr lang="uk-UA" sz="2000" dirty="0" smtClean="0"/>
                        <a:t>1</a:t>
                      </a:r>
                      <a:endParaRPr lang="ru-RU" sz="2000" dirty="0"/>
                    </a:p>
                  </a:txBody>
                  <a:tcPr/>
                </a:tc>
                <a:tc>
                  <a:txBody>
                    <a:bodyPr/>
                    <a:lstStyle/>
                    <a:p>
                      <a:r>
                        <a:rPr lang="uk-UA" sz="2000" dirty="0" smtClean="0"/>
                        <a:t>Одна пачка на день</a:t>
                      </a:r>
                    </a:p>
                    <a:p>
                      <a:endParaRPr lang="ru-RU" sz="2000" dirty="0"/>
                    </a:p>
                  </a:txBody>
                  <a:tcPr/>
                </a:tc>
                <a:tc>
                  <a:txBody>
                    <a:bodyPr/>
                    <a:lstStyle/>
                    <a:p>
                      <a:r>
                        <a:rPr lang="uk-UA" sz="2000" dirty="0" smtClean="0"/>
                        <a:t>13 </a:t>
                      </a:r>
                      <a:r>
                        <a:rPr lang="uk-UA" sz="2000" dirty="0" smtClean="0"/>
                        <a:t>грн.</a:t>
                      </a:r>
                      <a:endParaRPr lang="ru-RU" sz="2000" dirty="0"/>
                    </a:p>
                  </a:txBody>
                  <a:tcPr/>
                </a:tc>
                <a:tc>
                  <a:txBody>
                    <a:bodyPr/>
                    <a:lstStyle/>
                    <a:p>
                      <a:r>
                        <a:rPr lang="uk-UA" sz="2000" dirty="0" smtClean="0"/>
                        <a:t>1 хлібина, 50г. цукерок</a:t>
                      </a:r>
                      <a:endParaRPr lang="ru-RU" sz="2000" dirty="0"/>
                    </a:p>
                  </a:txBody>
                  <a:tcPr/>
                </a:tc>
              </a:tr>
              <a:tr h="500066">
                <a:tc>
                  <a:txBody>
                    <a:bodyPr/>
                    <a:lstStyle/>
                    <a:p>
                      <a:r>
                        <a:rPr lang="uk-UA" sz="2000" dirty="0" smtClean="0"/>
                        <a:t>2</a:t>
                      </a:r>
                      <a:endParaRPr lang="ru-RU" sz="2000" dirty="0"/>
                    </a:p>
                  </a:txBody>
                  <a:tcPr/>
                </a:tc>
                <a:tc>
                  <a:txBody>
                    <a:bodyPr/>
                    <a:lstStyle/>
                    <a:p>
                      <a:r>
                        <a:rPr lang="uk-UA" sz="2000" dirty="0" smtClean="0"/>
                        <a:t>7 пачок на тиждень</a:t>
                      </a:r>
                    </a:p>
                    <a:p>
                      <a:endParaRPr lang="ru-RU" sz="2000" dirty="0"/>
                    </a:p>
                  </a:txBody>
                  <a:tcPr/>
                </a:tc>
                <a:tc>
                  <a:txBody>
                    <a:bodyPr/>
                    <a:lstStyle/>
                    <a:p>
                      <a:r>
                        <a:rPr lang="uk-UA" sz="2000" dirty="0" smtClean="0"/>
                        <a:t>91 грн.</a:t>
                      </a:r>
                      <a:endParaRPr lang="ru-RU" sz="2000" dirty="0"/>
                    </a:p>
                  </a:txBody>
                  <a:tcPr/>
                </a:tc>
                <a:tc>
                  <a:txBody>
                    <a:bodyPr/>
                    <a:lstStyle/>
                    <a:p>
                      <a:r>
                        <a:rPr lang="uk-UA" sz="2000" dirty="0" smtClean="0"/>
                        <a:t>Торт «Наполеон»</a:t>
                      </a:r>
                      <a:endParaRPr lang="ru-RU" sz="2000" dirty="0"/>
                    </a:p>
                  </a:txBody>
                  <a:tcPr/>
                </a:tc>
              </a:tr>
              <a:tr h="500066">
                <a:tc>
                  <a:txBody>
                    <a:bodyPr/>
                    <a:lstStyle/>
                    <a:p>
                      <a:r>
                        <a:rPr lang="uk-UA" sz="2000" dirty="0" smtClean="0"/>
                        <a:t>3</a:t>
                      </a:r>
                      <a:endParaRPr lang="ru-RU" sz="2000" dirty="0"/>
                    </a:p>
                  </a:txBody>
                  <a:tcPr/>
                </a:tc>
                <a:tc>
                  <a:txBody>
                    <a:bodyPr/>
                    <a:lstStyle/>
                    <a:p>
                      <a:r>
                        <a:rPr lang="uk-UA" sz="2000" dirty="0" smtClean="0"/>
                        <a:t>30 пачок на місяць</a:t>
                      </a:r>
                    </a:p>
                    <a:p>
                      <a:endParaRPr lang="ru-RU" sz="2000" dirty="0"/>
                    </a:p>
                  </a:txBody>
                  <a:tcPr/>
                </a:tc>
                <a:tc>
                  <a:txBody>
                    <a:bodyPr/>
                    <a:lstStyle/>
                    <a:p>
                      <a:r>
                        <a:rPr lang="uk-UA" sz="2000" dirty="0" smtClean="0"/>
                        <a:t>390 грн.</a:t>
                      </a:r>
                      <a:endParaRPr lang="ru-RU" sz="2000" dirty="0"/>
                    </a:p>
                  </a:txBody>
                  <a:tcPr/>
                </a:tc>
                <a:tc>
                  <a:txBody>
                    <a:bodyPr/>
                    <a:lstStyle/>
                    <a:p>
                      <a:r>
                        <a:rPr lang="uk-UA" sz="2000" dirty="0" smtClean="0"/>
                        <a:t>Шарф, рукавиці, шапка</a:t>
                      </a:r>
                      <a:endParaRPr lang="ru-RU" sz="2000" dirty="0"/>
                    </a:p>
                  </a:txBody>
                  <a:tcPr/>
                </a:tc>
              </a:tr>
              <a:tr h="500066">
                <a:tc>
                  <a:txBody>
                    <a:bodyPr/>
                    <a:lstStyle/>
                    <a:p>
                      <a:r>
                        <a:rPr lang="uk-UA" sz="2000" dirty="0" smtClean="0"/>
                        <a:t>4</a:t>
                      </a:r>
                      <a:endParaRPr lang="ru-RU" sz="2000" dirty="0"/>
                    </a:p>
                  </a:txBody>
                  <a:tcPr/>
                </a:tc>
                <a:tc>
                  <a:txBody>
                    <a:bodyPr/>
                    <a:lstStyle/>
                    <a:p>
                      <a:r>
                        <a:rPr lang="uk-UA" sz="2000" dirty="0" smtClean="0"/>
                        <a:t>365 пачок на рік</a:t>
                      </a:r>
                    </a:p>
                    <a:p>
                      <a:endParaRPr lang="ru-RU" sz="2000" dirty="0"/>
                    </a:p>
                  </a:txBody>
                  <a:tcPr/>
                </a:tc>
                <a:tc>
                  <a:txBody>
                    <a:bodyPr/>
                    <a:lstStyle/>
                    <a:p>
                      <a:r>
                        <a:rPr lang="uk-UA" sz="2000" dirty="0" smtClean="0"/>
                        <a:t>4745</a:t>
                      </a:r>
                      <a:endParaRPr lang="ru-RU" sz="2000" dirty="0"/>
                    </a:p>
                  </a:txBody>
                  <a:tcPr/>
                </a:tc>
                <a:tc>
                  <a:txBody>
                    <a:bodyPr/>
                    <a:lstStyle/>
                    <a:p>
                      <a:r>
                        <a:rPr lang="uk-UA" sz="2000" dirty="0" smtClean="0"/>
                        <a:t>Путівка на відпочинок</a:t>
                      </a:r>
                      <a:endParaRPr lang="ru-RU" sz="20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1714489"/>
            <a:ext cx="8286808" cy="3877985"/>
          </a:xfrm>
          <a:prstGeom prst="rect">
            <a:avLst/>
          </a:prstGeom>
          <a:noFill/>
        </p:spPr>
        <p:txBody>
          <a:bodyPr wrap="square" rtlCol="0">
            <a:spAutoFit/>
          </a:bodyPr>
          <a:lstStyle/>
          <a:p>
            <a:pPr algn="ctr"/>
            <a:r>
              <a:rPr lang="uk-UA" dirty="0" smtClean="0"/>
              <a:t>  </a:t>
            </a:r>
            <a:r>
              <a:rPr lang="uk-UA" sz="2800" b="1" dirty="0" smtClean="0">
                <a:solidFill>
                  <a:srgbClr val="FF0000"/>
                </a:solidFill>
              </a:rPr>
              <a:t>«Кожна людина має свободу вибору. Кожен сам вирішує, курити чи не курити, зміцнювати своє здоров’я фізичними вправами чи рости хирлявим слабаком. Проте правильний вибір може зробити тільки той, хто вже здатний відповідати за свою поведінку, за своє здоров’я та за майбутнє </a:t>
            </a:r>
            <a:r>
              <a:rPr lang="uk-UA" sz="3200" b="1" dirty="0" smtClean="0">
                <a:solidFill>
                  <a:srgbClr val="FF0000"/>
                </a:solidFill>
              </a:rPr>
              <a:t>взагалі».</a:t>
            </a:r>
            <a:endParaRPr lang="ru-RU" sz="3200" b="1" dirty="0" smtClean="0">
              <a:solidFill>
                <a:srgbClr val="FF0000"/>
              </a:solidFill>
            </a:endParaRPr>
          </a:p>
          <a:p>
            <a:endParaRPr lang="ru-RU" dirty="0"/>
          </a:p>
        </p:txBody>
      </p:sp>
      <p:pic>
        <p:nvPicPr>
          <p:cNvPr id="3" name="Рисунок 2" descr="img1994188_razvitie_fizicheskoy_kulturyi_v_Rossii.jpg"/>
          <p:cNvPicPr>
            <a:picLocks noChangeAspect="1"/>
          </p:cNvPicPr>
          <p:nvPr/>
        </p:nvPicPr>
        <p:blipFill>
          <a:blip r:embed="rId2" cstate="print"/>
          <a:stretch>
            <a:fillRect/>
          </a:stretch>
        </p:blipFill>
        <p:spPr>
          <a:xfrm>
            <a:off x="115882" y="214290"/>
            <a:ext cx="2455830" cy="1540324"/>
          </a:xfrm>
          <a:prstGeom prst="rect">
            <a:avLst/>
          </a:prstGeom>
        </p:spPr>
      </p:pic>
      <p:pic>
        <p:nvPicPr>
          <p:cNvPr id="4" name="Рисунок 3" descr="iStock_000015728613XSmall6.jpg"/>
          <p:cNvPicPr>
            <a:picLocks noChangeAspect="1"/>
          </p:cNvPicPr>
          <p:nvPr/>
        </p:nvPicPr>
        <p:blipFill>
          <a:blip r:embed="rId3"/>
          <a:stretch>
            <a:fillRect/>
          </a:stretch>
        </p:blipFill>
        <p:spPr>
          <a:xfrm>
            <a:off x="6500826" y="73431"/>
            <a:ext cx="2381252" cy="1580031"/>
          </a:xfrm>
          <a:prstGeom prst="rect">
            <a:avLst/>
          </a:prstGeom>
        </p:spPr>
      </p:pic>
      <p:pic>
        <p:nvPicPr>
          <p:cNvPr id="5" name="Рисунок 4" descr="light_d2f22a1d9870c4958893609791cfa020.jpg"/>
          <p:cNvPicPr>
            <a:picLocks noChangeAspect="1"/>
          </p:cNvPicPr>
          <p:nvPr/>
        </p:nvPicPr>
        <p:blipFill>
          <a:blip r:embed="rId4"/>
          <a:stretch>
            <a:fillRect/>
          </a:stretch>
        </p:blipFill>
        <p:spPr>
          <a:xfrm>
            <a:off x="6143636" y="4768463"/>
            <a:ext cx="2500317" cy="187523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2341.jpg"/>
          <p:cNvPicPr>
            <a:picLocks noChangeAspect="1"/>
          </p:cNvPicPr>
          <p:nvPr/>
        </p:nvPicPr>
        <p:blipFill>
          <a:blip r:embed="rId2"/>
          <a:stretch>
            <a:fillRect/>
          </a:stretch>
        </p:blipFill>
        <p:spPr>
          <a:xfrm>
            <a:off x="428596" y="928670"/>
            <a:ext cx="4025126" cy="2714620"/>
          </a:xfrm>
          <a:prstGeom prst="rect">
            <a:avLst/>
          </a:prstGeom>
        </p:spPr>
      </p:pic>
      <p:pic>
        <p:nvPicPr>
          <p:cNvPr id="5" name="Рисунок 4" descr="0009-009-khristofor-kolumb.jpg"/>
          <p:cNvPicPr>
            <a:picLocks noChangeAspect="1"/>
          </p:cNvPicPr>
          <p:nvPr/>
        </p:nvPicPr>
        <p:blipFill>
          <a:blip r:embed="rId3"/>
          <a:stretch>
            <a:fillRect/>
          </a:stretch>
        </p:blipFill>
        <p:spPr>
          <a:xfrm>
            <a:off x="5238755" y="785794"/>
            <a:ext cx="3905245" cy="2928934"/>
          </a:xfrm>
          <a:prstGeom prst="rect">
            <a:avLst/>
          </a:prstGeom>
        </p:spPr>
      </p:pic>
      <p:pic>
        <p:nvPicPr>
          <p:cNvPr id="6" name="Рисунок 5" descr="i.jpg"/>
          <p:cNvPicPr>
            <a:picLocks noChangeAspect="1"/>
          </p:cNvPicPr>
          <p:nvPr/>
        </p:nvPicPr>
        <p:blipFill>
          <a:blip r:embed="rId4"/>
          <a:stretch>
            <a:fillRect/>
          </a:stretch>
        </p:blipFill>
        <p:spPr>
          <a:xfrm>
            <a:off x="500034" y="3929066"/>
            <a:ext cx="3857652" cy="2819054"/>
          </a:xfrm>
          <a:prstGeom prst="rect">
            <a:avLst/>
          </a:prstGeom>
        </p:spPr>
      </p:pic>
      <p:pic>
        <p:nvPicPr>
          <p:cNvPr id="7" name="Рисунок 6" descr="7-1.jpg"/>
          <p:cNvPicPr>
            <a:picLocks noChangeAspect="1"/>
          </p:cNvPicPr>
          <p:nvPr/>
        </p:nvPicPr>
        <p:blipFill>
          <a:blip r:embed="rId5"/>
          <a:stretch>
            <a:fillRect/>
          </a:stretch>
        </p:blipFill>
        <p:spPr>
          <a:xfrm>
            <a:off x="5643570" y="3857628"/>
            <a:ext cx="3020630" cy="27336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3.jpg"/>
          <p:cNvPicPr>
            <a:picLocks noChangeAspect="1"/>
          </p:cNvPicPr>
          <p:nvPr/>
        </p:nvPicPr>
        <p:blipFill>
          <a:blip r:embed="rId2"/>
          <a:srcRect t="1639" r="54508"/>
          <a:stretch>
            <a:fillRect/>
          </a:stretch>
        </p:blipFill>
        <p:spPr>
          <a:xfrm>
            <a:off x="857224" y="1643050"/>
            <a:ext cx="2643206" cy="4286280"/>
          </a:xfrm>
          <a:prstGeom prst="rect">
            <a:avLst/>
          </a:prstGeom>
        </p:spPr>
      </p:pic>
      <p:sp>
        <p:nvSpPr>
          <p:cNvPr id="3" name="TextBox 2"/>
          <p:cNvSpPr txBox="1"/>
          <p:nvPr/>
        </p:nvSpPr>
        <p:spPr>
          <a:xfrm>
            <a:off x="4071935" y="1785926"/>
            <a:ext cx="4643470" cy="5016758"/>
          </a:xfrm>
          <a:prstGeom prst="rect">
            <a:avLst/>
          </a:prstGeom>
          <a:noFill/>
        </p:spPr>
        <p:txBody>
          <a:bodyPr wrap="square" rtlCol="0">
            <a:spAutoFit/>
          </a:bodyPr>
          <a:lstStyle/>
          <a:p>
            <a:pPr algn="ctr"/>
            <a:r>
              <a:rPr lang="uk-UA" dirty="0" smtClean="0"/>
              <a:t> </a:t>
            </a:r>
            <a:r>
              <a:rPr lang="uk-UA" sz="3200" b="1" dirty="0" smtClean="0">
                <a:solidFill>
                  <a:srgbClr val="FF0000"/>
                </a:solidFill>
              </a:rPr>
              <a:t>Цар Петро І, наслідуючи приклад європейських королів, високим указом вирішив ввезення тютюну до Росії , оподаткувати купців величезним митом.</a:t>
            </a:r>
            <a:endParaRPr lang="ru-RU" sz="3200" b="1" dirty="0" smtClean="0">
              <a:solidFill>
                <a:srgbClr val="FF0000"/>
              </a:solidFill>
            </a:endParaRPr>
          </a:p>
          <a:p>
            <a:pPr algn="ctr"/>
            <a:r>
              <a:rPr lang="uk-UA" sz="3200" b="1" dirty="0" smtClean="0">
                <a:solidFill>
                  <a:srgbClr val="FF0000"/>
                </a:solidFill>
              </a:rPr>
              <a:t> </a:t>
            </a:r>
            <a:endParaRPr lang="ru-RU" sz="32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исунок2.jpg"/>
          <p:cNvPicPr>
            <a:picLocks noChangeAspect="1"/>
          </p:cNvPicPr>
          <p:nvPr/>
        </p:nvPicPr>
        <p:blipFill>
          <a:blip r:embed="rId2"/>
          <a:stretch>
            <a:fillRect/>
          </a:stretch>
        </p:blipFill>
        <p:spPr>
          <a:xfrm>
            <a:off x="785786" y="1785926"/>
            <a:ext cx="3143272" cy="4381530"/>
          </a:xfrm>
          <a:prstGeom prst="rect">
            <a:avLst/>
          </a:prstGeom>
        </p:spPr>
      </p:pic>
      <p:sp>
        <p:nvSpPr>
          <p:cNvPr id="3" name="TextBox 2"/>
          <p:cNvSpPr txBox="1"/>
          <p:nvPr/>
        </p:nvSpPr>
        <p:spPr>
          <a:xfrm>
            <a:off x="571472" y="571480"/>
            <a:ext cx="8215370" cy="1200329"/>
          </a:xfrm>
          <a:prstGeom prst="rect">
            <a:avLst/>
          </a:prstGeom>
          <a:noFill/>
        </p:spPr>
        <p:txBody>
          <a:bodyPr wrap="square" rtlCol="0">
            <a:spAutoFit/>
          </a:bodyPr>
          <a:lstStyle/>
          <a:p>
            <a:pPr algn="ctr"/>
            <a:r>
              <a:rPr lang="uk-UA" sz="3600" b="1" dirty="0" smtClean="0">
                <a:solidFill>
                  <a:srgbClr val="FF0000"/>
                </a:solidFill>
              </a:rPr>
              <a:t>Тютюн – рослина родини пасльонових</a:t>
            </a:r>
            <a:endParaRPr lang="ru-RU" sz="3600" b="1" dirty="0">
              <a:solidFill>
                <a:srgbClr val="FF0000"/>
              </a:solidFill>
            </a:endParaRPr>
          </a:p>
        </p:txBody>
      </p:sp>
      <p:pic>
        <p:nvPicPr>
          <p:cNvPr id="4" name="Рисунок 3" descr="KAPNA.jpg"/>
          <p:cNvPicPr>
            <a:picLocks noChangeAspect="1"/>
          </p:cNvPicPr>
          <p:nvPr/>
        </p:nvPicPr>
        <p:blipFill>
          <a:blip r:embed="rId3"/>
          <a:stretch>
            <a:fillRect/>
          </a:stretch>
        </p:blipFill>
        <p:spPr>
          <a:xfrm>
            <a:off x="4714876" y="1928802"/>
            <a:ext cx="4190011" cy="407196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28794" y="2071678"/>
            <a:ext cx="184731" cy="1477328"/>
          </a:xfrm>
          <a:prstGeom prst="rect">
            <a:avLst/>
          </a:prstGeom>
          <a:noFill/>
        </p:spPr>
        <p:txBody>
          <a:bodyPr wrap="none" rtlCol="0">
            <a:spAutoFit/>
          </a:bodyPr>
          <a:lstStyle/>
          <a:p>
            <a:endParaRPr lang="uk-UA" dirty="0" smtClean="0"/>
          </a:p>
          <a:p>
            <a:endParaRPr lang="uk-UA" dirty="0" smtClean="0"/>
          </a:p>
          <a:p>
            <a:endParaRPr lang="uk-UA" dirty="0" smtClean="0"/>
          </a:p>
          <a:p>
            <a:endParaRPr lang="uk-UA" dirty="0" smtClean="0"/>
          </a:p>
          <a:p>
            <a:endParaRPr lang="ru-RU" dirty="0"/>
          </a:p>
        </p:txBody>
      </p:sp>
      <p:sp>
        <p:nvSpPr>
          <p:cNvPr id="8" name="TextBox 7"/>
          <p:cNvSpPr txBox="1"/>
          <p:nvPr/>
        </p:nvSpPr>
        <p:spPr>
          <a:xfrm>
            <a:off x="642910" y="2143116"/>
            <a:ext cx="6357982" cy="1754326"/>
          </a:xfrm>
          <a:prstGeom prst="rect">
            <a:avLst/>
          </a:prstGeom>
          <a:noFill/>
        </p:spPr>
        <p:txBody>
          <a:bodyPr wrap="square" rtlCol="0">
            <a:spAutoFit/>
          </a:bodyPr>
          <a:lstStyle/>
          <a:p>
            <a:pPr lvl="0" fontAlgn="base">
              <a:spcBef>
                <a:spcPct val="0"/>
              </a:spcBef>
              <a:spcAft>
                <a:spcPct val="0"/>
              </a:spcAft>
            </a:pPr>
            <a:r>
              <a:rPr lang="uk-UA" sz="2400" dirty="0" smtClean="0"/>
              <a:t>  </a:t>
            </a:r>
            <a:r>
              <a:rPr lang="uk-UA" sz="2400" dirty="0" smtClean="0">
                <a:latin typeface="Times New Roman" pitchFamily="18" charset="0"/>
                <a:ea typeface="Times New Roman" pitchFamily="18" charset="0"/>
                <a:cs typeface="Times New Roman" pitchFamily="18" charset="0"/>
              </a:rPr>
              <a:t>- Тобі подобається, якщо дівчина палить? </a:t>
            </a:r>
            <a:r>
              <a:rPr lang="uk-UA" sz="2400" dirty="0" smtClean="0">
                <a:latin typeface="Times New Roman" pitchFamily="18" charset="0"/>
                <a:ea typeface="Times New Roman" pitchFamily="18" charset="0"/>
                <a:cs typeface="Times New Roman" pitchFamily="18" charset="0"/>
              </a:rPr>
              <a:t>–</a:t>
            </a:r>
          </a:p>
          <a:p>
            <a:pPr lvl="0" fontAlgn="base">
              <a:spcBef>
                <a:spcPct val="0"/>
              </a:spcBef>
              <a:spcAft>
                <a:spcPct val="0"/>
              </a:spcAft>
            </a:pPr>
            <a:r>
              <a:rPr lang="uk-UA" b="1" dirty="0" smtClean="0">
                <a:latin typeface="Times New Roman" pitchFamily="18" charset="0"/>
                <a:cs typeface="Times New Roman" pitchFamily="18" charset="0"/>
              </a:rPr>
              <a:t>Без різниці – 2%, </a:t>
            </a:r>
            <a:r>
              <a:rPr lang="uk-UA" b="1" dirty="0" err="1" smtClean="0">
                <a:latin typeface="Times New Roman" pitchFamily="18" charset="0"/>
                <a:cs typeface="Times New Roman" pitchFamily="18" charset="0"/>
              </a:rPr>
              <a:t>Ні-</a:t>
            </a:r>
            <a:r>
              <a:rPr lang="uk-UA" b="1" dirty="0" smtClean="0">
                <a:latin typeface="Times New Roman" pitchFamily="18" charset="0"/>
                <a:cs typeface="Times New Roman" pitchFamily="18" charset="0"/>
              </a:rPr>
              <a:t> 98%</a:t>
            </a:r>
            <a:endParaRPr lang="ru-RU" b="1" dirty="0" smtClean="0">
              <a:latin typeface="Times New Roman" pitchFamily="18" charset="0"/>
              <a:cs typeface="Times New Roman" pitchFamily="18" charset="0"/>
            </a:endParaRPr>
          </a:p>
          <a:p>
            <a:pPr lvl="0" eaLnBrk="0" fontAlgn="base" hangingPunct="0">
              <a:spcBef>
                <a:spcPct val="0"/>
              </a:spcBef>
              <a:spcAft>
                <a:spcPct val="0"/>
              </a:spcAft>
            </a:pPr>
            <a:r>
              <a:rPr lang="uk-UA" sz="2400" dirty="0" smtClean="0">
                <a:latin typeface="Times New Roman" pitchFamily="18" charset="0"/>
                <a:ea typeface="Times New Roman" pitchFamily="18" charset="0"/>
                <a:cs typeface="Times New Roman" pitchFamily="18" charset="0"/>
              </a:rPr>
              <a:t>  - Хотів би ти, щоб твоя майбутня дружина палила? -</a:t>
            </a:r>
            <a:endParaRPr lang="uk-UA" sz="2400" dirty="0" smtClean="0">
              <a:latin typeface="Arial" pitchFamily="34" charset="0"/>
            </a:endParaRPr>
          </a:p>
          <a:p>
            <a:r>
              <a:rPr lang="uk-UA" dirty="0" smtClean="0"/>
              <a:t> </a:t>
            </a:r>
            <a:r>
              <a:rPr lang="uk-UA" b="1" dirty="0" smtClean="0">
                <a:latin typeface="Times New Roman" pitchFamily="18" charset="0"/>
                <a:cs typeface="Times New Roman" pitchFamily="18" charset="0"/>
              </a:rPr>
              <a:t>Без різниці -2% Ні – 98%</a:t>
            </a:r>
            <a:endParaRPr lang="ru-RU" b="1" dirty="0">
              <a:latin typeface="Times New Roman" pitchFamily="18" charset="0"/>
              <a:cs typeface="Times New Roman" pitchFamily="18" charset="0"/>
            </a:endParaRPr>
          </a:p>
        </p:txBody>
      </p:sp>
      <p:sp>
        <p:nvSpPr>
          <p:cNvPr id="9" name="TextBox 8"/>
          <p:cNvSpPr txBox="1"/>
          <p:nvPr/>
        </p:nvSpPr>
        <p:spPr>
          <a:xfrm>
            <a:off x="857224" y="4000504"/>
            <a:ext cx="415498" cy="369332"/>
          </a:xfrm>
          <a:prstGeom prst="rect">
            <a:avLst/>
          </a:prstGeom>
          <a:noFill/>
        </p:spPr>
        <p:txBody>
          <a:bodyPr wrap="none" rtlCol="0">
            <a:spAutoFit/>
          </a:bodyPr>
          <a:lstStyle/>
          <a:p>
            <a:r>
              <a:rPr lang="uk-UA" dirty="0" smtClean="0"/>
              <a:t>    </a:t>
            </a:r>
            <a:endParaRPr lang="ru-RU" dirty="0"/>
          </a:p>
        </p:txBody>
      </p:sp>
      <p:sp>
        <p:nvSpPr>
          <p:cNvPr id="11" name="TextBox 10"/>
          <p:cNvSpPr txBox="1"/>
          <p:nvPr/>
        </p:nvSpPr>
        <p:spPr>
          <a:xfrm>
            <a:off x="1214414" y="3357562"/>
            <a:ext cx="704039" cy="369332"/>
          </a:xfrm>
          <a:prstGeom prst="rect">
            <a:avLst/>
          </a:prstGeom>
          <a:noFill/>
        </p:spPr>
        <p:txBody>
          <a:bodyPr wrap="none" rtlCol="0">
            <a:spAutoFit/>
          </a:bodyPr>
          <a:lstStyle/>
          <a:p>
            <a:r>
              <a:rPr lang="uk-UA" dirty="0" smtClean="0"/>
              <a:t>         </a:t>
            </a:r>
            <a:endParaRPr lang="ru-RU" dirty="0"/>
          </a:p>
        </p:txBody>
      </p:sp>
      <p:sp>
        <p:nvSpPr>
          <p:cNvPr id="16" name="TextBox 15"/>
          <p:cNvSpPr txBox="1"/>
          <p:nvPr/>
        </p:nvSpPr>
        <p:spPr>
          <a:xfrm>
            <a:off x="1500166" y="1000108"/>
            <a:ext cx="5662063" cy="646331"/>
          </a:xfrm>
          <a:prstGeom prst="rect">
            <a:avLst/>
          </a:prstGeom>
          <a:noFill/>
        </p:spPr>
        <p:txBody>
          <a:bodyPr wrap="none" rtlCol="0">
            <a:spAutoFit/>
          </a:bodyPr>
          <a:lstStyle/>
          <a:p>
            <a:r>
              <a:rPr lang="uk-UA" sz="3600" b="1" dirty="0" smtClean="0">
                <a:solidFill>
                  <a:srgbClr val="FF0000"/>
                </a:solidFill>
              </a:rPr>
              <a:t>Результати анкетування</a:t>
            </a:r>
            <a:endParaRPr lang="ru-RU" sz="3600" b="1" dirty="0">
              <a:solidFill>
                <a:srgbClr val="FF0000"/>
              </a:solidFill>
            </a:endParaRPr>
          </a:p>
        </p:txBody>
      </p:sp>
      <p:sp>
        <p:nvSpPr>
          <p:cNvPr id="17" name="TextBox 16"/>
          <p:cNvSpPr txBox="1"/>
          <p:nvPr/>
        </p:nvSpPr>
        <p:spPr>
          <a:xfrm>
            <a:off x="642911" y="4000504"/>
            <a:ext cx="6519318" cy="1661993"/>
          </a:xfrm>
          <a:prstGeom prst="rect">
            <a:avLst/>
          </a:prstGeom>
          <a:noFill/>
        </p:spPr>
        <p:txBody>
          <a:bodyPr wrap="square" rtlCol="0">
            <a:spAutoFit/>
          </a:bodyPr>
          <a:lstStyle/>
          <a:p>
            <a:r>
              <a:rPr lang="uk-UA" sz="2400" dirty="0" smtClean="0"/>
              <a:t>  - Тобі подобається, якщо хлопчик палить? </a:t>
            </a:r>
            <a:r>
              <a:rPr lang="uk-UA" sz="2400" dirty="0" smtClean="0"/>
              <a:t>-            </a:t>
            </a:r>
            <a:r>
              <a:rPr lang="uk-UA" b="1" dirty="0" smtClean="0">
                <a:latin typeface="Times New Roman" pitchFamily="18" charset="0"/>
                <a:cs typeface="Times New Roman" pitchFamily="18" charset="0"/>
              </a:rPr>
              <a:t>Так – 10,5% Ні – 89%</a:t>
            </a:r>
            <a:endParaRPr lang="ru-RU" b="1" dirty="0" smtClean="0">
              <a:latin typeface="Times New Roman" pitchFamily="18" charset="0"/>
              <a:cs typeface="Times New Roman" pitchFamily="18" charset="0"/>
            </a:endParaRPr>
          </a:p>
          <a:p>
            <a:pPr marL="342900" indent="-342900">
              <a:buFontTx/>
              <a:buChar char="-"/>
            </a:pPr>
            <a:r>
              <a:rPr lang="uk-UA" sz="2400" dirty="0" smtClean="0"/>
              <a:t>Хотіла </a:t>
            </a:r>
            <a:r>
              <a:rPr lang="uk-UA" sz="2400" dirty="0" smtClean="0"/>
              <a:t>б ти, щоб твій чоловік палив? </a:t>
            </a:r>
            <a:r>
              <a:rPr lang="uk-UA" sz="2400" dirty="0" smtClean="0"/>
              <a:t>–</a:t>
            </a:r>
          </a:p>
          <a:p>
            <a:pPr marL="342900" indent="-342900">
              <a:buFontTx/>
              <a:buChar char="-"/>
            </a:pPr>
            <a:r>
              <a:rPr lang="uk-UA" b="1" dirty="0" smtClean="0">
                <a:latin typeface="Times New Roman" pitchFamily="18" charset="0"/>
                <a:cs typeface="Times New Roman" pitchFamily="18" charset="0"/>
              </a:rPr>
              <a:t>Так – 0% Ні-100%</a:t>
            </a:r>
            <a:endParaRPr lang="ru-RU" b="1" dirty="0" smtClean="0">
              <a:latin typeface="Times New Roman" pitchFamily="18" charset="0"/>
              <a:cs typeface="Times New Roman" pitchFamily="18" charset="0"/>
            </a:endParaRPr>
          </a:p>
          <a:p>
            <a:endParaRPr lang="ru-RU" dirty="0"/>
          </a:p>
        </p:txBody>
      </p:sp>
      <p:pic>
        <p:nvPicPr>
          <p:cNvPr id="18" name="Рисунок 17" descr="0ae107793673.gif"/>
          <p:cNvPicPr>
            <a:picLocks noChangeAspect="1"/>
          </p:cNvPicPr>
          <p:nvPr/>
        </p:nvPicPr>
        <p:blipFill>
          <a:blip r:embed="rId2"/>
          <a:stretch>
            <a:fillRect/>
          </a:stretch>
        </p:blipFill>
        <p:spPr>
          <a:xfrm>
            <a:off x="7000892" y="1714488"/>
            <a:ext cx="1000132" cy="1314450"/>
          </a:xfrm>
          <a:prstGeom prst="rect">
            <a:avLst/>
          </a:prstGeom>
        </p:spPr>
      </p:pic>
      <p:pic>
        <p:nvPicPr>
          <p:cNvPr id="19" name="Рисунок 18" descr="320200767.jpg"/>
          <p:cNvPicPr>
            <a:picLocks noChangeAspect="1"/>
          </p:cNvPicPr>
          <p:nvPr/>
        </p:nvPicPr>
        <p:blipFill>
          <a:blip r:embed="rId3"/>
          <a:stretch>
            <a:fillRect/>
          </a:stretch>
        </p:blipFill>
        <p:spPr>
          <a:xfrm>
            <a:off x="7215206" y="3571876"/>
            <a:ext cx="1066800" cy="14287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9" y="1142984"/>
            <a:ext cx="8215369" cy="1754326"/>
          </a:xfrm>
          <a:prstGeom prst="rect">
            <a:avLst/>
          </a:prstGeom>
          <a:noFill/>
        </p:spPr>
        <p:txBody>
          <a:bodyPr wrap="square" rtlCol="0">
            <a:spAutoFit/>
          </a:bodyPr>
          <a:lstStyle/>
          <a:p>
            <a:pPr algn="ctr"/>
            <a:r>
              <a:rPr lang="uk-UA" dirty="0" smtClean="0"/>
              <a:t>    </a:t>
            </a:r>
            <a:r>
              <a:rPr lang="uk-UA" sz="3600" b="1" dirty="0" smtClean="0">
                <a:solidFill>
                  <a:srgbClr val="FF0000"/>
                </a:solidFill>
              </a:rPr>
              <a:t>Термінове повідомлення з телетайпу</a:t>
            </a:r>
            <a:endParaRPr lang="ru-RU" sz="3600" b="1" dirty="0" smtClean="0">
              <a:solidFill>
                <a:srgbClr val="FF0000"/>
              </a:solidFill>
            </a:endParaRPr>
          </a:p>
          <a:p>
            <a:r>
              <a:rPr lang="uk-UA" sz="3600" dirty="0" smtClean="0"/>
              <a:t> </a:t>
            </a:r>
            <a:endParaRPr lang="ru-RU" sz="3600" dirty="0"/>
          </a:p>
        </p:txBody>
      </p:sp>
      <p:sp>
        <p:nvSpPr>
          <p:cNvPr id="3" name="TextBox 2"/>
          <p:cNvSpPr txBox="1"/>
          <p:nvPr/>
        </p:nvSpPr>
        <p:spPr>
          <a:xfrm>
            <a:off x="500034" y="2643182"/>
            <a:ext cx="8358246" cy="2677656"/>
          </a:xfrm>
          <a:prstGeom prst="rect">
            <a:avLst/>
          </a:prstGeom>
          <a:noFill/>
        </p:spPr>
        <p:txBody>
          <a:bodyPr wrap="square" rtlCol="0">
            <a:spAutoFit/>
          </a:bodyPr>
          <a:lstStyle/>
          <a:p>
            <a:r>
              <a:rPr lang="uk-UA" sz="2800" dirty="0" smtClean="0"/>
              <a:t> </a:t>
            </a:r>
            <a:r>
              <a:rPr lang="uk-UA" sz="2800" b="1" dirty="0" smtClean="0">
                <a:solidFill>
                  <a:srgbClr val="00B0F0"/>
                </a:solidFill>
              </a:rPr>
              <a:t>-  Смерть від куріння настає кожні 2-3 години!</a:t>
            </a:r>
            <a:endParaRPr lang="ru-RU" sz="2800" b="1" dirty="0" smtClean="0">
              <a:solidFill>
                <a:srgbClr val="00B0F0"/>
              </a:solidFill>
            </a:endParaRPr>
          </a:p>
          <a:p>
            <a:r>
              <a:rPr lang="uk-UA" sz="2800" b="1" dirty="0" smtClean="0">
                <a:solidFill>
                  <a:srgbClr val="C00000"/>
                </a:solidFill>
              </a:rPr>
              <a:t>- Згідно з останніми даними Всесвітньої організації здоров’я, щодоби у світі від хвороб, пов’язаних з курінням, помирають 2,5 млн. людей.</a:t>
            </a:r>
            <a:endParaRPr lang="ru-RU" sz="2800" b="1" dirty="0" smtClean="0">
              <a:solidFill>
                <a:srgbClr val="C00000"/>
              </a:solidFill>
            </a:endParaRPr>
          </a:p>
          <a:p>
            <a:r>
              <a:rPr lang="uk-UA" sz="2800" b="1" dirty="0" smtClean="0">
                <a:solidFill>
                  <a:schemeClr val="accent6">
                    <a:lumMod val="75000"/>
                  </a:schemeClr>
                </a:solidFill>
              </a:rPr>
              <a:t>- Одна людина кожні 13 секунд!!!  </a:t>
            </a:r>
            <a:endParaRPr lang="ru-RU" sz="2800"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9" y="1071546"/>
            <a:ext cx="5286412" cy="923330"/>
          </a:xfrm>
          <a:prstGeom prst="rect">
            <a:avLst/>
          </a:prstGeom>
          <a:noFill/>
        </p:spPr>
        <p:txBody>
          <a:bodyPr wrap="square" rtlCol="0">
            <a:spAutoFit/>
          </a:bodyPr>
          <a:lstStyle/>
          <a:p>
            <a:r>
              <a:rPr lang="uk-UA" sz="3600" b="1" dirty="0" smtClean="0">
                <a:solidFill>
                  <a:srgbClr val="FF0000"/>
                </a:solidFill>
              </a:rPr>
              <a:t>   На думку медиків</a:t>
            </a:r>
            <a:r>
              <a:rPr lang="uk-UA" b="1" dirty="0" smtClean="0">
                <a:solidFill>
                  <a:srgbClr val="FF0000"/>
                </a:solidFill>
              </a:rPr>
              <a:t>:</a:t>
            </a:r>
            <a:endParaRPr lang="ru-RU" b="1" dirty="0" smtClean="0">
              <a:solidFill>
                <a:srgbClr val="FF0000"/>
              </a:solidFill>
            </a:endParaRPr>
          </a:p>
          <a:p>
            <a:pPr algn="ctr"/>
            <a:endParaRPr lang="ru-RU" dirty="0"/>
          </a:p>
        </p:txBody>
      </p:sp>
      <p:sp>
        <p:nvSpPr>
          <p:cNvPr id="3" name="TextBox 2"/>
          <p:cNvSpPr txBox="1"/>
          <p:nvPr/>
        </p:nvSpPr>
        <p:spPr>
          <a:xfrm>
            <a:off x="3786182" y="2000240"/>
            <a:ext cx="588623" cy="369332"/>
          </a:xfrm>
          <a:prstGeom prst="rect">
            <a:avLst/>
          </a:prstGeom>
          <a:noFill/>
        </p:spPr>
        <p:txBody>
          <a:bodyPr wrap="none" rtlCol="0">
            <a:spAutoFit/>
          </a:bodyPr>
          <a:lstStyle/>
          <a:p>
            <a:r>
              <a:rPr lang="uk-UA" dirty="0" smtClean="0"/>
              <a:t>       </a:t>
            </a:r>
            <a:endParaRPr lang="ru-RU" dirty="0"/>
          </a:p>
        </p:txBody>
      </p:sp>
      <p:sp>
        <p:nvSpPr>
          <p:cNvPr id="5" name="TextBox 4"/>
          <p:cNvSpPr txBox="1"/>
          <p:nvPr/>
        </p:nvSpPr>
        <p:spPr>
          <a:xfrm>
            <a:off x="642910" y="2071678"/>
            <a:ext cx="7858180" cy="3385542"/>
          </a:xfrm>
          <a:prstGeom prst="rect">
            <a:avLst/>
          </a:prstGeom>
          <a:noFill/>
        </p:spPr>
        <p:txBody>
          <a:bodyPr wrap="square" rtlCol="0">
            <a:spAutoFit/>
          </a:bodyPr>
          <a:lstStyle/>
          <a:p>
            <a:r>
              <a:rPr lang="uk-UA" sz="2800" dirty="0" smtClean="0">
                <a:solidFill>
                  <a:srgbClr val="00B0F0"/>
                </a:solidFill>
              </a:rPr>
              <a:t>  </a:t>
            </a:r>
            <a:r>
              <a:rPr lang="uk-UA" sz="2800" b="1" i="1" dirty="0" smtClean="0">
                <a:solidFill>
                  <a:srgbClr val="00B0F0"/>
                </a:solidFill>
              </a:rPr>
              <a:t>1 цигарка скорочує життя на 15 </a:t>
            </a:r>
            <a:r>
              <a:rPr lang="uk-UA" sz="2800" b="1" i="1" dirty="0" err="1" smtClean="0">
                <a:solidFill>
                  <a:srgbClr val="00B0F0"/>
                </a:solidFill>
              </a:rPr>
              <a:t>хв</a:t>
            </a:r>
            <a:r>
              <a:rPr lang="uk-UA" sz="2800" b="1" i="1" dirty="0" smtClean="0">
                <a:solidFill>
                  <a:srgbClr val="00B0F0"/>
                </a:solidFill>
              </a:rPr>
              <a:t>;</a:t>
            </a:r>
            <a:endParaRPr lang="ru-RU" sz="2800" dirty="0" smtClean="0">
              <a:solidFill>
                <a:srgbClr val="00B0F0"/>
              </a:solidFill>
            </a:endParaRPr>
          </a:p>
          <a:p>
            <a:r>
              <a:rPr lang="uk-UA" sz="2800" b="1" i="1" dirty="0" smtClean="0">
                <a:solidFill>
                  <a:srgbClr val="7030A0"/>
                </a:solidFill>
              </a:rPr>
              <a:t>1 пачка цигарок </a:t>
            </a:r>
            <a:r>
              <a:rPr lang="uk-UA" sz="2800" b="1" i="1" dirty="0" err="1" smtClean="0">
                <a:solidFill>
                  <a:srgbClr val="7030A0"/>
                </a:solidFill>
              </a:rPr>
              <a:t>–на</a:t>
            </a:r>
            <a:r>
              <a:rPr lang="uk-UA" sz="2800" b="1" i="1" dirty="0" smtClean="0">
                <a:solidFill>
                  <a:srgbClr val="7030A0"/>
                </a:solidFill>
              </a:rPr>
              <a:t> 5 годин;</a:t>
            </a:r>
            <a:endParaRPr lang="ru-RU" sz="2800" dirty="0" smtClean="0">
              <a:solidFill>
                <a:srgbClr val="7030A0"/>
              </a:solidFill>
            </a:endParaRPr>
          </a:p>
          <a:p>
            <a:r>
              <a:rPr lang="uk-UA" sz="2800" b="1" i="1" dirty="0" smtClean="0">
                <a:solidFill>
                  <a:srgbClr val="00B050"/>
                </a:solidFill>
              </a:rPr>
              <a:t>Той, хто палить 1 рік, втрачає 3 місяці життя;</a:t>
            </a:r>
            <a:endParaRPr lang="ru-RU" sz="2800" dirty="0" smtClean="0">
              <a:solidFill>
                <a:srgbClr val="00B050"/>
              </a:solidFill>
            </a:endParaRPr>
          </a:p>
          <a:p>
            <a:r>
              <a:rPr lang="uk-UA" sz="2800" b="1" i="1" dirty="0" smtClean="0">
                <a:solidFill>
                  <a:srgbClr val="FFC000"/>
                </a:solidFill>
              </a:rPr>
              <a:t>Хто палить 4 роки – втрачає 1 рік життя;</a:t>
            </a:r>
            <a:endParaRPr lang="ru-RU" sz="2800" dirty="0" smtClean="0">
              <a:solidFill>
                <a:srgbClr val="FFC000"/>
              </a:solidFill>
            </a:endParaRPr>
          </a:p>
          <a:p>
            <a:r>
              <a:rPr lang="uk-UA" sz="2800" b="1" i="1" dirty="0" smtClean="0">
                <a:solidFill>
                  <a:schemeClr val="accent2">
                    <a:lumMod val="75000"/>
                  </a:schemeClr>
                </a:solidFill>
              </a:rPr>
              <a:t>Хто палить 20 років – 5 </a:t>
            </a:r>
            <a:r>
              <a:rPr lang="uk-UA" sz="2800" b="1" i="1" dirty="0" err="1" smtClean="0">
                <a:solidFill>
                  <a:schemeClr val="accent2">
                    <a:lumMod val="75000"/>
                  </a:schemeClr>
                </a:solidFill>
              </a:rPr>
              <a:t>років</a:t>
            </a:r>
            <a:r>
              <a:rPr lang="uk-UA" sz="2800" b="1" i="1" dirty="0" smtClean="0">
                <a:solidFill>
                  <a:schemeClr val="accent2">
                    <a:lumMod val="75000"/>
                  </a:schemeClr>
                </a:solidFill>
              </a:rPr>
              <a:t> життя;</a:t>
            </a:r>
            <a:endParaRPr lang="ru-RU" sz="2800" dirty="0" smtClean="0">
              <a:solidFill>
                <a:schemeClr val="accent2">
                  <a:lumMod val="75000"/>
                </a:schemeClr>
              </a:solidFill>
            </a:endParaRPr>
          </a:p>
          <a:p>
            <a:r>
              <a:rPr lang="uk-UA" sz="2800" b="1" i="1" dirty="0" smtClean="0">
                <a:solidFill>
                  <a:schemeClr val="accent6">
                    <a:lumMod val="75000"/>
                  </a:schemeClr>
                </a:solidFill>
              </a:rPr>
              <a:t>Хто палить 40 років – 10 </a:t>
            </a:r>
            <a:r>
              <a:rPr lang="uk-UA" sz="2800" b="1" i="1" dirty="0" err="1" smtClean="0">
                <a:solidFill>
                  <a:schemeClr val="accent6">
                    <a:lumMod val="75000"/>
                  </a:schemeClr>
                </a:solidFill>
              </a:rPr>
              <a:t>років</a:t>
            </a:r>
            <a:r>
              <a:rPr lang="uk-UA" sz="2800" b="1" i="1" dirty="0" smtClean="0">
                <a:solidFill>
                  <a:schemeClr val="accent6">
                    <a:lumMod val="75000"/>
                  </a:schemeClr>
                </a:solidFill>
              </a:rPr>
              <a:t> життя.</a:t>
            </a:r>
            <a:endParaRPr lang="ru-RU" sz="2800" dirty="0" smtClean="0">
              <a:solidFill>
                <a:schemeClr val="accent6">
                  <a:lumMod val="75000"/>
                </a:schemeClr>
              </a:solidFill>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9" y="714356"/>
            <a:ext cx="6215106" cy="646331"/>
          </a:xfrm>
          <a:prstGeom prst="rect">
            <a:avLst/>
          </a:prstGeom>
          <a:noFill/>
        </p:spPr>
        <p:txBody>
          <a:bodyPr wrap="square" rtlCol="0">
            <a:spAutoFit/>
          </a:bodyPr>
          <a:lstStyle/>
          <a:p>
            <a:pPr algn="ctr"/>
            <a:r>
              <a:rPr lang="uk-UA" sz="3600" b="1" dirty="0" smtClean="0">
                <a:solidFill>
                  <a:srgbClr val="FF0000"/>
                </a:solidFill>
              </a:rPr>
              <a:t>Склад тютюнового диму</a:t>
            </a:r>
            <a:endParaRPr lang="ru-RU" sz="3600" b="1" dirty="0">
              <a:solidFill>
                <a:srgbClr val="FF0000"/>
              </a:solidFill>
            </a:endParaRPr>
          </a:p>
        </p:txBody>
      </p:sp>
      <p:pic>
        <p:nvPicPr>
          <p:cNvPr id="19458" name="Picture 2" descr="F:\Стосується кожного\Для проекту\img9.jpg"/>
          <p:cNvPicPr>
            <a:picLocks noChangeAspect="1" noChangeArrowheads="1"/>
          </p:cNvPicPr>
          <p:nvPr/>
        </p:nvPicPr>
        <p:blipFill>
          <a:blip r:embed="rId2"/>
          <a:srcRect/>
          <a:stretch>
            <a:fillRect/>
          </a:stretch>
        </p:blipFill>
        <p:spPr bwMode="auto">
          <a:xfrm>
            <a:off x="714348" y="1500174"/>
            <a:ext cx="7715304" cy="499631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ep8MYGA-3QE.jpg"/>
          <p:cNvPicPr>
            <a:picLocks noChangeAspect="1"/>
          </p:cNvPicPr>
          <p:nvPr/>
        </p:nvPicPr>
        <p:blipFill>
          <a:blip r:embed="rId2"/>
          <a:srcRect b="21135"/>
          <a:stretch>
            <a:fillRect/>
          </a:stretch>
        </p:blipFill>
        <p:spPr>
          <a:xfrm>
            <a:off x="1142976" y="2357430"/>
            <a:ext cx="6993238" cy="3198822"/>
          </a:xfrm>
          <a:prstGeom prst="rect">
            <a:avLst/>
          </a:prstGeom>
        </p:spPr>
      </p:pic>
      <p:sp>
        <p:nvSpPr>
          <p:cNvPr id="4" name="TextBox 3"/>
          <p:cNvSpPr txBox="1"/>
          <p:nvPr/>
        </p:nvSpPr>
        <p:spPr>
          <a:xfrm>
            <a:off x="785787" y="857232"/>
            <a:ext cx="7929618" cy="1200329"/>
          </a:xfrm>
          <a:prstGeom prst="rect">
            <a:avLst/>
          </a:prstGeom>
          <a:noFill/>
        </p:spPr>
        <p:txBody>
          <a:bodyPr wrap="square" rtlCol="0">
            <a:spAutoFit/>
          </a:bodyPr>
          <a:lstStyle/>
          <a:p>
            <a:pPr algn="ctr"/>
            <a:r>
              <a:rPr lang="uk-UA" sz="3600" b="1" dirty="0" smtClean="0">
                <a:solidFill>
                  <a:srgbClr val="FF0000"/>
                </a:solidFill>
              </a:rPr>
              <a:t>Порівняйте легені курця та людини, яка не курить</a:t>
            </a:r>
            <a:endParaRPr lang="ru-RU" sz="3600" b="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Пото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TotalTime>
  <Words>395</Words>
  <Application>Microsoft Office PowerPoint</Application>
  <PresentationFormat>Екран (4:3)</PresentationFormat>
  <Paragraphs>64</Paragraphs>
  <Slides>17</Slides>
  <Notes>0</Notes>
  <HiddenSlides>0</HiddenSlides>
  <MMClips>0</MMClips>
  <ScaleCrop>false</ScaleCrop>
  <HeadingPairs>
    <vt:vector size="4" baseType="variant">
      <vt:variant>
        <vt:lpstr>Тема</vt:lpstr>
      </vt:variant>
      <vt:variant>
        <vt:i4>2</vt:i4>
      </vt:variant>
      <vt:variant>
        <vt:lpstr>Заголовки слайдів</vt:lpstr>
      </vt:variant>
      <vt:variant>
        <vt:i4>17</vt:i4>
      </vt:variant>
    </vt:vector>
  </HeadingPairs>
  <TitlesOfParts>
    <vt:vector size="19" baseType="lpstr">
      <vt:lpstr>Поток</vt:lpstr>
      <vt:lpstr>Аспект</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14</cp:revision>
  <dcterms:modified xsi:type="dcterms:W3CDTF">2016-02-08T13:36:39Z</dcterms:modified>
</cp:coreProperties>
</file>