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9144000"/>
  <p:notesSz cx="6858000" cy="9144000"/>
  <p:embeddedFontLst>
    <p:embeddedFont>
      <p:font typeface="Caveat"/>
      <p:regular r:id="rId29"/>
      <p:bold r:id="rId30"/>
    </p:embeddedFont>
    <p:embeddedFont>
      <p:font typeface="Questrial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avea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Questrial-regular.fntdata"/><Relationship Id="rId30" Type="http://schemas.openxmlformats.org/officeDocument/2006/relationships/font" Target="fonts/Caveat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ий слайд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Title-R1d.png"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>
            <p:ph type="ctrTitle"/>
          </p:nvPr>
        </p:nvSpPr>
        <p:spPr>
          <a:xfrm>
            <a:off x="1313258" y="1300786"/>
            <a:ext cx="6517481" cy="25092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4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313258" y="3886201"/>
            <a:ext cx="6517481" cy="13715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200" u="none" cap="none" strike="noStrik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uk-UA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Панорамна фотографія з підписом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83" name="Shape 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>
            <p:ph type="title"/>
          </p:nvPr>
        </p:nvSpPr>
        <p:spPr>
          <a:xfrm>
            <a:off x="685345" y="4289373"/>
            <a:ext cx="7773324" cy="81160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5" name="Shape 85"/>
          <p:cNvSpPr/>
          <p:nvPr>
            <p:ph idx="2" type="pic"/>
          </p:nvPr>
        </p:nvSpPr>
        <p:spPr>
          <a:xfrm>
            <a:off x="888558" y="698260"/>
            <a:ext cx="7366898" cy="3214136"/>
          </a:xfrm>
          <a:prstGeom prst="roundRect">
            <a:avLst>
              <a:gd fmla="val 4944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331" y="5108728"/>
            <a:ext cx="7773339" cy="6824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Назва та підпис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91" name="Shape 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>
            <p:ph type="title"/>
          </p:nvPr>
        </p:nvSpPr>
        <p:spPr>
          <a:xfrm>
            <a:off x="685331" y="609600"/>
            <a:ext cx="7773339" cy="3427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331" y="4204821"/>
            <a:ext cx="7773339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Цитата з підписом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98" name="Shape 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>
            <p:ph type="title"/>
          </p:nvPr>
        </p:nvSpPr>
        <p:spPr>
          <a:xfrm>
            <a:off x="1084658" y="872587"/>
            <a:ext cx="6977063" cy="27299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1290483" y="3610032"/>
            <a:ext cx="6564223" cy="5947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685331" y="4372796"/>
            <a:ext cx="7773339" cy="1421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105" name="Shape 105"/>
          <p:cNvSpPr txBox="1"/>
          <p:nvPr/>
        </p:nvSpPr>
        <p:spPr>
          <a:xfrm>
            <a:off x="737625" y="887858"/>
            <a:ext cx="546887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b="0" lang="uk-UA" sz="80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7850129" y="3120015"/>
            <a:ext cx="553641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b="0" lang="uk-UA" sz="80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Картка назви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108" name="Shape 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>
            <p:ph type="title"/>
          </p:nvPr>
        </p:nvSpPr>
        <p:spPr>
          <a:xfrm>
            <a:off x="685331" y="2138722"/>
            <a:ext cx="7773339" cy="25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331" y="4662335"/>
            <a:ext cx="7773339" cy="11406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колонки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115" name="Shape 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>
            <p:ph type="title"/>
          </p:nvPr>
        </p:nvSpPr>
        <p:spPr>
          <a:xfrm>
            <a:off x="685331" y="609600"/>
            <a:ext cx="7773339" cy="16050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331" y="2367092"/>
            <a:ext cx="247423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685331" y="2943356"/>
            <a:ext cx="2474231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3" type="body"/>
          </p:nvPr>
        </p:nvSpPr>
        <p:spPr>
          <a:xfrm>
            <a:off x="3339292" y="2367092"/>
            <a:ext cx="24686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4" type="body"/>
          </p:nvPr>
        </p:nvSpPr>
        <p:spPr>
          <a:xfrm>
            <a:off x="3331012" y="2943356"/>
            <a:ext cx="2477513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5" type="body"/>
          </p:nvPr>
        </p:nvSpPr>
        <p:spPr>
          <a:xfrm>
            <a:off x="5979973" y="2367092"/>
            <a:ext cx="247869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6" type="body"/>
          </p:nvPr>
        </p:nvSpPr>
        <p:spPr>
          <a:xfrm>
            <a:off x="5979973" y="2943356"/>
            <a:ext cx="2478696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колонки з малюнками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127" name="Shape 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>
            <p:ph type="title"/>
          </p:nvPr>
        </p:nvSpPr>
        <p:spPr>
          <a:xfrm>
            <a:off x="685331" y="610772"/>
            <a:ext cx="7773339" cy="1603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331" y="4204819"/>
            <a:ext cx="247230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0" name="Shape 130"/>
          <p:cNvSpPr/>
          <p:nvPr>
            <p:ph idx="2" type="pic"/>
          </p:nvPr>
        </p:nvSpPr>
        <p:spPr>
          <a:xfrm>
            <a:off x="685331" y="2367092"/>
            <a:ext cx="2472307" cy="1524000"/>
          </a:xfrm>
          <a:prstGeom prst="roundRect">
            <a:avLst>
              <a:gd fmla="val 9363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3" type="body"/>
          </p:nvPr>
        </p:nvSpPr>
        <p:spPr>
          <a:xfrm>
            <a:off x="685331" y="4781082"/>
            <a:ext cx="2472307" cy="1010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4" type="body"/>
          </p:nvPr>
        </p:nvSpPr>
        <p:spPr>
          <a:xfrm>
            <a:off x="3332069" y="4204819"/>
            <a:ext cx="247637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3" name="Shape 133"/>
          <p:cNvSpPr/>
          <p:nvPr>
            <p:ph idx="5" type="pic"/>
          </p:nvPr>
        </p:nvSpPr>
        <p:spPr>
          <a:xfrm>
            <a:off x="3331010" y="2367092"/>
            <a:ext cx="2477514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6" type="body"/>
          </p:nvPr>
        </p:nvSpPr>
        <p:spPr>
          <a:xfrm>
            <a:off x="3331010" y="4781080"/>
            <a:ext cx="2477514" cy="1010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7" type="body"/>
          </p:nvPr>
        </p:nvSpPr>
        <p:spPr>
          <a:xfrm>
            <a:off x="5979973" y="4204819"/>
            <a:ext cx="247551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6" name="Shape 136"/>
          <p:cNvSpPr/>
          <p:nvPr>
            <p:ph idx="8" type="pic"/>
          </p:nvPr>
        </p:nvSpPr>
        <p:spPr>
          <a:xfrm>
            <a:off x="5979973" y="2367092"/>
            <a:ext cx="2478696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9" type="body"/>
          </p:nvPr>
        </p:nvSpPr>
        <p:spPr>
          <a:xfrm>
            <a:off x="5979880" y="4781078"/>
            <a:ext cx="2478789" cy="1010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і вертикальний текст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142" name="Shape 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 rot="5400000">
            <a:off x="2859947" y="192477"/>
            <a:ext cx="3424106" cy="77733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ий заголовок і текст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149" name="Shape 1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>
            <p:ph type="title"/>
          </p:nvPr>
        </p:nvSpPr>
        <p:spPr>
          <a:xfrm rot="5400000">
            <a:off x="4910373" y="2242904"/>
            <a:ext cx="5181599" cy="1914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 rot="5400000">
            <a:off x="966552" y="328380"/>
            <a:ext cx="5181599" cy="57440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і вміст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24" name="Shape 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/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685329" y="2367092"/>
            <a:ext cx="7772870" cy="3424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uk-UA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Лише заголовок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31" name="Shape 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/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озділу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37" name="Shape 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/>
          <p:nvPr>
            <p:ph type="title"/>
          </p:nvPr>
        </p:nvSpPr>
        <p:spPr>
          <a:xfrm>
            <a:off x="685331" y="828563"/>
            <a:ext cx="7763814" cy="273681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4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85331" y="3657457"/>
            <a:ext cx="7763814" cy="13681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’єкти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44" name="Shape 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/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329" y="2367092"/>
            <a:ext cx="3829519" cy="3424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629150" y="2367092"/>
            <a:ext cx="3829050" cy="3424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Порівняння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52" name="Shape 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859745" y="2371017"/>
            <a:ext cx="3655105" cy="6799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685331" y="3051013"/>
            <a:ext cx="3829519" cy="27401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3" type="body"/>
          </p:nvPr>
        </p:nvSpPr>
        <p:spPr>
          <a:xfrm>
            <a:off x="4797317" y="2371017"/>
            <a:ext cx="3661352" cy="6799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7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4" type="body"/>
          </p:nvPr>
        </p:nvSpPr>
        <p:spPr>
          <a:xfrm>
            <a:off x="4629150" y="3051013"/>
            <a:ext cx="3829051" cy="27401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ий слайд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62" name="Shape 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Вміст із підписом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67" name="Shape 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>
            <p:ph type="title"/>
          </p:nvPr>
        </p:nvSpPr>
        <p:spPr>
          <a:xfrm>
            <a:off x="685331" y="609600"/>
            <a:ext cx="2951766" cy="20232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808546" y="609600"/>
            <a:ext cx="4650122" cy="518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685331" y="2632851"/>
            <a:ext cx="2951767" cy="31583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Зображення з підписом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75" name="Shape 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>
            <p:ph type="title"/>
          </p:nvPr>
        </p:nvSpPr>
        <p:spPr>
          <a:xfrm>
            <a:off x="685331" y="609600"/>
            <a:ext cx="4129618" cy="202325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7" name="Shape 77"/>
          <p:cNvSpPr/>
          <p:nvPr>
            <p:ph idx="2" type="pic"/>
          </p:nvPr>
        </p:nvSpPr>
        <p:spPr>
          <a:xfrm>
            <a:off x="5004269" y="609600"/>
            <a:ext cx="3005851" cy="5181600"/>
          </a:xfrm>
          <a:prstGeom prst="roundRect">
            <a:avLst>
              <a:gd fmla="val 4943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345" y="2632852"/>
            <a:ext cx="4129604" cy="31583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685331" y="2367093"/>
            <a:ext cx="7773339" cy="3424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uk-UA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ctrTitle"/>
          </p:nvPr>
        </p:nvSpPr>
        <p:spPr>
          <a:xfrm>
            <a:off x="1313258" y="1300786"/>
            <a:ext cx="7363197" cy="25092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25000"/>
              <a:buFont typeface="Caveat"/>
              <a:buNone/>
            </a:pPr>
            <a:r>
              <a:rPr b="1" i="0" lang="uk-UA" sz="6569" u="none" cap="none" strike="noStrik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ЧОРНЕ МОРЕ</a:t>
            </a:r>
            <a:br>
              <a:rPr b="0" i="0" lang="uk-UA" sz="432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</p:txBody>
      </p:sp>
      <p:sp>
        <p:nvSpPr>
          <p:cNvPr id="160" name="Shape 160"/>
          <p:cNvSpPr txBox="1"/>
          <p:nvPr>
            <p:ph idx="1" type="subTitle"/>
          </p:nvPr>
        </p:nvSpPr>
        <p:spPr>
          <a:xfrm>
            <a:off x="1979711" y="3809998"/>
            <a:ext cx="6517481" cy="1371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uk-UA" sz="2200" u="none" cap="none" strike="noStrik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  <a:t>УРОК З ПРИРОДОЗНАСТВА В 4 КЛАСІ</a:t>
            </a: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uk-UA" sz="2200" u="none" cap="none" strike="noStrik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  <a:t>АВТОР ПРЕЗЕНТАЦІЇ ПІЦЬ.С.Т.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15" name="Shape 2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19" y="404663"/>
            <a:ext cx="8712967" cy="619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685331" y="618518"/>
            <a:ext cx="7773337" cy="722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21" name="Shape 2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6631"/>
            <a:ext cx="9144000" cy="6741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3.jpg" id="226" name="Shape 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/>
          <p:nvPr/>
        </p:nvSpPr>
        <p:spPr>
          <a:xfrm>
            <a:off x="785785" y="285728"/>
            <a:ext cx="8143931" cy="36433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00206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00FFFF"/>
                </a:solidFill>
                <a:latin typeface="Questrial"/>
              </a:rPr>
              <a:t>Чорне море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179511" y="6215082"/>
            <a:ext cx="42484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uk-UA" sz="3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Піць Світлана Тодерівна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34" name="Shape 2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88640"/>
            <a:ext cx="8280919" cy="626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b="0" i="0" lang="uk-UA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РОБОТА З КАРТОЮ.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329" y="2367092"/>
            <a:ext cx="7772870" cy="342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uk-UA" sz="4000" u="none" cap="none" strike="noStrike">
                <a:solidFill>
                  <a:srgbClr val="542175"/>
                </a:solidFill>
                <a:latin typeface="Questrial"/>
                <a:ea typeface="Questrial"/>
                <a:cs typeface="Questrial"/>
                <a:sym typeface="Questrial"/>
              </a:rPr>
              <a:t>Які моря омивають територію України? </a:t>
            </a: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1" lang="uk-UA" sz="4000" u="none" cap="none" strike="noStrike">
                <a:solidFill>
                  <a:srgbClr val="542175"/>
                </a:solidFill>
                <a:latin typeface="Questrial"/>
                <a:ea typeface="Questrial"/>
                <a:cs typeface="Questrial"/>
                <a:sym typeface="Questrial"/>
              </a:rPr>
              <a:t>Знайди їх на карті України.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b="0" i="0" lang="uk-UA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РОБОТА З ПІДРУЧНИКОМ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329" y="2367092"/>
            <a:ext cx="7772870" cy="342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1" lang="uk-UA" sz="4400" u="none" cap="none" strike="noStrike">
                <a:solidFill>
                  <a:srgbClr val="7E32B0"/>
                </a:solidFill>
                <a:latin typeface="Questrial"/>
                <a:ea typeface="Questrial"/>
                <a:cs typeface="Questrial"/>
                <a:sym typeface="Questrial"/>
              </a:rPr>
              <a:t>КОРИСТУЮЧИСЬ МАЛЮНКОМ 108, З’ЯСУЙ, ЯКІ КРАЇНИ ЗНАХОДЯТЬСЯ НА УЗБЕРЕЖЖІ ЧОРНОГО МОРЯ.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685331" y="618518"/>
            <a:ext cx="7773337" cy="3890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A5483"/>
              </a:buClr>
              <a:buSzPct val="25000"/>
              <a:buFont typeface="Questrial"/>
              <a:buNone/>
            </a:pPr>
            <a:r>
              <a:rPr b="0" i="1" lang="uk-UA" sz="8800" u="none" cap="none" strike="noStrike">
                <a:solidFill>
                  <a:srgbClr val="0A5483"/>
                </a:solidFill>
                <a:latin typeface="Questrial"/>
                <a:ea typeface="Questrial"/>
                <a:cs typeface="Questrial"/>
                <a:sym typeface="Questrial"/>
              </a:rPr>
              <a:t>ЦІКАВО ЗНАТИ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57" name="Shape 25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188640"/>
            <a:ext cx="8496942" cy="6336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688BB8"/>
              </a:buClr>
              <a:buSzPct val="25000"/>
              <a:buFont typeface="Questrial"/>
              <a:buNone/>
            </a:pPr>
            <a:r>
              <a:rPr b="0" i="0" lang="uk-UA" sz="4800" u="none" cap="none" strike="noStrike">
                <a:solidFill>
                  <a:srgbClr val="688BB8"/>
                </a:solidFill>
                <a:latin typeface="Questrial"/>
                <a:ea typeface="Questrial"/>
                <a:cs typeface="Questrial"/>
                <a:sym typeface="Questrial"/>
              </a:rPr>
              <a:t>ВПРАВА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329" y="2367092"/>
            <a:ext cx="7772870" cy="342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uk-UA" sz="9600" u="none" cap="none" strike="noStrike">
                <a:solidFill>
                  <a:srgbClr val="107EC5"/>
                </a:solidFill>
                <a:latin typeface="Questrial"/>
                <a:ea typeface="Questrial"/>
                <a:cs typeface="Questrial"/>
                <a:sym typeface="Questrial"/>
              </a:rPr>
              <a:t>«МІКРОФОН»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329" y="476672"/>
            <a:ext cx="7772870" cy="5314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b="0" i="0" lang="uk-UA" sz="2590" u="none" cap="none" strike="noStrike">
                <a:solidFill>
                  <a:srgbClr val="542175"/>
                </a:solidFill>
                <a:latin typeface="Questrial"/>
                <a:ea typeface="Questrial"/>
                <a:cs typeface="Questrial"/>
                <a:sym typeface="Questrial"/>
              </a:rPr>
              <a:t>ЩО ТАКЕ ОСТРІВ?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b="0" i="0" lang="uk-UA" sz="2590" u="none" cap="none" strike="noStrike">
                <a:solidFill>
                  <a:srgbClr val="542175"/>
                </a:solidFill>
                <a:latin typeface="Questrial"/>
                <a:ea typeface="Questrial"/>
                <a:cs typeface="Questrial"/>
                <a:sym typeface="Questrial"/>
              </a:rPr>
              <a:t>ЯКІ НАЙБІЛЬШІ ОСТРОВИ ЧОРНОГО МОРЯ ВИ ЗНАЄТЕ?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b="0" i="0" lang="uk-UA" sz="2590" u="none" cap="none" strike="noStrike">
                <a:solidFill>
                  <a:srgbClr val="542175"/>
                </a:solidFill>
                <a:latin typeface="Questrial"/>
                <a:ea typeface="Questrial"/>
                <a:cs typeface="Questrial"/>
                <a:sym typeface="Questrial"/>
              </a:rPr>
              <a:t>ЩО ТАКЕ ПІВОСТРІВ?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b="0" i="0" lang="uk-UA" sz="2590" u="none" cap="none" strike="noStrike">
                <a:solidFill>
                  <a:srgbClr val="542175"/>
                </a:solidFill>
                <a:latin typeface="Questrial"/>
                <a:ea typeface="Questrial"/>
                <a:cs typeface="Questrial"/>
                <a:sym typeface="Questrial"/>
              </a:rPr>
              <a:t>ЯКИЙ ПІВОСТРІВ ЧОРНОГО МОРЯ НАЙБІЛЬШИЙ?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b="0" i="0" lang="uk-UA" sz="2590" u="none" cap="none" strike="noStrike">
                <a:solidFill>
                  <a:srgbClr val="542175"/>
                </a:solidFill>
                <a:latin typeface="Questrial"/>
                <a:ea typeface="Questrial"/>
                <a:cs typeface="Questrial"/>
                <a:sym typeface="Questrial"/>
              </a:rPr>
              <a:t>РОЗКАЖІТЬ ПРО РОСЛИННИЙ СВІТ ЧОРНОГО МОРЯ.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b="0" i="0" lang="uk-UA" sz="2590" u="none" cap="none" strike="noStrike">
                <a:solidFill>
                  <a:srgbClr val="542175"/>
                </a:solidFill>
                <a:latin typeface="Questrial"/>
                <a:ea typeface="Questrial"/>
                <a:cs typeface="Questrial"/>
                <a:sym typeface="Questrial"/>
              </a:rPr>
              <a:t>ЗА МАЛЮНКОМ 109 РОЗКАЖІТЬ ПРО РІЗНОМАНІТНІСТЬ ТВАРИННОГО СВІТУ ЧОРНОГО МОРЯ.</a:t>
            </a: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5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7E32B0"/>
              </a:buClr>
              <a:buSzPct val="25000"/>
              <a:buFont typeface="Questrial"/>
              <a:buNone/>
            </a:pPr>
            <a:r>
              <a:rPr b="0" i="0" lang="uk-UA" sz="4000" u="none" cap="none" strike="noStrike">
                <a:solidFill>
                  <a:srgbClr val="7E32B0"/>
                </a:solidFill>
                <a:latin typeface="Questrial"/>
                <a:ea typeface="Questrial"/>
                <a:cs typeface="Questrial"/>
                <a:sym typeface="Questrial"/>
              </a:rPr>
              <a:t>Перевірка домашнього завдання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329" y="2367092"/>
            <a:ext cx="7772870" cy="342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uk-UA" sz="6000" u="none" cap="none" strike="noStrike">
                <a:solidFill>
                  <a:srgbClr val="542175"/>
                </a:solidFill>
                <a:latin typeface="Questrial"/>
                <a:ea typeface="Questrial"/>
                <a:cs typeface="Questrial"/>
                <a:sym typeface="Questrial"/>
              </a:rPr>
              <a:t>ВИБЕРИ ПРАВИЛЬНУ ВІДПОВІДЬ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67925" y="260647"/>
            <a:ext cx="7772870" cy="590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uk-UA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ЯКИХ ПТАХІВ ЧОРНОМОРСЬКОГО УЗБЕРЕЖЖЯ ВИ ЗНАЄТЕ?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uk-UA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ЩО ЗАГРОЖУЄ ЧОРНОМУ МОРЮ?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uk-UA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ЯК ОХОРОНЯЮТЬ ЖИВУ ПРИРОДУ ЧОРНОГО МОРЯ?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uk-UA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РОЗКАЖІТЬ, ПРО ЩО ВИ ПРОЧИТАЛИ У «БІБЛІОТЕЧЦІ ПРИРОДОДОСЛІДИКА».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uk-UA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ПРОЧИТАЙТЕ І ЗАПАМ’ЯТАЙТЕ ВИСНОВКИ НА С.124.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uk-UA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ЯКИМИ СЛОВАМИ ВИ ЗБАГАТИЛИ НА УРОЦІ СВІЙ СЛОВНИК?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688BB8"/>
              </a:buClr>
              <a:buSzPct val="25000"/>
              <a:buFont typeface="Questrial"/>
              <a:buNone/>
            </a:pPr>
            <a:r>
              <a:rPr b="1" i="0" lang="uk-UA" sz="4800" u="none" cap="none" strike="noStrike">
                <a:solidFill>
                  <a:srgbClr val="688BB8"/>
                </a:solidFill>
                <a:latin typeface="Questrial"/>
                <a:ea typeface="Questrial"/>
                <a:cs typeface="Questrial"/>
                <a:sym typeface="Questrial"/>
              </a:rPr>
              <a:t>ГРА «П’ЯТЬ РЕЧЕНЬ»</a:t>
            </a:r>
          </a:p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329" y="2367092"/>
            <a:ext cx="7772870" cy="342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uk-UA" sz="3600" u="none" cap="none" strike="noStrike">
                <a:solidFill>
                  <a:srgbClr val="542175"/>
                </a:solidFill>
                <a:latin typeface="Questrial"/>
                <a:ea typeface="Questrial"/>
                <a:cs typeface="Questrial"/>
                <a:sym typeface="Questrial"/>
              </a:rPr>
              <a:t>СФОРМУЛЮЙТЕ, ЩО ВИ ЗАПАМ’ЯТАЛИ НА СЬОГОДНІШНЬОМУ УРОЦІ, ВИКОРИСТОВУЮЧИ ТІЛЬКИ 5 РЕЧЕНЬ.</a:t>
            </a: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54217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b="0" i="0" lang="uk-UA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ДОМАШНЄ ЗАВДАННЯ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329" y="2367092"/>
            <a:ext cx="7772870" cy="342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uk-UA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ПІДРУЧНИК (С.119-124)</a:t>
            </a: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uk-UA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ВИКОНАТИ ЗАВДАННЯ В ЗОШИТІ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683568" y="1844824"/>
            <a:ext cx="7773337" cy="1594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A5483"/>
              </a:buClr>
              <a:buSzPct val="25000"/>
              <a:buFont typeface="Questrial"/>
              <a:buNone/>
            </a:pPr>
            <a:r>
              <a:rPr b="0" i="0" lang="uk-UA" sz="8000" u="none" cap="none" strike="noStrike">
                <a:solidFill>
                  <a:srgbClr val="0A5483"/>
                </a:solidFill>
                <a:latin typeface="Questrial"/>
                <a:ea typeface="Questrial"/>
                <a:cs typeface="Questrial"/>
                <a:sym typeface="Questrial"/>
              </a:rPr>
              <a:t>ДЯКУЮ ЗА УВАГУ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329" y="4653135"/>
            <a:ext cx="7772870" cy="1138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uk-UA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ПРЕЗЕНТАЦІЮ СТВОРИЛА ПІЦЬ С.Т.</a:t>
            </a: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685331" y="618518"/>
            <a:ext cx="4534739" cy="5330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7E32B0"/>
              </a:buClr>
              <a:buSzPct val="25000"/>
              <a:buFont typeface="Questrial"/>
              <a:buNone/>
            </a:pPr>
            <a:r>
              <a:rPr b="0" i="0" lang="uk-UA" sz="2800" u="none" cap="none" strike="noStrike">
                <a:solidFill>
                  <a:srgbClr val="7E32B0"/>
                </a:solidFill>
                <a:latin typeface="Questrial"/>
                <a:ea typeface="Questrial"/>
                <a:cs typeface="Questrial"/>
                <a:sym typeface="Questrial"/>
              </a:rPr>
              <a:t>1. МІСЦЕ, ДЕ ПОЧИНАЄТЬСЯ РІЧКА, НАЗИВАЄТЬСЯ:</a:t>
            </a:r>
            <a:br>
              <a:rPr b="0" i="0" lang="uk-UA" sz="2800" u="none" cap="none" strike="noStrike">
                <a:solidFill>
                  <a:srgbClr val="7E32B0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b="0" i="0" lang="uk-UA" sz="2800" u="none" cap="none" strike="noStrike">
                <a:solidFill>
                  <a:srgbClr val="7E32B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1" lang="uk-UA" sz="40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  <a:t>а) притокою;</a:t>
            </a:r>
            <a:br>
              <a:rPr b="0" i="1" lang="uk-UA" sz="40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1" lang="uk-UA" sz="40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  <a:t>б) руслом;</a:t>
            </a:r>
            <a:br>
              <a:rPr b="0" i="1" lang="uk-UA" sz="40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1" lang="uk-UA" sz="40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  <a:t>в) витоком.</a:t>
            </a:r>
            <a:br>
              <a:rPr b="0" i="1" lang="uk-UA" sz="40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b="0" i="1" lang="uk-UA" sz="40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</p:txBody>
      </p:sp>
      <p:pic>
        <p:nvPicPr>
          <p:cNvPr id="172" name="Shape 17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3967" y="1916832"/>
            <a:ext cx="4174232" cy="4176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685331" y="618518"/>
            <a:ext cx="5614860" cy="4178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7E32B0"/>
              </a:buClr>
              <a:buSzPct val="25000"/>
              <a:buFont typeface="Questrial"/>
              <a:buNone/>
            </a:pPr>
            <a:r>
              <a:rPr b="0" i="0" lang="uk-UA" sz="3600" u="none" cap="none" strike="noStrike">
                <a:solidFill>
                  <a:srgbClr val="7E32B0"/>
                </a:solidFill>
                <a:latin typeface="Questrial"/>
                <a:ea typeface="Questrial"/>
                <a:cs typeface="Questrial"/>
                <a:sym typeface="Questrial"/>
              </a:rPr>
              <a:t>2) ЗАГЛИБЛЕННЯ, ЯКИМ ТЕЧЕ РІЧКА, НАЗИВАЄТЬСЯ:</a:t>
            </a:r>
            <a:br>
              <a:rPr b="0" i="0" lang="uk-UA" sz="3600" u="none" cap="none" strike="noStrike">
                <a:solidFill>
                  <a:srgbClr val="7E32B0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b="0" i="0" lang="uk-UA" sz="3600" u="none" cap="none" strike="noStrike">
                <a:solidFill>
                  <a:srgbClr val="7E32B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1" lang="uk-UA" sz="40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  <a:t>а) гирлом;</a:t>
            </a:r>
            <a:br>
              <a:rPr b="0" i="1" lang="uk-UA" sz="40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1" lang="uk-UA" sz="40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  <a:t>б) руслом;</a:t>
            </a:r>
            <a:br>
              <a:rPr b="0" i="1" lang="uk-UA" sz="40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1" lang="uk-UA" sz="40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  <a:t>в) притокою.</a:t>
            </a:r>
          </a:p>
        </p:txBody>
      </p:sp>
      <p:pic>
        <p:nvPicPr>
          <p:cNvPr id="178" name="Shape 17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9912" y="2276872"/>
            <a:ext cx="5040559" cy="4104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467543" y="618518"/>
            <a:ext cx="7991126" cy="4898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7E32B0"/>
              </a:buClr>
              <a:buSzPct val="25000"/>
              <a:buFont typeface="Questrial"/>
              <a:buNone/>
            </a:pPr>
            <a:r>
              <a:rPr b="0" i="0" lang="uk-UA" sz="3600" u="none" cap="none" strike="noStrike">
                <a:solidFill>
                  <a:srgbClr val="7E32B0"/>
                </a:solidFill>
                <a:latin typeface="Questrial"/>
                <a:ea typeface="Questrial"/>
                <a:cs typeface="Questrial"/>
                <a:sym typeface="Questrial"/>
              </a:rPr>
              <a:t>3. ЧАСТИНОЮ ОКЕАНУ Є:</a:t>
            </a:r>
            <a:br>
              <a:rPr b="0" i="0" lang="uk-UA" sz="3600" u="none" cap="none" strike="noStrike">
                <a:solidFill>
                  <a:srgbClr val="7E32B0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b="0" i="0" lang="uk-UA" sz="3600" u="none" cap="none" strike="noStrike">
                <a:solidFill>
                  <a:srgbClr val="7E32B0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b="0" i="0" lang="uk-UA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1" lang="uk-UA" sz="36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  <a:t>а) річка;</a:t>
            </a:r>
            <a:br>
              <a:rPr b="0" i="1" lang="uk-UA" sz="36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1" lang="uk-UA" sz="36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  <a:t>б) озеро;</a:t>
            </a:r>
            <a:br>
              <a:rPr b="0" i="1" lang="uk-UA" sz="36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1" lang="uk-UA" sz="36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  <a:t>в) море.</a:t>
            </a:r>
          </a:p>
        </p:txBody>
      </p:sp>
      <p:pic>
        <p:nvPicPr>
          <p:cNvPr id="185" name="Shape 18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1880" y="2276872"/>
            <a:ext cx="4966319" cy="38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685331" y="618518"/>
            <a:ext cx="7773337" cy="4178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7E32B0"/>
              </a:buClr>
              <a:buSzPct val="25000"/>
              <a:buFont typeface="Questrial"/>
              <a:buNone/>
            </a:pPr>
            <a:r>
              <a:rPr b="0" i="0" lang="uk-UA" sz="3600" u="none" cap="none" strike="noStrike">
                <a:solidFill>
                  <a:srgbClr val="7E32B0"/>
                </a:solidFill>
                <a:latin typeface="Questrial"/>
                <a:ea typeface="Questrial"/>
                <a:cs typeface="Questrial"/>
                <a:sym typeface="Questrial"/>
              </a:rPr>
              <a:t>4. ЯКІ РІЧКИ ПРОТІКАЮТЬ ТЕРИТОРІЄЮ УКРАЇНИ?</a:t>
            </a:r>
            <a:br>
              <a:rPr b="0" i="0" lang="uk-UA" sz="3600" u="none" cap="none" strike="noStrike">
                <a:solidFill>
                  <a:srgbClr val="7E32B0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b="0" i="0" lang="uk-UA" sz="3600" u="none" cap="none" strike="noStrike">
                <a:solidFill>
                  <a:srgbClr val="7E32B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uk-UA" sz="36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  <a:t>а) Нева;</a:t>
            </a:r>
            <a:br>
              <a:rPr b="0" i="0" lang="uk-UA" sz="36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uk-UA" sz="36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  <a:t>б) Дністер;</a:t>
            </a:r>
            <a:br>
              <a:rPr b="0" i="0" lang="uk-UA" sz="36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uk-UA" sz="36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  <a:t>в) Дніпро.</a:t>
            </a:r>
            <a:br>
              <a:rPr b="0" i="0" lang="uk-UA" sz="36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</p:txBody>
      </p:sp>
      <p:pic>
        <p:nvPicPr>
          <p:cNvPr id="191" name="Shape 19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871" y="2924943"/>
            <a:ext cx="5328590" cy="33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685331" y="618518"/>
            <a:ext cx="7773337" cy="42506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7E32B0"/>
              </a:buClr>
              <a:buSzPct val="25000"/>
              <a:buFont typeface="Questrial"/>
              <a:buNone/>
            </a:pPr>
            <a:r>
              <a:rPr b="0" i="0" lang="uk-UA" sz="3600" u="none" cap="none" strike="noStrike">
                <a:solidFill>
                  <a:srgbClr val="7E32B0"/>
                </a:solidFill>
                <a:latin typeface="Questrial"/>
                <a:ea typeface="Questrial"/>
                <a:cs typeface="Questrial"/>
                <a:sym typeface="Questrial"/>
              </a:rPr>
              <a:t>5. ЯКІ ВОДОЙМИ НАЗИВАЮТЬ ШТУЧНИМИ?</a:t>
            </a:r>
            <a:br>
              <a:rPr b="0" i="0" lang="uk-UA" sz="3600" u="none" cap="none" strike="noStrike">
                <a:solidFill>
                  <a:srgbClr val="7E32B0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b="0" i="0" lang="uk-UA" sz="3600" u="none" cap="none" strike="noStrike">
                <a:solidFill>
                  <a:srgbClr val="7E32B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1" lang="uk-UA" sz="36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  <a:t>а) водосховище;</a:t>
            </a:r>
            <a:br>
              <a:rPr b="0" i="1" lang="uk-UA" sz="36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1" lang="uk-UA" sz="36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  <a:t>б) озеро;</a:t>
            </a:r>
            <a:br>
              <a:rPr b="0" i="1" lang="uk-UA" sz="36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1" lang="uk-UA" sz="36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  <a:t>в) море.</a:t>
            </a:r>
            <a:br>
              <a:rPr b="0" i="1" lang="uk-UA" sz="36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</p:txBody>
      </p:sp>
      <p:pic>
        <p:nvPicPr>
          <p:cNvPr id="197" name="Shape 19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871" y="3284983"/>
            <a:ext cx="5400599" cy="3240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685331" y="618518"/>
            <a:ext cx="7773337" cy="482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7E32B0"/>
              </a:buClr>
              <a:buSzPct val="25000"/>
              <a:buFont typeface="Questrial"/>
              <a:buNone/>
            </a:pPr>
            <a:r>
              <a:rPr b="0" i="0" lang="uk-UA" sz="3600" u="none" cap="none" strike="noStrike">
                <a:solidFill>
                  <a:srgbClr val="7E32B0"/>
                </a:solidFill>
                <a:latin typeface="Questrial"/>
                <a:ea typeface="Questrial"/>
                <a:cs typeface="Questrial"/>
                <a:sym typeface="Questrial"/>
              </a:rPr>
              <a:t>6. МОРСЬКА ВОДА НЕПРИДАТНА ДЛЯ ПИТТЯ, ТОМУ ЩО:</a:t>
            </a:r>
            <a:br>
              <a:rPr b="0" i="0" lang="uk-UA" sz="3600" u="none" cap="none" strike="noStrike">
                <a:solidFill>
                  <a:srgbClr val="7E32B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1" lang="uk-UA" sz="36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  <a:t>а) вона холодна;</a:t>
            </a:r>
            <a:br>
              <a:rPr b="0" i="1" lang="uk-UA" sz="36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1" lang="uk-UA" sz="36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  <a:t>б) у ній розчинено багато солей;</a:t>
            </a:r>
            <a:br>
              <a:rPr b="0" i="1" lang="uk-UA" sz="36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1" lang="uk-UA" sz="36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  <a:t>в) вона брудна.</a:t>
            </a:r>
            <a:br>
              <a:rPr b="0" i="1" lang="uk-UA" sz="36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b="0" i="1" lang="uk-UA" sz="3600" u="none" cap="none" strike="noStrike">
                <a:solidFill>
                  <a:srgbClr val="C79DE3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</p:txBody>
      </p:sp>
      <p:pic>
        <p:nvPicPr>
          <p:cNvPr id="203" name="Shape 20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751" y="3854846"/>
            <a:ext cx="6118447" cy="2670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685331" y="618518"/>
            <a:ext cx="7773337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Questrial"/>
              <a:buNone/>
            </a:pPr>
            <a:r>
              <a:rPr b="0" i="1" lang="uk-UA" sz="60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КЛЮЧ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329" y="2367092"/>
            <a:ext cx="7772870" cy="342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uk-UA" sz="5400" u="none" cap="none" strike="noStrike">
                <a:solidFill>
                  <a:srgbClr val="7E32B0"/>
                </a:solidFill>
                <a:latin typeface="Questrial"/>
                <a:ea typeface="Questrial"/>
                <a:cs typeface="Questrial"/>
                <a:sym typeface="Questrial"/>
              </a:rPr>
              <a:t> 1В; 2Б; 3В; 4Б-В; 5А; 6Б.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Краплинка">
  <a:themeElements>
    <a:clrScheme name="Краплинка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