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72" r:id="rId8"/>
    <p:sldId id="270" r:id="rId9"/>
    <p:sldId id="271" r:id="rId10"/>
    <p:sldId id="273" r:id="rId11"/>
    <p:sldId id="262" r:id="rId12"/>
    <p:sldId id="263" r:id="rId13"/>
    <p:sldId id="264" r:id="rId14"/>
    <p:sldId id="265" r:id="rId15"/>
    <p:sldId id="266" r:id="rId16"/>
    <p:sldId id="300" r:id="rId17"/>
    <p:sldId id="294" r:id="rId18"/>
    <p:sldId id="295" r:id="rId19"/>
    <p:sldId id="296" r:id="rId20"/>
    <p:sldId id="297" r:id="rId21"/>
    <p:sldId id="298" r:id="rId22"/>
    <p:sldId id="299" r:id="rId23"/>
    <p:sldId id="267" r:id="rId24"/>
    <p:sldId id="268" r:id="rId25"/>
    <p:sldId id="269" r:id="rId26"/>
    <p:sldId id="274" r:id="rId27"/>
    <p:sldId id="276" r:id="rId28"/>
    <p:sldId id="275" r:id="rId29"/>
    <p:sldId id="277" r:id="rId30"/>
    <p:sldId id="282" r:id="rId31"/>
    <p:sldId id="281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3" r:id="rId42"/>
    <p:sldId id="292" r:id="rId4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198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93977-8891-4890-8E4A-399C7461FB22}" type="datetimeFigureOut">
              <a:rPr lang="ru-RU" smtClean="0"/>
              <a:t>30.01.2017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64BBE-09C6-49A4-984D-7A14E2CB29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52798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93977-8891-4890-8E4A-399C7461FB22}" type="datetimeFigureOut">
              <a:rPr lang="ru-RU" smtClean="0"/>
              <a:t>30.01.2017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64BBE-09C6-49A4-984D-7A14E2CB29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6105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93977-8891-4890-8E4A-399C7461FB22}" type="datetimeFigureOut">
              <a:rPr lang="ru-RU" smtClean="0"/>
              <a:t>30.01.2017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64BBE-09C6-49A4-984D-7A14E2CB29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35434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93977-8891-4890-8E4A-399C7461FB22}" type="datetimeFigureOut">
              <a:rPr lang="ru-RU" smtClean="0"/>
              <a:t>30.01.2017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64BBE-09C6-49A4-984D-7A14E2CB29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40334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93977-8891-4890-8E4A-399C7461FB22}" type="datetimeFigureOut">
              <a:rPr lang="ru-RU" smtClean="0"/>
              <a:t>30.01.2017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64BBE-09C6-49A4-984D-7A14E2CB29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4792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93977-8891-4890-8E4A-399C7461FB22}" type="datetimeFigureOut">
              <a:rPr lang="ru-RU" smtClean="0"/>
              <a:t>30.01.2017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64BBE-09C6-49A4-984D-7A14E2CB29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47757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93977-8891-4890-8E4A-399C7461FB22}" type="datetimeFigureOut">
              <a:rPr lang="ru-RU" smtClean="0"/>
              <a:t>30.01.2017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64BBE-09C6-49A4-984D-7A14E2CB29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05874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93977-8891-4890-8E4A-399C7461FB22}" type="datetimeFigureOut">
              <a:rPr lang="ru-RU" smtClean="0"/>
              <a:t>30.01.2017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64BBE-09C6-49A4-984D-7A14E2CB29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01807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93977-8891-4890-8E4A-399C7461FB22}" type="datetimeFigureOut">
              <a:rPr lang="ru-RU" smtClean="0"/>
              <a:t>30.01.2017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64BBE-09C6-49A4-984D-7A14E2CB29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90574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93977-8891-4890-8E4A-399C7461FB22}" type="datetimeFigureOut">
              <a:rPr lang="ru-RU" smtClean="0"/>
              <a:t>30.01.2017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64BBE-09C6-49A4-984D-7A14E2CB29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1434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93977-8891-4890-8E4A-399C7461FB22}" type="datetimeFigureOut">
              <a:rPr lang="ru-RU" smtClean="0"/>
              <a:t>30.01.2017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64BBE-09C6-49A4-984D-7A14E2CB29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7608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993977-8891-4890-8E4A-399C7461FB22}" type="datetimeFigureOut">
              <a:rPr lang="ru-RU" smtClean="0"/>
              <a:t>30.01.2017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964BBE-09C6-49A4-984D-7A14E2CB29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6873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1" y="1052736"/>
            <a:ext cx="5953125" cy="56886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Горизонтальный свиток 6"/>
          <p:cNvSpPr/>
          <p:nvPr/>
        </p:nvSpPr>
        <p:spPr>
          <a:xfrm>
            <a:off x="588020" y="-99392"/>
            <a:ext cx="7152332" cy="1440160"/>
          </a:xfrm>
          <a:prstGeom prst="horizontalScroll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rgbClr val="FFFF00"/>
                </a:solidFill>
                <a:latin typeface="Gabriola" pitchFamily="82" charset="0"/>
              </a:rPr>
              <a:t>БУКВАРИКУ, ПРОЩАВАЙ, НАШ РОЗУМНИЙ ДРУЖЕ!</a:t>
            </a:r>
            <a:endParaRPr lang="ru-RU" sz="3600" b="1" dirty="0">
              <a:solidFill>
                <a:srgbClr val="FFFF00"/>
              </a:solidFill>
              <a:latin typeface="Gabriola" pitchFamily="82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4800600"/>
            <a:ext cx="5486400" cy="566738"/>
          </a:xfrm>
        </p:spPr>
        <p:txBody>
          <a:bodyPr>
            <a:normAutofit fontScale="90000"/>
          </a:bodyPr>
          <a:lstStyle/>
          <a:p>
            <a:r>
              <a:rPr lang="uk-UA" b="0" i="1" dirty="0" smtClean="0">
                <a:solidFill>
                  <a:srgbClr val="FFC000"/>
                </a:solidFill>
              </a:rPr>
              <a:t/>
            </a:r>
            <a:br>
              <a:rPr lang="uk-UA" b="0" i="1" dirty="0" smtClean="0">
                <a:solidFill>
                  <a:srgbClr val="FFC000"/>
                </a:solidFill>
              </a:rPr>
            </a:br>
            <a:r>
              <a:rPr lang="uk-UA" b="0" i="1" dirty="0">
                <a:solidFill>
                  <a:srgbClr val="FFC000"/>
                </a:solidFill>
              </a:rPr>
              <a:t/>
            </a:r>
            <a:br>
              <a:rPr lang="uk-UA" b="0" i="1" dirty="0">
                <a:solidFill>
                  <a:srgbClr val="FFC000"/>
                </a:solidFill>
              </a:rPr>
            </a:br>
            <a:r>
              <a:rPr lang="uk-UA" b="0" i="1" dirty="0" smtClean="0">
                <a:solidFill>
                  <a:srgbClr val="FFC000"/>
                </a:solidFill>
              </a:rPr>
              <a:t/>
            </a:r>
            <a:br>
              <a:rPr lang="uk-UA" b="0" i="1" dirty="0" smtClean="0">
                <a:solidFill>
                  <a:srgbClr val="FFC000"/>
                </a:solidFill>
              </a:rPr>
            </a:br>
            <a:r>
              <a:rPr lang="uk-UA" b="0" i="1" dirty="0" smtClean="0">
                <a:solidFill>
                  <a:srgbClr val="FFC000"/>
                </a:solidFill>
              </a:rPr>
              <a:t/>
            </a:r>
            <a:br>
              <a:rPr lang="uk-UA" b="0" i="1" dirty="0" smtClean="0">
                <a:solidFill>
                  <a:srgbClr val="FFC000"/>
                </a:solidFill>
              </a:rPr>
            </a:br>
            <a:endParaRPr lang="ru-RU" b="0" i="1" dirty="0">
              <a:solidFill>
                <a:srgbClr val="FFC000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4294967295"/>
          </p:nvPr>
        </p:nvSpPr>
        <p:spPr>
          <a:xfrm>
            <a:off x="251520" y="5661248"/>
            <a:ext cx="2592288" cy="1080120"/>
          </a:xfrm>
          <a:solidFill>
            <a:srgbClr val="FFC000"/>
          </a:solidFill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uk-UA" sz="1200" b="1" i="1" dirty="0" smtClean="0">
                <a:solidFill>
                  <a:srgbClr val="C00000"/>
                </a:solidFill>
              </a:rPr>
              <a:t>Презентацію до свята Букваря підготувала</a:t>
            </a:r>
          </a:p>
          <a:p>
            <a:pPr marL="0" indent="0" algn="ctr">
              <a:buNone/>
            </a:pPr>
            <a:r>
              <a:rPr lang="uk-UA" sz="1200" b="1" i="1" dirty="0" smtClean="0">
                <a:solidFill>
                  <a:srgbClr val="C00000"/>
                </a:solidFill>
              </a:rPr>
              <a:t> вчитель початкових класів </a:t>
            </a:r>
          </a:p>
          <a:p>
            <a:pPr marL="0" indent="0" algn="ctr">
              <a:buNone/>
            </a:pPr>
            <a:r>
              <a:rPr lang="uk-UA" sz="1200" b="1" i="1" dirty="0" err="1" smtClean="0">
                <a:solidFill>
                  <a:srgbClr val="C00000"/>
                </a:solidFill>
              </a:rPr>
              <a:t>Лохвицької</a:t>
            </a:r>
            <a:r>
              <a:rPr lang="uk-UA" sz="1200" b="1" i="1" dirty="0" smtClean="0">
                <a:solidFill>
                  <a:srgbClr val="C00000"/>
                </a:solidFill>
              </a:rPr>
              <a:t> ЗОШ І-ІІІ ст. №3 </a:t>
            </a:r>
          </a:p>
          <a:p>
            <a:pPr marL="0" indent="0" algn="ctr">
              <a:buNone/>
            </a:pPr>
            <a:r>
              <a:rPr lang="uk-UA" sz="1200" b="1" i="1" dirty="0">
                <a:solidFill>
                  <a:srgbClr val="C00000"/>
                </a:solidFill>
              </a:rPr>
              <a:t>А</a:t>
            </a:r>
            <a:r>
              <a:rPr lang="uk-UA" sz="1200" b="1" i="1" dirty="0" smtClean="0">
                <a:solidFill>
                  <a:srgbClr val="C00000"/>
                </a:solidFill>
              </a:rPr>
              <a:t>ліна Віталіївна </a:t>
            </a:r>
            <a:r>
              <a:rPr lang="uk-UA" sz="1200" b="1" i="1" dirty="0" err="1" smtClean="0">
                <a:solidFill>
                  <a:srgbClr val="C00000"/>
                </a:solidFill>
              </a:rPr>
              <a:t>Шовко</a:t>
            </a:r>
            <a:endParaRPr lang="ru-RU" sz="1200" b="1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60730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Фотоальбом 1кл\SAM_013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76672"/>
            <a:ext cx="8208912" cy="59766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1626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Фотоальбом 1кл\SAM_038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48680"/>
            <a:ext cx="8208912" cy="583264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34412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Фотоальбом 1кл\SAM_039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76672"/>
            <a:ext cx="7992888" cy="59046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31678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Фотоальбом 1кл\SAM_039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32655"/>
            <a:ext cx="7992888" cy="595683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62314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:\Фотоальбом 1кл\SAM_039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8352928" cy="612068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09546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:\Фотоальбом 1кл\SAM_042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51481"/>
            <a:ext cx="7956376" cy="623731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68640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:\Фотоальбом 1кл\SAM_0420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692696"/>
            <a:ext cx="7992888" cy="55446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91568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F:\Фотоальбом 1кл\SAM_0587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692696"/>
            <a:ext cx="7632700" cy="55768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57475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Фотоальбом 1кл\SAM_0582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549274"/>
            <a:ext cx="7992888" cy="590406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19846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F:\Фотоальбом 1кл\SAM_0592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620713"/>
            <a:ext cx="7848872" cy="55054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71389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Фотоальбом 1кл\1.Вперше весь наш клас!!!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340768"/>
            <a:ext cx="8640960" cy="532859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Горизонтальный свиток 3"/>
          <p:cNvSpPr/>
          <p:nvPr/>
        </p:nvSpPr>
        <p:spPr>
          <a:xfrm>
            <a:off x="1403648" y="0"/>
            <a:ext cx="6336704" cy="1628800"/>
          </a:xfrm>
          <a:prstGeom prst="horizontalScroll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rgbClr val="FFFF00"/>
                </a:solidFill>
                <a:latin typeface="Gabriola" pitchFamily="82" charset="0"/>
              </a:rPr>
              <a:t>ЯК УСЕ ПОЧИНАЛОСЯ! </a:t>
            </a:r>
          </a:p>
          <a:p>
            <a:pPr algn="ctr"/>
            <a:r>
              <a:rPr lang="uk-UA" sz="4000" b="1" dirty="0" smtClean="0">
                <a:solidFill>
                  <a:srgbClr val="FFFF00"/>
                </a:solidFill>
                <a:latin typeface="Gabriola" pitchFamily="82" charset="0"/>
              </a:rPr>
              <a:t>1 вересня 2015р.</a:t>
            </a:r>
            <a:endParaRPr lang="ru-RU" sz="4000" b="1" dirty="0">
              <a:solidFill>
                <a:srgbClr val="FFFF00"/>
              </a:solidFill>
              <a:latin typeface="Gabriola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26040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Фотоальбом 1кл\SAM_0591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620688"/>
            <a:ext cx="7920880" cy="583264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68424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:\Фотоальбом 1кл\IMG_20160506_114249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620712"/>
            <a:ext cx="8064896" cy="583262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91487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:\Фотоальбом 1кл\IMG_20160506_114706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620713"/>
            <a:ext cx="7704856" cy="55054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27823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 descr="http://handmade.jofo.ru/data/userfiles/6504/images/728383-55ec4524ee824.jpg"/>
          <p:cNvPicPr>
            <a:picLocks noGrp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99592" y="1600200"/>
            <a:ext cx="7200800" cy="48531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Горизонтальный свиток 11"/>
          <p:cNvSpPr/>
          <p:nvPr/>
        </p:nvSpPr>
        <p:spPr>
          <a:xfrm>
            <a:off x="1691680" y="260648"/>
            <a:ext cx="5832648" cy="1236716"/>
          </a:xfrm>
          <a:prstGeom prst="horizontalScroll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6000" b="1" dirty="0" smtClean="0">
                <a:solidFill>
                  <a:srgbClr val="FFFF00"/>
                </a:solidFill>
                <a:latin typeface="Gabriola" pitchFamily="82" charset="0"/>
              </a:rPr>
              <a:t>БЛОК «БУКВИ»</a:t>
            </a:r>
            <a:endParaRPr lang="ru-RU" sz="6000" b="1" dirty="0">
              <a:solidFill>
                <a:srgbClr val="FFFF00"/>
              </a:solidFill>
              <a:latin typeface="Gabriola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53027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0" y="2130425"/>
            <a:ext cx="7772400" cy="1470025"/>
          </a:xfrm>
          <a:noFill/>
        </p:spPr>
        <p:txBody>
          <a:bodyPr/>
          <a:lstStyle/>
          <a:p>
            <a:r>
              <a:rPr lang="uk-UA" dirty="0" smtClean="0">
                <a:solidFill>
                  <a:srgbClr val="FFFF00"/>
                </a:solidFill>
                <a:latin typeface="Arial Black" pitchFamily="34" charset="0"/>
              </a:rPr>
              <a:t> </a:t>
            </a:r>
            <a:endParaRPr lang="ru-RU" dirty="0">
              <a:solidFill>
                <a:srgbClr val="FFFF00"/>
              </a:solidFill>
              <a:latin typeface="Arial Black" pitchFamily="34" charset="0"/>
            </a:endParaRPr>
          </a:p>
        </p:txBody>
      </p:sp>
      <p:pic>
        <p:nvPicPr>
          <p:cNvPr id="6" name="Объект 5" descr="http://animal-store.ru/img/2015/050109/1549461"/>
          <p:cNvPicPr>
            <a:picLocks noGrp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557338"/>
            <a:ext cx="7920880" cy="4895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Горизонтальный свиток 2"/>
          <p:cNvSpPr/>
          <p:nvPr/>
        </p:nvSpPr>
        <p:spPr>
          <a:xfrm>
            <a:off x="1619672" y="116632"/>
            <a:ext cx="5904656" cy="1393312"/>
          </a:xfrm>
          <a:prstGeom prst="horizontalScroll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5400" b="1" dirty="0" smtClean="0">
                <a:solidFill>
                  <a:srgbClr val="FFFF00"/>
                </a:solidFill>
                <a:latin typeface="Gabriola" pitchFamily="82" charset="0"/>
              </a:rPr>
              <a:t>БЛОК «ПРИГОДИ»</a:t>
            </a:r>
            <a:endParaRPr lang="ru-RU" sz="5400" b="1" dirty="0">
              <a:solidFill>
                <a:srgbClr val="FFFF00"/>
              </a:solidFill>
              <a:latin typeface="Gabriola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14275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Горизонтальный свиток 3"/>
          <p:cNvSpPr/>
          <p:nvPr/>
        </p:nvSpPr>
        <p:spPr>
          <a:xfrm>
            <a:off x="1115616" y="188640"/>
            <a:ext cx="6264696" cy="1296144"/>
          </a:xfrm>
          <a:prstGeom prst="horizontalScroll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800" b="1" dirty="0" smtClean="0">
                <a:solidFill>
                  <a:srgbClr val="FFFF00"/>
                </a:solidFill>
                <a:latin typeface="Gabriola" pitchFamily="82" charset="0"/>
              </a:rPr>
              <a:t>БЛОК «ПЕРЕВІРКА»</a:t>
            </a:r>
            <a:endParaRPr lang="ru-RU" sz="4800" b="1" dirty="0">
              <a:solidFill>
                <a:srgbClr val="FFFF00"/>
              </a:solidFill>
              <a:latin typeface="Gabriola" pitchFamily="82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28800"/>
            <a:ext cx="8136904" cy="48965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31046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Горизонтальный свиток 3"/>
          <p:cNvSpPr/>
          <p:nvPr/>
        </p:nvSpPr>
        <p:spPr>
          <a:xfrm>
            <a:off x="1619672" y="0"/>
            <a:ext cx="5544616" cy="1268760"/>
          </a:xfrm>
          <a:prstGeom prst="horizontalScroll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800" b="1" i="1" dirty="0" smtClean="0">
                <a:solidFill>
                  <a:srgbClr val="FFFF00"/>
                </a:solidFill>
              </a:rPr>
              <a:t>КРАЇНА БУКВАРІЯ</a:t>
            </a:r>
          </a:p>
          <a:p>
            <a:pPr algn="ctr"/>
            <a:r>
              <a:rPr lang="uk-UA" sz="1600" b="1" i="1" dirty="0" smtClean="0">
                <a:solidFill>
                  <a:srgbClr val="FFFF00"/>
                </a:solidFill>
              </a:rPr>
              <a:t>Блок «Перевірка»</a:t>
            </a:r>
            <a:endParaRPr lang="ru-RU" sz="1600" b="1" i="1" dirty="0">
              <a:solidFill>
                <a:srgbClr val="FFFF00"/>
              </a:solidFill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" y="1268760"/>
            <a:ext cx="8234114" cy="51701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87820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595510"/>
            <a:ext cx="7992888" cy="47138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Горизонтальный свиток 3"/>
          <p:cNvSpPr/>
          <p:nvPr/>
        </p:nvSpPr>
        <p:spPr>
          <a:xfrm>
            <a:off x="971600" y="0"/>
            <a:ext cx="7200800" cy="1628800"/>
          </a:xfrm>
          <a:prstGeom prst="horizontalScroll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i="1" dirty="0" smtClean="0">
                <a:solidFill>
                  <a:srgbClr val="FFFF00"/>
                </a:solidFill>
              </a:rPr>
              <a:t>СВ. КИРИЛО ТА МЕФОДІЙ СТВОРИЛИ ПЕРШУ  СЛОВ’ЯНСЬКУ АБЕТКУ</a:t>
            </a:r>
          </a:p>
          <a:p>
            <a:pPr algn="ctr"/>
            <a:r>
              <a:rPr lang="uk-UA" sz="1600" b="1" i="1" dirty="0" smtClean="0">
                <a:solidFill>
                  <a:srgbClr val="FFFF00"/>
                </a:solidFill>
              </a:rPr>
              <a:t>Блок «Перевірка»</a:t>
            </a:r>
            <a:endParaRPr lang="ru-RU" sz="1600" b="1" i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27391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84784"/>
            <a:ext cx="8208912" cy="49685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Горизонтальный свиток 3"/>
          <p:cNvSpPr/>
          <p:nvPr/>
        </p:nvSpPr>
        <p:spPr>
          <a:xfrm>
            <a:off x="1331640" y="44624"/>
            <a:ext cx="5760640" cy="1440160"/>
          </a:xfrm>
          <a:prstGeom prst="horizontalScroll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i="1" dirty="0" smtClean="0">
                <a:solidFill>
                  <a:srgbClr val="FFFF00"/>
                </a:solidFill>
              </a:rPr>
              <a:t> ГОЛОСНІ</a:t>
            </a:r>
          </a:p>
          <a:p>
            <a:pPr algn="ctr"/>
            <a:r>
              <a:rPr lang="uk-UA" sz="1600" b="1" i="1" dirty="0" smtClean="0">
                <a:solidFill>
                  <a:srgbClr val="FFFF00"/>
                </a:solidFill>
              </a:rPr>
              <a:t>Блок «Перевірка»</a:t>
            </a:r>
            <a:endParaRPr lang="ru-RU" sz="1600" b="1" i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52310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1" y="1600200"/>
            <a:ext cx="8136904" cy="49974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Горизонтальный свиток 3"/>
          <p:cNvSpPr/>
          <p:nvPr/>
        </p:nvSpPr>
        <p:spPr>
          <a:xfrm>
            <a:off x="1115616" y="20202"/>
            <a:ext cx="5976664" cy="1608598"/>
          </a:xfrm>
          <a:prstGeom prst="horizontalScroll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i="1" dirty="0" smtClean="0">
                <a:solidFill>
                  <a:srgbClr val="FFFF00"/>
                </a:solidFill>
              </a:rPr>
              <a:t>ПРИГОЛОСНІ</a:t>
            </a:r>
            <a:endParaRPr lang="uk-UA" sz="4000" b="1" i="1" dirty="0">
              <a:solidFill>
                <a:srgbClr val="FFFF00"/>
              </a:solidFill>
            </a:endParaRPr>
          </a:p>
          <a:p>
            <a:pPr algn="ctr"/>
            <a:r>
              <a:rPr lang="uk-UA" sz="1600" b="1" i="1" dirty="0" smtClean="0">
                <a:solidFill>
                  <a:srgbClr val="FFFF00"/>
                </a:solidFill>
              </a:rPr>
              <a:t>Блок «Перевірка»</a:t>
            </a:r>
            <a:endParaRPr lang="ru-RU" sz="1600" b="1" i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16786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Фотоальбом 1кл\SAM_003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76672"/>
            <a:ext cx="8064896" cy="59046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952032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200" y="1700808"/>
            <a:ext cx="8151255" cy="439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Горизонтальный свиток 3"/>
          <p:cNvSpPr/>
          <p:nvPr/>
        </p:nvSpPr>
        <p:spPr>
          <a:xfrm>
            <a:off x="683568" y="0"/>
            <a:ext cx="7344816" cy="1556792"/>
          </a:xfrm>
          <a:prstGeom prst="horizontalScroll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i="1" dirty="0" smtClean="0">
                <a:solidFill>
                  <a:srgbClr val="FFFF00"/>
                </a:solidFill>
              </a:rPr>
              <a:t>ПАРНІ ДЗВІНКІ ТА ГЛУХІ</a:t>
            </a:r>
          </a:p>
          <a:p>
            <a:pPr algn="ctr"/>
            <a:r>
              <a:rPr lang="uk-UA" b="1" i="1" dirty="0" smtClean="0">
                <a:solidFill>
                  <a:srgbClr val="FFFF00"/>
                </a:solidFill>
              </a:rPr>
              <a:t>Блок «Перевірка»</a:t>
            </a:r>
            <a:endParaRPr lang="ru-RU" b="1" i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502005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84784"/>
            <a:ext cx="8208912" cy="46805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Горизонтальный свиток 3"/>
          <p:cNvSpPr/>
          <p:nvPr/>
        </p:nvSpPr>
        <p:spPr>
          <a:xfrm>
            <a:off x="1475656" y="0"/>
            <a:ext cx="5832648" cy="1484784"/>
          </a:xfrm>
          <a:prstGeom prst="horizontalScroll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i="1" dirty="0" smtClean="0">
                <a:solidFill>
                  <a:srgbClr val="FFFF00"/>
                </a:solidFill>
              </a:rPr>
              <a:t>АЛЕЯ ДЗВІНКИХ</a:t>
            </a:r>
          </a:p>
          <a:p>
            <a:pPr algn="ctr"/>
            <a:r>
              <a:rPr lang="uk-UA" sz="1600" b="1" i="1" dirty="0" smtClean="0">
                <a:solidFill>
                  <a:srgbClr val="FFFF00"/>
                </a:solidFill>
              </a:rPr>
              <a:t>Блок «Перевірка»</a:t>
            </a:r>
            <a:endParaRPr lang="ru-RU" sz="1600" b="1" i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812755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/>
        </p:nvSpPr>
        <p:spPr>
          <a:xfrm>
            <a:off x="5583080" y="4941168"/>
            <a:ext cx="2085264" cy="15121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364088" y="1700808"/>
            <a:ext cx="2232248" cy="1800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67544" y="4941168"/>
            <a:ext cx="2664296" cy="15121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67544" y="1628800"/>
            <a:ext cx="2304256" cy="187220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55776" y="274638"/>
            <a:ext cx="2448272" cy="11430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609967"/>
            <a:ext cx="8229600" cy="4987385"/>
          </a:xfrm>
          <a:solidFill>
            <a:srgbClr val="00B050"/>
          </a:solidFill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uk-UA" sz="60000" b="1" dirty="0" smtClean="0">
                <a:solidFill>
                  <a:srgbClr val="FFFF00"/>
                </a:solidFill>
              </a:rPr>
              <a:t> Ж        Ч</a:t>
            </a:r>
          </a:p>
          <a:p>
            <a:pPr marL="0" indent="0">
              <a:buNone/>
            </a:pPr>
            <a:endParaRPr lang="uk-UA" sz="16200" b="1" dirty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uk-UA" sz="15000" b="1" dirty="0" smtClean="0">
                <a:solidFill>
                  <a:srgbClr val="FFFF00"/>
                </a:solidFill>
              </a:rPr>
              <a:t> </a:t>
            </a:r>
            <a:r>
              <a:rPr lang="uk-UA" sz="12000" b="1" dirty="0" smtClean="0">
                <a:solidFill>
                  <a:srgbClr val="FFFF00"/>
                </a:solidFill>
              </a:rPr>
              <a:t>        </a:t>
            </a:r>
          </a:p>
          <a:p>
            <a:pPr marL="0" indent="0">
              <a:buNone/>
            </a:pPr>
            <a:r>
              <a:rPr lang="uk-UA" sz="12000" b="1" dirty="0" smtClean="0">
                <a:solidFill>
                  <a:srgbClr val="FFFF00"/>
                </a:solidFill>
              </a:rPr>
              <a:t>     </a:t>
            </a:r>
            <a:r>
              <a:rPr lang="uk-UA" sz="48000" b="1" dirty="0" smtClean="0">
                <a:solidFill>
                  <a:srgbClr val="FFFF00"/>
                </a:solidFill>
              </a:rPr>
              <a:t>ДЖ</a:t>
            </a:r>
            <a:r>
              <a:rPr lang="uk-UA" sz="37500" b="1" dirty="0" smtClean="0">
                <a:solidFill>
                  <a:srgbClr val="FFFF00"/>
                </a:solidFill>
              </a:rPr>
              <a:t>          </a:t>
            </a:r>
            <a:r>
              <a:rPr lang="uk-UA" sz="48000" b="1" dirty="0" smtClean="0">
                <a:solidFill>
                  <a:srgbClr val="FFFF00"/>
                </a:solidFill>
              </a:rPr>
              <a:t>Ш</a:t>
            </a:r>
            <a:endParaRPr lang="ru-RU" sz="48000" b="1" dirty="0">
              <a:solidFill>
                <a:srgbClr val="FFFF00"/>
              </a:solidFill>
            </a:endParaRPr>
          </a:p>
        </p:txBody>
      </p:sp>
      <p:sp>
        <p:nvSpPr>
          <p:cNvPr id="4" name="Горизонтальный свиток 3"/>
          <p:cNvSpPr/>
          <p:nvPr/>
        </p:nvSpPr>
        <p:spPr>
          <a:xfrm>
            <a:off x="755576" y="0"/>
            <a:ext cx="6480720" cy="1628800"/>
          </a:xfrm>
          <a:prstGeom prst="horizontalScroll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i="1" dirty="0" smtClean="0">
                <a:solidFill>
                  <a:srgbClr val="FFFF00"/>
                </a:solidFill>
              </a:rPr>
              <a:t>ПРОВУЛОК ШИПЛЯЧИХ</a:t>
            </a:r>
          </a:p>
          <a:p>
            <a:pPr algn="ctr"/>
            <a:r>
              <a:rPr lang="uk-UA" sz="1600" b="1" i="1" dirty="0" smtClean="0">
                <a:solidFill>
                  <a:srgbClr val="FFFF00"/>
                </a:solidFill>
              </a:rPr>
              <a:t>Блок «Перевірка»</a:t>
            </a:r>
            <a:endParaRPr lang="ru-RU" sz="1600" b="1" i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10131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395536" y="1773238"/>
            <a:ext cx="8352928" cy="4680098"/>
          </a:xfrm>
          <a:solidFill>
            <a:srgbClr val="FFFF00"/>
          </a:solidFill>
        </p:spPr>
        <p:txBody>
          <a:bodyPr>
            <a:normAutofit fontScale="85000" lnSpcReduction="20000"/>
          </a:bodyPr>
          <a:lstStyle/>
          <a:p>
            <a:pPr marL="0" indent="0" fontAlgn="base">
              <a:buNone/>
            </a:pPr>
            <a:r>
              <a:rPr lang="ru-RU" sz="5600" b="1" i="1" dirty="0">
                <a:solidFill>
                  <a:srgbClr val="C00000"/>
                </a:solidFill>
                <a:latin typeface="inherit"/>
              </a:rPr>
              <a:t>Буква </a:t>
            </a:r>
            <a:r>
              <a:rPr lang="ru-RU" sz="5600" b="1" i="1" dirty="0" err="1">
                <a:solidFill>
                  <a:srgbClr val="C00000"/>
                </a:solidFill>
                <a:latin typeface="inherit"/>
              </a:rPr>
              <a:t>м’який</a:t>
            </a:r>
            <a:r>
              <a:rPr lang="ru-RU" sz="5600" b="1" i="1" dirty="0">
                <a:solidFill>
                  <a:srgbClr val="C00000"/>
                </a:solidFill>
                <a:latin typeface="inherit"/>
              </a:rPr>
              <a:t> знак і </a:t>
            </a:r>
            <a:endParaRPr lang="ru-RU" sz="5600" b="1" i="1" dirty="0" smtClean="0">
              <a:solidFill>
                <a:srgbClr val="C00000"/>
              </a:solidFill>
              <a:latin typeface="inherit"/>
            </a:endParaRPr>
          </a:p>
          <a:p>
            <a:pPr marL="0" indent="0" fontAlgn="base">
              <a:buNone/>
            </a:pPr>
            <a:r>
              <a:rPr lang="ru-RU" sz="5600" b="1" i="1" dirty="0" smtClean="0">
                <a:solidFill>
                  <a:srgbClr val="C00000"/>
                </a:solidFill>
                <a:latin typeface="inherit"/>
              </a:rPr>
              <a:t>апостроф </a:t>
            </a:r>
            <a:r>
              <a:rPr lang="ru-RU" sz="5600" b="1" i="1" dirty="0">
                <a:solidFill>
                  <a:srgbClr val="C00000"/>
                </a:solidFill>
                <a:latin typeface="inherit"/>
              </a:rPr>
              <a:t>не є звуками, </a:t>
            </a:r>
            <a:endParaRPr lang="ru-RU" sz="5600" b="1" i="1" dirty="0" smtClean="0">
              <a:solidFill>
                <a:srgbClr val="C00000"/>
              </a:solidFill>
              <a:latin typeface="inherit"/>
            </a:endParaRPr>
          </a:p>
          <a:p>
            <a:pPr marL="0" indent="0" fontAlgn="base">
              <a:buNone/>
            </a:pPr>
            <a:r>
              <a:rPr lang="ru-RU" sz="5600" b="1" i="1" dirty="0" smtClean="0">
                <a:solidFill>
                  <a:srgbClr val="002060"/>
                </a:solidFill>
                <a:latin typeface="inherit"/>
              </a:rPr>
              <a:t>вони </a:t>
            </a:r>
            <a:r>
              <a:rPr lang="ru-RU" sz="5600" b="1" i="1" dirty="0" err="1">
                <a:solidFill>
                  <a:srgbClr val="002060"/>
                </a:solidFill>
                <a:latin typeface="inherit"/>
              </a:rPr>
              <a:t>лише</a:t>
            </a:r>
            <a:r>
              <a:rPr lang="ru-RU" sz="5600" b="1" i="1" dirty="0">
                <a:solidFill>
                  <a:srgbClr val="002060"/>
                </a:solidFill>
                <a:latin typeface="inherit"/>
              </a:rPr>
              <a:t> </a:t>
            </a:r>
            <a:r>
              <a:rPr lang="ru-RU" sz="5600" b="1" i="1" dirty="0" err="1" smtClean="0">
                <a:solidFill>
                  <a:srgbClr val="002060"/>
                </a:solidFill>
                <a:latin typeface="inherit"/>
              </a:rPr>
              <a:t>позначають</a:t>
            </a:r>
            <a:r>
              <a:rPr lang="ru-RU" sz="5600" b="1" i="1" dirty="0" smtClean="0">
                <a:solidFill>
                  <a:srgbClr val="002060"/>
                </a:solidFill>
                <a:latin typeface="inherit"/>
              </a:rPr>
              <a:t> </a:t>
            </a:r>
            <a:r>
              <a:rPr lang="ru-RU" sz="5600" b="1" i="1" dirty="0" err="1">
                <a:solidFill>
                  <a:srgbClr val="002060"/>
                </a:solidFill>
                <a:latin typeface="inherit"/>
              </a:rPr>
              <a:t>відповідно</a:t>
            </a:r>
            <a:r>
              <a:rPr lang="ru-RU" sz="5600" b="1" i="1" dirty="0">
                <a:solidFill>
                  <a:srgbClr val="002060"/>
                </a:solidFill>
                <a:latin typeface="inherit"/>
              </a:rPr>
              <a:t> </a:t>
            </a:r>
            <a:r>
              <a:rPr lang="ru-RU" sz="5600" b="1" i="1" dirty="0" err="1">
                <a:solidFill>
                  <a:srgbClr val="002060"/>
                </a:solidFill>
                <a:latin typeface="inherit"/>
              </a:rPr>
              <a:t>м’якість</a:t>
            </a:r>
            <a:r>
              <a:rPr lang="ru-RU" sz="5600" b="1" i="1" dirty="0">
                <a:solidFill>
                  <a:srgbClr val="002060"/>
                </a:solidFill>
                <a:latin typeface="inherit"/>
              </a:rPr>
              <a:t> </a:t>
            </a:r>
            <a:r>
              <a:rPr lang="ru-RU" sz="5600" b="1" i="1" dirty="0" err="1">
                <a:solidFill>
                  <a:srgbClr val="002060"/>
                </a:solidFill>
                <a:latin typeface="inherit"/>
              </a:rPr>
              <a:t>чи</a:t>
            </a:r>
            <a:r>
              <a:rPr lang="ru-RU" sz="5600" b="1" i="1" dirty="0">
                <a:solidFill>
                  <a:srgbClr val="002060"/>
                </a:solidFill>
                <a:latin typeface="inherit"/>
              </a:rPr>
              <a:t> </a:t>
            </a:r>
            <a:r>
              <a:rPr lang="ru-RU" sz="5600" b="1" i="1" dirty="0" err="1" smtClean="0">
                <a:solidFill>
                  <a:srgbClr val="002060"/>
                </a:solidFill>
                <a:latin typeface="inherit"/>
              </a:rPr>
              <a:t>твердість</a:t>
            </a:r>
            <a:r>
              <a:rPr lang="ru-RU" sz="5600" b="1" i="1" dirty="0" smtClean="0">
                <a:solidFill>
                  <a:srgbClr val="002060"/>
                </a:solidFill>
                <a:latin typeface="inherit"/>
              </a:rPr>
              <a:t> </a:t>
            </a:r>
            <a:r>
              <a:rPr lang="ru-RU" sz="5600" b="1" i="1" dirty="0" err="1">
                <a:solidFill>
                  <a:srgbClr val="002060"/>
                </a:solidFill>
                <a:latin typeface="inherit"/>
              </a:rPr>
              <a:t>попередніх</a:t>
            </a:r>
            <a:r>
              <a:rPr lang="ru-RU" sz="5600" b="1" i="1" dirty="0">
                <a:solidFill>
                  <a:srgbClr val="002060"/>
                </a:solidFill>
                <a:latin typeface="inherit"/>
              </a:rPr>
              <a:t> </a:t>
            </a:r>
            <a:r>
              <a:rPr lang="ru-RU" sz="5600" b="1" i="1" dirty="0" err="1">
                <a:solidFill>
                  <a:srgbClr val="002060"/>
                </a:solidFill>
                <a:latin typeface="inherit"/>
              </a:rPr>
              <a:t>приголосних</a:t>
            </a:r>
            <a:r>
              <a:rPr lang="ru-RU" sz="5600" b="1" i="1" dirty="0">
                <a:solidFill>
                  <a:srgbClr val="002060"/>
                </a:solidFill>
                <a:latin typeface="inherit"/>
              </a:rPr>
              <a:t>.</a:t>
            </a:r>
            <a:endParaRPr lang="ru-RU" sz="5600" b="1" i="1" dirty="0">
              <a:solidFill>
                <a:srgbClr val="002060"/>
              </a:solidFill>
              <a:latin typeface="Open Sans"/>
            </a:endParaRPr>
          </a:p>
          <a:p>
            <a:pPr marL="0" indent="0" fontAlgn="base">
              <a:buNone/>
            </a:pPr>
            <a:r>
              <a:rPr lang="ru-RU" dirty="0">
                <a:solidFill>
                  <a:srgbClr val="0070C0"/>
                </a:solidFill>
                <a:latin typeface="Open Sans"/>
              </a:rPr>
              <a:t> 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Горизонтальный свиток 3"/>
          <p:cNvSpPr/>
          <p:nvPr/>
        </p:nvSpPr>
        <p:spPr>
          <a:xfrm>
            <a:off x="1403648" y="116632"/>
            <a:ext cx="6192688" cy="1656184"/>
          </a:xfrm>
          <a:prstGeom prst="horizontalScroll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i="1" dirty="0" smtClean="0">
                <a:solidFill>
                  <a:srgbClr val="FFFF00"/>
                </a:solidFill>
              </a:rPr>
              <a:t>ПОЛЯНА БЕЗЗВУЧНИХ</a:t>
            </a:r>
          </a:p>
          <a:p>
            <a:pPr algn="ctr"/>
            <a:r>
              <a:rPr lang="uk-UA" sz="2000" b="1" i="1" dirty="0" smtClean="0">
                <a:solidFill>
                  <a:srgbClr val="FFFF00"/>
                </a:solidFill>
              </a:rPr>
              <a:t>Блок «Перевірка»</a:t>
            </a:r>
            <a:endParaRPr lang="ru-RU" sz="2000" b="1" i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608442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3768" y="274638"/>
            <a:ext cx="4032448" cy="11430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25144"/>
          </a:xfrm>
          <a:solidFill>
            <a:srgbClr val="FFFF00"/>
          </a:solidFill>
        </p:spPr>
        <p:txBody>
          <a:bodyPr>
            <a:normAutofit lnSpcReduction="10000"/>
          </a:bodyPr>
          <a:lstStyle/>
          <a:p>
            <a:pPr marL="0" lvl="0" indent="0">
              <a:buNone/>
            </a:pPr>
            <a:r>
              <a:rPr lang="uk-UA" sz="4400" b="1" i="1" dirty="0">
                <a:solidFill>
                  <a:prstClr val="black"/>
                </a:solidFill>
              </a:rPr>
              <a:t>До школи прямує хлопчак дерев’яний, чомусь потрапляє у цирк полотняний.</a:t>
            </a:r>
            <a:endParaRPr lang="ru-RU" sz="4400" b="1" i="1" dirty="0">
              <a:solidFill>
                <a:prstClr val="black"/>
              </a:solidFill>
            </a:endParaRPr>
          </a:p>
          <a:p>
            <a:pPr marL="0" lvl="0" indent="0">
              <a:buNone/>
            </a:pPr>
            <a:r>
              <a:rPr lang="uk-UA" sz="4400" b="1" i="1" dirty="0">
                <a:solidFill>
                  <a:prstClr val="black"/>
                </a:solidFill>
              </a:rPr>
              <a:t>Відома ця казка тобі, чи не так? </a:t>
            </a:r>
          </a:p>
          <a:p>
            <a:pPr marL="0" lvl="0" indent="0">
              <a:buNone/>
            </a:pPr>
            <a:r>
              <a:rPr lang="uk-UA" sz="4400" b="1" i="1" dirty="0">
                <a:solidFill>
                  <a:prstClr val="black"/>
                </a:solidFill>
              </a:rPr>
              <a:t>В пригодах лихих побував цей хлопчак.   </a:t>
            </a:r>
            <a:r>
              <a:rPr lang="uk-UA" sz="4400" dirty="0">
                <a:solidFill>
                  <a:prstClr val="black"/>
                </a:solidFill>
              </a:rPr>
              <a:t>/</a:t>
            </a:r>
            <a:r>
              <a:rPr lang="uk-UA" sz="4400" i="1" dirty="0">
                <a:solidFill>
                  <a:srgbClr val="92D050"/>
                </a:solidFill>
              </a:rPr>
              <a:t>Буратіно</a:t>
            </a:r>
            <a:r>
              <a:rPr lang="uk-UA" sz="4400" dirty="0">
                <a:solidFill>
                  <a:prstClr val="black"/>
                </a:solidFill>
              </a:rPr>
              <a:t>/</a:t>
            </a:r>
            <a:endParaRPr lang="ru-RU" sz="4400" dirty="0">
              <a:solidFill>
                <a:prstClr val="black"/>
              </a:solidFill>
            </a:endParaRPr>
          </a:p>
          <a:p>
            <a:endParaRPr lang="ru-RU" dirty="0"/>
          </a:p>
        </p:txBody>
      </p:sp>
      <p:sp>
        <p:nvSpPr>
          <p:cNvPr id="4" name="Горизонтальный свиток 3"/>
          <p:cNvSpPr/>
          <p:nvPr/>
        </p:nvSpPr>
        <p:spPr>
          <a:xfrm>
            <a:off x="1043608" y="44624"/>
            <a:ext cx="7128792" cy="1584176"/>
          </a:xfrm>
          <a:prstGeom prst="horizontalScroll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i="1" dirty="0" smtClean="0">
                <a:solidFill>
                  <a:srgbClr val="FFFF00"/>
                </a:solidFill>
              </a:rPr>
              <a:t>НЕГРАМОТНІ ЗЕМЛІ</a:t>
            </a:r>
          </a:p>
          <a:p>
            <a:pPr algn="ctr"/>
            <a:r>
              <a:rPr lang="uk-UA" sz="2000" b="1" i="1" dirty="0" smtClean="0">
                <a:solidFill>
                  <a:srgbClr val="FFFF00"/>
                </a:solidFill>
              </a:rPr>
              <a:t>Блок «Перевірка»</a:t>
            </a:r>
            <a:endParaRPr lang="ru-RU" sz="2000" b="1" i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944614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Горизонтальный свиток 3"/>
          <p:cNvSpPr/>
          <p:nvPr/>
        </p:nvSpPr>
        <p:spPr>
          <a:xfrm>
            <a:off x="1331640" y="1"/>
            <a:ext cx="7056784" cy="1556792"/>
          </a:xfrm>
          <a:prstGeom prst="horizontalScroll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i="1" dirty="0" smtClean="0">
                <a:solidFill>
                  <a:srgbClr val="FFFF00"/>
                </a:solidFill>
              </a:rPr>
              <a:t>БУРАТІНО І МАЛЬВІНА</a:t>
            </a:r>
          </a:p>
          <a:p>
            <a:pPr algn="ctr"/>
            <a:r>
              <a:rPr lang="uk-UA" sz="2000" b="1" i="1" dirty="0" smtClean="0">
                <a:solidFill>
                  <a:srgbClr val="FFFF00"/>
                </a:solidFill>
              </a:rPr>
              <a:t>Блок «Перевірка»</a:t>
            </a:r>
            <a:endParaRPr lang="ru-RU" sz="2000" b="1" i="1" dirty="0">
              <a:solidFill>
                <a:srgbClr val="FFFF00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3" y="1556793"/>
            <a:ext cx="8136904" cy="49685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030715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Горизонтальный свиток 3"/>
          <p:cNvSpPr/>
          <p:nvPr/>
        </p:nvSpPr>
        <p:spPr>
          <a:xfrm>
            <a:off x="1979712" y="0"/>
            <a:ext cx="5256584" cy="1457400"/>
          </a:xfrm>
          <a:prstGeom prst="horizontalScroll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800" b="1" i="1" dirty="0" smtClean="0">
                <a:solidFill>
                  <a:srgbClr val="FFFF00"/>
                </a:solidFill>
              </a:rPr>
              <a:t>НЕЗНАЙКО</a:t>
            </a:r>
          </a:p>
          <a:p>
            <a:pPr algn="ctr"/>
            <a:r>
              <a:rPr lang="uk-UA" b="1" i="1" dirty="0" smtClean="0">
                <a:solidFill>
                  <a:srgbClr val="FFFF00"/>
                </a:solidFill>
              </a:rPr>
              <a:t>Блок «Перевірка»</a:t>
            </a:r>
            <a:endParaRPr lang="ru-RU" b="1" i="1" dirty="0">
              <a:solidFill>
                <a:srgbClr val="FFFF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457400"/>
            <a:ext cx="7128792" cy="51609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5847035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Горизонтальный свиток 3"/>
          <p:cNvSpPr/>
          <p:nvPr/>
        </p:nvSpPr>
        <p:spPr>
          <a:xfrm>
            <a:off x="1043608" y="116632"/>
            <a:ext cx="6984776" cy="1512168"/>
          </a:xfrm>
          <a:prstGeom prst="horizontalScroll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i="1" dirty="0" smtClean="0">
                <a:solidFill>
                  <a:srgbClr val="FFFF00"/>
                </a:solidFill>
              </a:rPr>
              <a:t>ПІДЗЕМЕЛЛЯ ЗЛИХ ПОМИЛОК</a:t>
            </a:r>
          </a:p>
          <a:p>
            <a:pPr algn="ctr"/>
            <a:r>
              <a:rPr lang="uk-UA" sz="1600" b="1" i="1" dirty="0" smtClean="0">
                <a:solidFill>
                  <a:srgbClr val="FFFF00"/>
                </a:solidFill>
              </a:rPr>
              <a:t>Блок «Перевірка»</a:t>
            </a:r>
            <a:endParaRPr lang="ru-RU" sz="1600" b="1" i="1" dirty="0">
              <a:solidFill>
                <a:srgbClr val="FFFF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84784"/>
            <a:ext cx="8496944" cy="52078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8835675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251520" y="1700808"/>
            <a:ext cx="7978080" cy="4896842"/>
          </a:xfrm>
          <a:solidFill>
            <a:srgbClr val="FFFF00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uk-UA" sz="4400" b="1" i="1" dirty="0"/>
              <a:t>Рано вранці </a:t>
            </a:r>
            <a:r>
              <a:rPr lang="uk-UA" sz="4400" b="1" i="1" dirty="0" smtClean="0"/>
              <a:t>жабенята </a:t>
            </a:r>
          </a:p>
          <a:p>
            <a:pPr marL="0" indent="0">
              <a:buNone/>
            </a:pPr>
            <a:r>
              <a:rPr lang="uk-UA" sz="4400" b="1" i="1" dirty="0" smtClean="0"/>
              <a:t>вчаться </a:t>
            </a:r>
            <a:r>
              <a:rPr lang="uk-UA" sz="4400" b="1" i="1" dirty="0"/>
              <a:t>голосно читати:</a:t>
            </a:r>
            <a:endParaRPr lang="ru-RU" sz="4400" b="1" i="1" dirty="0"/>
          </a:p>
          <a:p>
            <a:pPr marL="0" indent="0">
              <a:buNone/>
            </a:pPr>
            <a:r>
              <a:rPr lang="uk-UA" sz="4400" b="1" i="1" dirty="0" smtClean="0"/>
              <a:t>І </a:t>
            </a:r>
            <a:r>
              <a:rPr lang="uk-UA" sz="4400" b="1" i="1" dirty="0"/>
              <a:t>не дивно, що слова обов’язково містять «Ква!» </a:t>
            </a:r>
            <a:r>
              <a:rPr lang="uk-UA" sz="4400" b="1" i="1" dirty="0" smtClean="0"/>
              <a:t>От </a:t>
            </a:r>
            <a:r>
              <a:rPr lang="uk-UA" sz="4400" b="1" i="1" dirty="0"/>
              <a:t>і спробуй відгадати, що читали жабенята.</a:t>
            </a:r>
            <a:endParaRPr lang="ru-RU" sz="4400" b="1" i="1" dirty="0"/>
          </a:p>
          <a:p>
            <a:endParaRPr lang="ru-RU" sz="4800" b="1" i="1" dirty="0"/>
          </a:p>
        </p:txBody>
      </p:sp>
      <p:sp>
        <p:nvSpPr>
          <p:cNvPr id="4" name="Горизонтальный свиток 3"/>
          <p:cNvSpPr/>
          <p:nvPr/>
        </p:nvSpPr>
        <p:spPr>
          <a:xfrm>
            <a:off x="683568" y="188640"/>
            <a:ext cx="5040560" cy="1512168"/>
          </a:xfrm>
          <a:prstGeom prst="horizontalScroll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800" b="1" i="1" dirty="0" smtClean="0">
                <a:solidFill>
                  <a:srgbClr val="FFFF00"/>
                </a:solidFill>
              </a:rPr>
              <a:t>«К В А» </a:t>
            </a:r>
            <a:endParaRPr lang="ru-RU" sz="4800" b="1" i="1" dirty="0">
              <a:solidFill>
                <a:srgbClr val="FFFF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0" y="0"/>
            <a:ext cx="2857500" cy="27089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777227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179512" y="1412776"/>
            <a:ext cx="8712968" cy="525658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sz="5400" b="1" i="1" dirty="0" smtClean="0">
                <a:solidFill>
                  <a:srgbClr val="FFFF00"/>
                </a:solidFill>
              </a:rPr>
              <a:t>Допитливим, цікавим будь!</a:t>
            </a:r>
          </a:p>
          <a:p>
            <a:pPr marL="0" indent="0">
              <a:buNone/>
            </a:pPr>
            <a:r>
              <a:rPr lang="uk-UA" sz="5400" b="1" i="1" dirty="0" smtClean="0">
                <a:solidFill>
                  <a:srgbClr val="FFFF00"/>
                </a:solidFill>
              </a:rPr>
              <a:t>Не споглядай байдуже.</a:t>
            </a:r>
          </a:p>
          <a:p>
            <a:pPr marL="0" indent="0">
              <a:buNone/>
            </a:pPr>
            <a:r>
              <a:rPr lang="uk-UA" sz="5400" b="1" i="1" dirty="0" smtClean="0">
                <a:solidFill>
                  <a:srgbClr val="FFFF00"/>
                </a:solidFill>
              </a:rPr>
              <a:t>В країну Знань велику путь</a:t>
            </a:r>
          </a:p>
          <a:p>
            <a:pPr marL="0" indent="0">
              <a:buNone/>
            </a:pPr>
            <a:r>
              <a:rPr lang="uk-UA" sz="5400" b="1" i="1" dirty="0" smtClean="0">
                <a:solidFill>
                  <a:srgbClr val="FFFF00"/>
                </a:solidFill>
              </a:rPr>
              <a:t>Долай уперто, друже!</a:t>
            </a:r>
          </a:p>
          <a:p>
            <a:pPr marL="0" indent="0">
              <a:buNone/>
            </a:pPr>
            <a:endParaRPr lang="ru-RU" sz="5200" b="1" i="1" dirty="0">
              <a:solidFill>
                <a:srgbClr val="FFFF00"/>
              </a:solidFill>
            </a:endParaRPr>
          </a:p>
        </p:txBody>
      </p:sp>
      <p:sp>
        <p:nvSpPr>
          <p:cNvPr id="4" name="Горизонтальный свиток 3"/>
          <p:cNvSpPr/>
          <p:nvPr/>
        </p:nvSpPr>
        <p:spPr>
          <a:xfrm>
            <a:off x="683568" y="0"/>
            <a:ext cx="7200800" cy="1412776"/>
          </a:xfrm>
          <a:prstGeom prst="horizontalScroll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i="1" dirty="0" smtClean="0">
                <a:solidFill>
                  <a:srgbClr val="C00000"/>
                </a:solidFill>
              </a:rPr>
              <a:t>SMS</a:t>
            </a:r>
            <a:r>
              <a:rPr lang="en-US" sz="4400" b="1" i="1" dirty="0" smtClean="0">
                <a:solidFill>
                  <a:srgbClr val="C00000"/>
                </a:solidFill>
              </a:rPr>
              <a:t> - </a:t>
            </a:r>
            <a:r>
              <a:rPr lang="uk-UA" sz="4400" b="1" i="1" dirty="0" smtClean="0">
                <a:solidFill>
                  <a:srgbClr val="C00000"/>
                </a:solidFill>
              </a:rPr>
              <a:t>БУКВАРИК</a:t>
            </a:r>
            <a:endParaRPr lang="ru-RU" sz="4400" b="1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80388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Фотоальбом 1кл\SAM_003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76672"/>
            <a:ext cx="8208912" cy="583264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006611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Горизонтальный свиток 3"/>
          <p:cNvSpPr/>
          <p:nvPr/>
        </p:nvSpPr>
        <p:spPr>
          <a:xfrm>
            <a:off x="1619672" y="0"/>
            <a:ext cx="6264696" cy="1340768"/>
          </a:xfrm>
          <a:prstGeom prst="horizontalScroll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i="1" dirty="0" smtClean="0">
                <a:solidFill>
                  <a:srgbClr val="FFFF00"/>
                </a:solidFill>
              </a:rPr>
              <a:t>БЛОК «ПІДРУЧНИКИ НОВІ»</a:t>
            </a:r>
            <a:endParaRPr lang="ru-RU" sz="4000" b="1" i="1" dirty="0">
              <a:solidFill>
                <a:srgbClr val="FFFF0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1340768"/>
            <a:ext cx="4032448" cy="52565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340768"/>
            <a:ext cx="4032448" cy="52565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398378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268760"/>
            <a:ext cx="4032448" cy="53285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8403" y="1268760"/>
            <a:ext cx="3974579" cy="53285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Горизонтальный свиток 4"/>
          <p:cNvSpPr/>
          <p:nvPr/>
        </p:nvSpPr>
        <p:spPr>
          <a:xfrm>
            <a:off x="1619672" y="0"/>
            <a:ext cx="4824536" cy="1268760"/>
          </a:xfrm>
          <a:prstGeom prst="horizontalScroll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i="1" dirty="0" smtClean="0">
                <a:solidFill>
                  <a:srgbClr val="FFFF00"/>
                </a:solidFill>
              </a:rPr>
              <a:t>ПІДРУЧНИКИ НОВІ</a:t>
            </a:r>
            <a:endParaRPr lang="ru-RU" sz="4000" b="1" i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655426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4378325"/>
          </a:xfrm>
        </p:spPr>
        <p:txBody>
          <a:bodyPr>
            <a:noAutofit/>
          </a:bodyPr>
          <a:lstStyle/>
          <a:p>
            <a:r>
              <a:rPr lang="uk-UA" sz="8000" b="1" i="1" dirty="0" smtClean="0">
                <a:solidFill>
                  <a:srgbClr val="FFC000"/>
                </a:solidFill>
              </a:rPr>
              <a:t/>
            </a:r>
            <a:br>
              <a:rPr lang="uk-UA" sz="8000" b="1" i="1" dirty="0" smtClean="0">
                <a:solidFill>
                  <a:srgbClr val="FFC000"/>
                </a:solidFill>
              </a:rPr>
            </a:br>
            <a:r>
              <a:rPr lang="uk-UA" sz="8000" b="1" i="1" dirty="0" smtClean="0">
                <a:solidFill>
                  <a:srgbClr val="FFFF00"/>
                </a:solidFill>
              </a:rPr>
              <a:t>У НАС НЕМАЄ ТИ, У НАС НЕМАЄ Я,</a:t>
            </a:r>
            <a:br>
              <a:rPr lang="uk-UA" sz="8000" b="1" i="1" dirty="0" smtClean="0">
                <a:solidFill>
                  <a:srgbClr val="FFFF00"/>
                </a:solidFill>
              </a:rPr>
            </a:br>
            <a:r>
              <a:rPr lang="uk-UA" sz="8000" b="1" i="1" dirty="0" smtClean="0">
                <a:solidFill>
                  <a:srgbClr val="FFFF00"/>
                </a:solidFill>
              </a:rPr>
              <a:t>МИ ЄДИНИЙКЛАС, МИ </a:t>
            </a:r>
            <a:r>
              <a:rPr lang="uk-UA" sz="8000" b="1" i="1" smtClean="0">
                <a:solidFill>
                  <a:srgbClr val="FFFF00"/>
                </a:solidFill>
              </a:rPr>
              <a:t>ОДНА СІМ’Я!</a:t>
            </a:r>
            <a:endParaRPr lang="ru-RU" sz="8000" b="1" i="1" dirty="0">
              <a:solidFill>
                <a:srgbClr val="FFFF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0" y="5300663"/>
            <a:ext cx="8229600" cy="825500"/>
          </a:xfrm>
        </p:spPr>
        <p:txBody>
          <a:bodyPr/>
          <a:lstStyle/>
          <a:p>
            <a:pPr marL="0" indent="0">
              <a:buNone/>
            </a:pPr>
            <a:endParaRPr lang="uk-UA" dirty="0" smtClean="0"/>
          </a:p>
          <a:p>
            <a:pPr marL="0" indent="0">
              <a:buNone/>
            </a:pPr>
            <a:endParaRPr lang="uk-UA" sz="6000" dirty="0"/>
          </a:p>
        </p:txBody>
      </p:sp>
    </p:spTree>
    <p:extLst>
      <p:ext uri="{BB962C8B-B14F-4D97-AF65-F5344CB8AC3E}">
        <p14:creationId xmlns:p14="http://schemas.microsoft.com/office/powerpoint/2010/main" val="36133390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Фотоальбом 1кл\SAM_004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8280920" cy="60486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20897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Фотоальбом 1кл\SAM_037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268760"/>
            <a:ext cx="8208912" cy="5400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Горизонтальный свиток 3"/>
          <p:cNvSpPr/>
          <p:nvPr/>
        </p:nvSpPr>
        <p:spPr>
          <a:xfrm>
            <a:off x="1547664" y="0"/>
            <a:ext cx="6120680" cy="1268760"/>
          </a:xfrm>
          <a:prstGeom prst="horizontalScroll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400" b="1" dirty="0" smtClean="0">
                <a:solidFill>
                  <a:srgbClr val="FFFF00"/>
                </a:solidFill>
                <a:latin typeface="Gabriola" pitchFamily="82" charset="0"/>
              </a:rPr>
              <a:t>ШКІЛЬНІ БУДНІ</a:t>
            </a:r>
            <a:endParaRPr lang="ru-RU" sz="4400" b="1" dirty="0">
              <a:solidFill>
                <a:srgbClr val="FFFF00"/>
              </a:solidFill>
              <a:latin typeface="Gabriola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80376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Фотоальбом 1кл\Вчителя уважно слухаємо...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664"/>
            <a:ext cx="8208912" cy="59766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96652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Фотоальбом 1кл\Шкільний сніданок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4664"/>
            <a:ext cx="8208912" cy="583264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42136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Фотоальбом 1кл\Фізкультур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7920880" cy="59046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196271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844</TotalTime>
  <Words>249</Words>
  <Application>Microsoft Office PowerPoint</Application>
  <PresentationFormat>Экран (4:3)</PresentationFormat>
  <Paragraphs>60</Paragraphs>
  <Slides>42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43" baseType="lpstr">
      <vt:lpstr>Тема Office</vt:lpstr>
      <vt:lpstr> 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У НАС НЕМАЄ ТИ, У НАС НЕМАЄ Я, МИ ЄДИНИЙКЛАС, МИ ОДНА СІМ’Я!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Букварику, прощавай, розумний друже, перший наш клас вдячний тобі дуже!</dc:title>
  <dc:creator>phpkin</dc:creator>
  <cp:lastModifiedBy>phpkin</cp:lastModifiedBy>
  <cp:revision>54</cp:revision>
  <dcterms:created xsi:type="dcterms:W3CDTF">2016-03-31T16:33:42Z</dcterms:created>
  <dcterms:modified xsi:type="dcterms:W3CDTF">2017-01-30T16:04:51Z</dcterms:modified>
</cp:coreProperties>
</file>