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345" r:id="rId2"/>
    <p:sldId id="257" r:id="rId3"/>
    <p:sldId id="258" r:id="rId4"/>
    <p:sldId id="259" r:id="rId5"/>
    <p:sldId id="262" r:id="rId6"/>
    <p:sldId id="261" r:id="rId7"/>
    <p:sldId id="260" r:id="rId8"/>
    <p:sldId id="264" r:id="rId9"/>
    <p:sldId id="267" r:id="rId10"/>
    <p:sldId id="266" r:id="rId11"/>
    <p:sldId id="265" r:id="rId12"/>
    <p:sldId id="269" r:id="rId13"/>
    <p:sldId id="346" r:id="rId14"/>
    <p:sldId id="268" r:id="rId15"/>
    <p:sldId id="271" r:id="rId16"/>
    <p:sldId id="270" r:id="rId17"/>
    <p:sldId id="272" r:id="rId18"/>
    <p:sldId id="274" r:id="rId19"/>
    <p:sldId id="273" r:id="rId20"/>
    <p:sldId id="263" r:id="rId21"/>
    <p:sldId id="277" r:id="rId22"/>
    <p:sldId id="347" r:id="rId23"/>
    <p:sldId id="279" r:id="rId24"/>
    <p:sldId id="278" r:id="rId25"/>
    <p:sldId id="276" r:id="rId26"/>
    <p:sldId id="283" r:id="rId27"/>
    <p:sldId id="282" r:id="rId28"/>
    <p:sldId id="281" r:id="rId29"/>
    <p:sldId id="280" r:id="rId30"/>
    <p:sldId id="275" r:id="rId31"/>
    <p:sldId id="284" r:id="rId32"/>
    <p:sldId id="290" r:id="rId33"/>
    <p:sldId id="289" r:id="rId34"/>
    <p:sldId id="287" r:id="rId35"/>
    <p:sldId id="293" r:id="rId36"/>
    <p:sldId id="294" r:id="rId37"/>
    <p:sldId id="295" r:id="rId38"/>
    <p:sldId id="292" r:id="rId39"/>
    <p:sldId id="291" r:id="rId40"/>
    <p:sldId id="299" r:id="rId41"/>
    <p:sldId id="348" r:id="rId42"/>
    <p:sldId id="349" r:id="rId43"/>
    <p:sldId id="298" r:id="rId44"/>
    <p:sldId id="350" r:id="rId45"/>
    <p:sldId id="297" r:id="rId46"/>
    <p:sldId id="296" r:id="rId47"/>
    <p:sldId id="304" r:id="rId48"/>
    <p:sldId id="303" r:id="rId49"/>
    <p:sldId id="302" r:id="rId50"/>
    <p:sldId id="301" r:id="rId51"/>
    <p:sldId id="300" r:id="rId52"/>
    <p:sldId id="309" r:id="rId53"/>
    <p:sldId id="308" r:id="rId54"/>
    <p:sldId id="307" r:id="rId55"/>
    <p:sldId id="306" r:id="rId56"/>
    <p:sldId id="311" r:id="rId57"/>
    <p:sldId id="310" r:id="rId58"/>
    <p:sldId id="305" r:id="rId59"/>
    <p:sldId id="285" r:id="rId60"/>
    <p:sldId id="319" r:id="rId61"/>
    <p:sldId id="321" r:id="rId62"/>
    <p:sldId id="320" r:id="rId63"/>
    <p:sldId id="318" r:id="rId64"/>
    <p:sldId id="317" r:id="rId65"/>
    <p:sldId id="316" r:id="rId66"/>
    <p:sldId id="315" r:id="rId67"/>
    <p:sldId id="314" r:id="rId68"/>
    <p:sldId id="325" r:id="rId69"/>
    <p:sldId id="323" r:id="rId70"/>
    <p:sldId id="322" r:id="rId71"/>
    <p:sldId id="313" r:id="rId72"/>
    <p:sldId id="328" r:id="rId73"/>
    <p:sldId id="330" r:id="rId74"/>
    <p:sldId id="327" r:id="rId75"/>
    <p:sldId id="329" r:id="rId76"/>
    <p:sldId id="326" r:id="rId77"/>
    <p:sldId id="335" r:id="rId78"/>
    <p:sldId id="334" r:id="rId79"/>
    <p:sldId id="333" r:id="rId80"/>
    <p:sldId id="332" r:id="rId81"/>
    <p:sldId id="331" r:id="rId82"/>
    <p:sldId id="340" r:id="rId83"/>
    <p:sldId id="339" r:id="rId84"/>
    <p:sldId id="338" r:id="rId85"/>
    <p:sldId id="337" r:id="rId86"/>
    <p:sldId id="344" r:id="rId87"/>
    <p:sldId id="342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93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75D83-F272-4F7E-9C9C-0057DE22BAC4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7942A-3384-4994-9279-B8AB57E6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08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7942A-3384-4994-9279-B8AB57E6B62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3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1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21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99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1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3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5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8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35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9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25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4C746-AB18-4F05-A141-734BEB5E3F8F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50A5F-1827-4E69-8676-03E7CD7CF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4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10"/>
            <a:ext cx="9144001" cy="711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3709" y="2263781"/>
            <a:ext cx="3934411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Словничок</a:t>
            </a:r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4</a:t>
            </a:r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ru-RU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клас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32770" y="4179690"/>
            <a:ext cx="3920480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П</a:t>
            </a:r>
            <a:r>
              <a:rPr lang="uk-UA" sz="2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і</a:t>
            </a:r>
            <a:r>
              <a:rPr lang="ru-RU" sz="2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дготувала</a:t>
            </a:r>
            <a:r>
              <a:rPr lang="ru-RU" sz="2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  </a:t>
            </a:r>
          </a:p>
          <a:p>
            <a:pPr algn="ctr"/>
            <a:r>
              <a:rPr lang="ru-RU" sz="2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в</a:t>
            </a:r>
            <a:r>
              <a:rPr lang="ru-RU" sz="21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читель</a:t>
            </a:r>
            <a:r>
              <a:rPr lang="ru-RU" sz="21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ru-RU" sz="2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початкових</a:t>
            </a:r>
            <a:r>
              <a:rPr lang="ru-RU" sz="2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ru-RU" sz="2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класів</a:t>
            </a:r>
            <a:endParaRPr lang="ru-RU" sz="21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F0"/>
              </a:solidFill>
            </a:endParaRPr>
          </a:p>
          <a:p>
            <a:pPr algn="ctr"/>
            <a:r>
              <a:rPr lang="uk-UA" sz="2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КУ Сумська ЗОШ І-ІІІ ст.№21</a:t>
            </a:r>
            <a:endParaRPr lang="ru-RU" sz="21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F0"/>
              </a:solidFill>
            </a:endParaRPr>
          </a:p>
          <a:p>
            <a:pPr algn="ctr"/>
            <a:r>
              <a:rPr lang="uk-UA" sz="2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Кожушко</a:t>
            </a:r>
            <a:r>
              <a:rPr lang="uk-UA" sz="2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 Тетяна Миколаївна</a:t>
            </a:r>
            <a:endParaRPr lang="ru-RU" sz="21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8" name="Рисунок 7" descr="http://www.schooldream.com.ua/fotky43543/fotos/_vyrn_71904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70" y="1312667"/>
            <a:ext cx="2976300" cy="3988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6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8052" y="4581128"/>
            <a:ext cx="61278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Тенета — </a:t>
            </a:r>
            <a:r>
              <a:rPr lang="ru-RU" sz="5400" b="1" dirty="0" err="1" smtClean="0">
                <a:solidFill>
                  <a:srgbClr val="C00000"/>
                </a:solidFill>
              </a:rPr>
              <a:t>сітка</a:t>
            </a:r>
            <a:r>
              <a:rPr lang="ru-RU" sz="5400" b="1" dirty="0" smtClean="0">
                <a:solidFill>
                  <a:srgbClr val="C00000"/>
                </a:solidFill>
              </a:rPr>
              <a:t> для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ловлі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звірів</a:t>
            </a:r>
            <a:r>
              <a:rPr lang="ru-RU" sz="5400" b="1" dirty="0" smtClean="0">
                <a:solidFill>
                  <a:srgbClr val="C00000"/>
                </a:solidFill>
              </a:rPr>
              <a:t>, </a:t>
            </a:r>
            <a:r>
              <a:rPr lang="ru-RU" sz="5400" b="1" dirty="0" err="1" smtClean="0">
                <a:solidFill>
                  <a:srgbClr val="C00000"/>
                </a:solidFill>
              </a:rPr>
              <a:t>птахів</a:t>
            </a:r>
            <a:r>
              <a:rPr lang="ru-RU" sz="5400" b="1" dirty="0" smtClean="0">
                <a:solidFill>
                  <a:srgbClr val="C00000"/>
                </a:solidFill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mages.speakingtree.iimg.in/files/02-2014/904371/8c82ff74295fd17559da24177b315510_13916902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07881"/>
            <a:ext cx="5400600" cy="3789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668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4365104"/>
            <a:ext cx="686944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Заходилася</a:t>
            </a:r>
            <a:r>
              <a:rPr lang="ru-RU" sz="5400" b="1" dirty="0" smtClean="0">
                <a:solidFill>
                  <a:srgbClr val="C00000"/>
                </a:solidFill>
              </a:rPr>
              <a:t> — почала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швидко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робити</a:t>
            </a:r>
            <a:r>
              <a:rPr lang="ru-RU" sz="5400" b="1" dirty="0" smtClean="0">
                <a:solidFill>
                  <a:srgbClr val="C00000"/>
                </a:solidFill>
              </a:rPr>
              <a:t>.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xrest.ru/schemes/00/12/99/a8/%D0%BE%D1%87%D0%B0%D1%80%D0%BE%D0%B2%D0%B0%D1%88%D0%BA%D0%B8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491" y="541239"/>
            <a:ext cx="3546277" cy="3967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028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4077072"/>
            <a:ext cx="654993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Сторицею — у </a:t>
            </a:r>
            <a:r>
              <a:rPr lang="ru-RU" sz="5400" b="1" dirty="0" err="1" smtClean="0">
                <a:solidFill>
                  <a:srgbClr val="C00000"/>
                </a:solidFill>
              </a:rPr>
              <a:t>багато</a:t>
            </a:r>
            <a:endParaRPr lang="ru-RU" sz="5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разів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більше</a:t>
            </a:r>
            <a:r>
              <a:rPr lang="ru-RU" sz="5400" b="1" dirty="0" smtClean="0">
                <a:solidFill>
                  <a:srgbClr val="C00000"/>
                </a:solidFill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ww.fotopozitiv.info/post-images-36/6ea0f960c490_94_c1992_001ua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66800"/>
            <a:ext cx="2232248" cy="21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hotline.travel/upload/medialibrary/e97/Rossiya_7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28" y="1048766"/>
            <a:ext cx="3610459" cy="2543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38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1209" y="3951884"/>
            <a:ext cx="52255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</a:rPr>
              <a:t>Льох</a:t>
            </a:r>
            <a:r>
              <a:rPr lang="ru-RU" sz="5400" b="1" dirty="0" smtClean="0">
                <a:solidFill>
                  <a:srgbClr val="C00000"/>
                </a:solidFill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</a:rPr>
              <a:t>підземне</a:t>
            </a:r>
            <a:endParaRPr lang="ru-RU" sz="5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сховище</a:t>
            </a:r>
            <a:r>
              <a:rPr lang="ru-RU" sz="5400" b="1" dirty="0" smtClean="0">
                <a:solidFill>
                  <a:srgbClr val="C00000"/>
                </a:solidFill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http://jtimes.ru/images/img_news/%D0%BD%D0%B0%D1%82%D0%B0%D0%BB%D1%8C%D1%8F/qeQWobahsnw_b041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49337"/>
            <a:ext cx="3168352" cy="255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profisam.ru/wp-content/uploads/2013/09/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89614"/>
            <a:ext cx="2857500" cy="2510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653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2828836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Галич — у </a:t>
            </a:r>
            <a:r>
              <a:rPr lang="ru-RU" sz="4800" b="1" dirty="0" err="1" smtClean="0">
                <a:solidFill>
                  <a:srgbClr val="C00000"/>
                </a:solidFill>
              </a:rPr>
              <a:t>давні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</a:rPr>
              <a:t>часи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</a:rPr>
              <a:t>столиця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</a:rPr>
              <a:t>Галицького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</a:rPr>
              <a:t>королівства</a:t>
            </a:r>
            <a:r>
              <a:rPr lang="ru-RU" sz="4800" b="1" dirty="0" smtClean="0">
                <a:solidFill>
                  <a:srgbClr val="C00000"/>
                </a:solidFill>
              </a:rPr>
              <a:t>, зараз — </a:t>
            </a:r>
            <a:r>
              <a:rPr lang="ru-RU" sz="4800" b="1" dirty="0" err="1" smtClean="0">
                <a:solidFill>
                  <a:srgbClr val="C00000"/>
                </a:solidFill>
              </a:rPr>
              <a:t>місто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в </a:t>
            </a:r>
            <a:r>
              <a:rPr lang="ru-RU" sz="4800" b="1" dirty="0" err="1" smtClean="0">
                <a:solidFill>
                  <a:srgbClr val="C00000"/>
                </a:solidFill>
              </a:rPr>
              <a:t>Івано-Франківській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</a:rPr>
              <a:t>області</a:t>
            </a:r>
            <a:r>
              <a:rPr lang="ru-RU" sz="4800" b="1" dirty="0" smtClean="0">
                <a:solidFill>
                  <a:srgbClr val="C00000"/>
                </a:solidFill>
              </a:rPr>
              <a:t>.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.imenno.de/wp-content/uploads/2013/08/0_1fe49_a7938491_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23" y="750731"/>
            <a:ext cx="4567025" cy="2246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38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4112" y="4383744"/>
            <a:ext cx="7744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 Дружина — </a:t>
            </a:r>
            <a:r>
              <a:rPr lang="ru-RU" sz="5400" b="1" dirty="0" err="1" smtClean="0">
                <a:solidFill>
                  <a:srgbClr val="C00000"/>
                </a:solidFill>
              </a:rPr>
              <a:t>військовий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загін</a:t>
            </a:r>
            <a:r>
              <a:rPr lang="ru-RU" sz="5400" b="1" dirty="0" smtClean="0">
                <a:solidFill>
                  <a:srgbClr val="C00000"/>
                </a:solidFill>
              </a:rPr>
              <a:t> короля.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2.pictures.zimbio.com/gi/Queen+Elizabeth+II+Queen+Elizabeth+II+Visits+df3HTrYQ60Ix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5328592" cy="3299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98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717032"/>
            <a:ext cx="6624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Зайди — приблуди; люди, </a:t>
            </a:r>
            <a:r>
              <a:rPr lang="ru-RU" sz="5400" b="1" dirty="0" err="1" smtClean="0">
                <a:solidFill>
                  <a:srgbClr val="C00000"/>
                </a:solidFill>
              </a:rPr>
              <a:t>які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прибули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звідкись</a:t>
            </a:r>
            <a:r>
              <a:rPr lang="ru-RU" sz="5400" b="1" dirty="0" smtClean="0">
                <a:solidFill>
                  <a:srgbClr val="C00000"/>
                </a:solidFill>
              </a:rPr>
              <a:t>.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mg1.liveinternet.ru/images/attach/c/11/115/452/115452325______2x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4824536" cy="3265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71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1" y="30106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422802"/>
            <a:ext cx="66967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Герб — </a:t>
            </a:r>
            <a:r>
              <a:rPr lang="ru-RU" sz="5400" b="1" dirty="0" err="1" smtClean="0">
                <a:solidFill>
                  <a:srgbClr val="C00000"/>
                </a:solidFill>
              </a:rPr>
              <a:t>символічний</a:t>
            </a:r>
            <a:r>
              <a:rPr lang="ru-RU" sz="5400" b="1" dirty="0" smtClean="0">
                <a:solidFill>
                  <a:srgbClr val="C00000"/>
                </a:solidFill>
              </a:rPr>
              <a:t> знак </a:t>
            </a:r>
            <a:r>
              <a:rPr lang="ru-RU" sz="5400" b="1" dirty="0" err="1" smtClean="0">
                <a:solidFill>
                  <a:srgbClr val="C00000"/>
                </a:solidFill>
              </a:rPr>
              <a:t>держави</a:t>
            </a:r>
            <a:r>
              <a:rPr lang="ru-RU" sz="5400" b="1" dirty="0" smtClean="0">
                <a:solidFill>
                  <a:srgbClr val="C00000"/>
                </a:solidFill>
              </a:rPr>
              <a:t>, </a:t>
            </a:r>
            <a:r>
              <a:rPr lang="ru-RU" sz="5400" b="1" dirty="0" err="1" smtClean="0">
                <a:solidFill>
                  <a:srgbClr val="C00000"/>
                </a:solidFill>
              </a:rPr>
              <a:t>міста</a:t>
            </a:r>
            <a:r>
              <a:rPr lang="ru-RU" sz="5400" b="1" dirty="0" smtClean="0">
                <a:solidFill>
                  <a:srgbClr val="C00000"/>
                </a:solidFill>
              </a:rPr>
              <a:t>, роду </a:t>
            </a:r>
            <a:r>
              <a:rPr lang="ru-RU" sz="5400" b="1" dirty="0" err="1" smtClean="0">
                <a:solidFill>
                  <a:srgbClr val="C00000"/>
                </a:solidFill>
              </a:rPr>
              <a:t>чи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окремої</a:t>
            </a:r>
            <a:r>
              <a:rPr lang="ru-RU" sz="5400" b="1" dirty="0" smtClean="0">
                <a:solidFill>
                  <a:srgbClr val="C00000"/>
                </a:solidFill>
              </a:rPr>
              <a:t> особи.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new.dinadis.ua/upload/2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02793"/>
            <a:ext cx="2898205" cy="2782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70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5462885"/>
            <a:ext cx="62525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 smtClean="0">
                <a:solidFill>
                  <a:srgbClr val="C00000"/>
                </a:solidFill>
                <a:latin typeface="MicrosoftSansSerif,Italic"/>
              </a:rPr>
              <a:t>Женчики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женці</a:t>
            </a:r>
            <a:r>
              <a:rPr lang="ru-RU" sz="1600" dirty="0">
                <a:solidFill>
                  <a:srgbClr val="292627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6" name="Рисунок 5" descr="http://img-fotki.yandex.ru/get/6204/120816668.e9/0_74c54_e7eb1ba8_XL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264"/>
          <a:stretch/>
        </p:blipFill>
        <p:spPr bwMode="auto">
          <a:xfrm>
            <a:off x="1808558" y="862310"/>
            <a:ext cx="5939790" cy="4600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316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3886200"/>
            <a:ext cx="67287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>
                <a:solidFill>
                  <a:srgbClr val="C00000"/>
                </a:solidFill>
                <a:latin typeface="MicrosoftSansSerif,Italic"/>
              </a:rPr>
              <a:t>Стодола 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будівля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 для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зберігання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снопів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сіна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.wichterle.cz/adam/stodola2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256584" cy="3049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083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0464" y="3783554"/>
            <a:ext cx="69127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</a:rPr>
              <a:t>Літочислення</a:t>
            </a:r>
            <a:r>
              <a:rPr lang="ru-RU" sz="5400" b="1" dirty="0" smtClean="0">
                <a:solidFill>
                  <a:srgbClr val="C00000"/>
                </a:solidFill>
              </a:rPr>
              <a:t> — система </a:t>
            </a:r>
            <a:r>
              <a:rPr lang="ru-RU" sz="5400" b="1" dirty="0" err="1" smtClean="0">
                <a:solidFill>
                  <a:srgbClr val="C00000"/>
                </a:solidFill>
              </a:rPr>
              <a:t>відліку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історичного</a:t>
            </a:r>
            <a:r>
              <a:rPr lang="ru-RU" sz="5400" b="1" dirty="0" smtClean="0">
                <a:solidFill>
                  <a:srgbClr val="C00000"/>
                </a:solidFill>
              </a:rPr>
              <a:t> часу.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.almanac.com/sites/default/files/images/calenda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54658"/>
            <a:ext cx="4410373" cy="3128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7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961114"/>
            <a:ext cx="77026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>
                <a:solidFill>
                  <a:srgbClr val="C00000"/>
                </a:solidFill>
                <a:latin typeface="MicrosoftSansSerif,Italic"/>
              </a:rPr>
              <a:t>Лотос 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водяна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трав'яниста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рослина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, схожа на </a:t>
            </a:r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латаття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crazy-frankenstein.com/free-wallpapers-files/lotus-wallpapers/lake-lotus-wallpapers-1600x12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234" y="847248"/>
            <a:ext cx="4301244" cy="3324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871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789040"/>
            <a:ext cx="7056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Афіни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столиця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стародавньої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та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сучасної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Греції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shegby.ru/upload/gallery/562a570abbecd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63996"/>
            <a:ext cx="6120680" cy="3341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537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789040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icrosoftSansSerif,Italic"/>
              </a:rPr>
              <a:t>Акрополь – </a:t>
            </a:r>
            <a:r>
              <a:rPr lang="ru-RU" sz="4800" b="1" dirty="0" err="1" smtClean="0">
                <a:solidFill>
                  <a:srgbClr val="C00000"/>
                </a:solidFill>
                <a:latin typeface="MicrosoftSansSerif,Italic"/>
              </a:rPr>
              <a:t>укріплена</a:t>
            </a:r>
            <a:endParaRPr lang="ru-RU" sz="4800" b="1" dirty="0" smtClean="0">
              <a:solidFill>
                <a:srgbClr val="C00000"/>
              </a:solidFill>
              <a:latin typeface="MicrosoftSansSerif,Italic"/>
            </a:endParaRPr>
          </a:p>
          <a:p>
            <a:pPr algn="ctr"/>
            <a:r>
              <a:rPr lang="uk-UA" sz="4800" b="1" dirty="0" smtClean="0">
                <a:solidFill>
                  <a:srgbClr val="C00000"/>
                </a:solidFill>
                <a:latin typeface="MicrosoftSansSerif,Italic"/>
              </a:rPr>
              <a:t>частина давньогрецького міста, розташована на </a:t>
            </a:r>
            <a:r>
              <a:rPr lang="uk-UA" sz="4800" b="1" dirty="0" err="1" smtClean="0">
                <a:solidFill>
                  <a:srgbClr val="C00000"/>
                </a:solidFill>
                <a:latin typeface="MicrosoftSansSerif,Italic"/>
              </a:rPr>
              <a:t>сисочині</a:t>
            </a:r>
            <a:r>
              <a:rPr lang="uk-UA" sz="4800" b="1" dirty="0" smtClean="0">
                <a:solidFill>
                  <a:srgbClr val="C00000"/>
                </a:solidFill>
                <a:latin typeface="MicrosoftSansSerif,Italic"/>
              </a:rPr>
              <a:t>.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wallpapers1920.ru/img/picture/Nov/14/dd2766667b845b2a25013cc6d108ed46/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79772"/>
            <a:ext cx="5112568" cy="3206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33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2544" y="5269210"/>
            <a:ext cx="5258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Звізди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зірки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515.photobucket.com/albums/t355/ZenithClimax/star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2" y="976313"/>
            <a:ext cx="5172075" cy="4292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26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5615" y="3717032"/>
            <a:ext cx="65127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Слава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перша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жінка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у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світі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праматір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людей.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orth1000.s3.amazonaws.com/submissions/778000/778392_3f9c_1024x200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3" r="71618" b="17157"/>
          <a:stretch/>
        </p:blipFill>
        <p:spPr bwMode="auto">
          <a:xfrm>
            <a:off x="2850923" y="620688"/>
            <a:ext cx="2873205" cy="3265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1478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886200"/>
            <a:ext cx="72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Гук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перший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чоловік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у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світі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прабатько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людей.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ic.pics.livejournal.com/a_avvakum/32224766/86017/86017_original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"/>
          <a:stretch/>
        </p:blipFill>
        <p:spPr bwMode="auto">
          <a:xfrm>
            <a:off x="1979712" y="849313"/>
            <a:ext cx="5184576" cy="3155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ic.pics.livejournal.com/a_avvakum/32224766/86017/86017_original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"/>
          <a:stretch/>
        </p:blipFill>
        <p:spPr bwMode="auto">
          <a:xfrm>
            <a:off x="1979712" y="836712"/>
            <a:ext cx="5184576" cy="3155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6957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581128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Гукри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нащадки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Гука.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s1.1zoom.ru/big7/32/Pictorial_art_Zdenek_3046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09" y="1152851"/>
            <a:ext cx="4482380" cy="327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647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3717032"/>
            <a:ext cx="6696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Волхви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давньоукраїнські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жерці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biblepictures.net/three-wise-men/three-wise-men-0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16" y="707810"/>
            <a:ext cx="4608512" cy="3013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26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487876"/>
            <a:ext cx="611661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Одчайдушний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безоглядний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cs540102.vk.me/c7002/v7002120/8f17/2nA-Tao0LdQ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6" y="688206"/>
            <a:ext cx="5940425" cy="3712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427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36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324721"/>
            <a:ext cx="7200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 err="1" smtClean="0">
                <a:solidFill>
                  <a:srgbClr val="C00000"/>
                </a:solidFill>
                <a:latin typeface="MicrosoftSansSerif,Italic"/>
              </a:rPr>
              <a:t>Слов'яни</a:t>
            </a:r>
            <a:r>
              <a:rPr lang="ru-RU" sz="5200" b="1" dirty="0" smtClean="0">
                <a:solidFill>
                  <a:srgbClr val="C00000"/>
                </a:solidFill>
                <a:latin typeface="MicrosoftSansSerif,Italic"/>
              </a:rPr>
              <a:t> —</a:t>
            </a:r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близькі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 за </a:t>
            </a:r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походженням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 і </a:t>
            </a:r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мовою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 народи, </a:t>
            </a:r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які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 жили  колись на </a:t>
            </a:r>
          </a:p>
          <a:p>
            <a:pPr algn="ctr"/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території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України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russhistory.ru/_pu/0/3277986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80" y="564017"/>
            <a:ext cx="5614648" cy="2000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20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" y="-18879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04223" y="4365104"/>
            <a:ext cx="575946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</a:rPr>
              <a:t>Ізласкавився</a:t>
            </a:r>
            <a:r>
              <a:rPr lang="ru-RU" sz="5400" b="1" dirty="0" smtClean="0">
                <a:solidFill>
                  <a:srgbClr val="C00000"/>
                </a:solidFill>
              </a:rPr>
              <a:t> — </a:t>
            </a: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</a:rPr>
              <a:t>виявив</a:t>
            </a:r>
            <a:r>
              <a:rPr lang="ru-RU" sz="5400" b="1" dirty="0" smtClean="0">
                <a:solidFill>
                  <a:srgbClr val="C00000"/>
                </a:solidFill>
              </a:rPr>
              <a:t>  </a:t>
            </a:r>
            <a:r>
              <a:rPr lang="ru-RU" sz="5400" b="1" dirty="0" err="1" smtClean="0">
                <a:solidFill>
                  <a:srgbClr val="C00000"/>
                </a:solidFill>
              </a:rPr>
              <a:t>співчуття</a:t>
            </a:r>
            <a:r>
              <a:rPr lang="ru-RU" sz="5400" b="1" dirty="0" smtClean="0">
                <a:solidFill>
                  <a:srgbClr val="C00000"/>
                </a:solidFill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s://im2-tub-ua.yandex.net/i?id=e52804b75d6c6370d9a1fc97458217b1&amp;n=33&amp;h=215&amp;w=28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02534"/>
            <a:ext cx="4680520" cy="3362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0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53976" y="4487876"/>
            <a:ext cx="611308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Збіжжя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зернові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рослини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multiring.ru/course/biology/content/chapter4/section4/paragraph3/images/0404030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76" y="1308748"/>
            <a:ext cx="5940425" cy="2741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607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0918" y="5462885"/>
            <a:ext cx="65806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Кревний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рідний</a:t>
            </a:r>
            <a:r>
              <a:rPr lang="ru-RU" dirty="0">
                <a:solidFill>
                  <a:srgbClr val="292627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7" name="Рисунок 6" descr="http://gymn3.pinsk.edu.by/ru/sm.aspx?guid=693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6" y="847070"/>
            <a:ext cx="5940425" cy="4472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605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2088" y="4487876"/>
            <a:ext cx="543180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,Italic"/>
              </a:rPr>
              <a:t>Віче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народні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збори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mypresentation.ru/documents/ce37adadba7b483b60a6b2ff255381f7/img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3"/>
          <a:stretch/>
        </p:blipFill>
        <p:spPr bwMode="auto">
          <a:xfrm>
            <a:off x="1511659" y="960996"/>
            <a:ext cx="6120680" cy="3436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8266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4581128"/>
            <a:ext cx="68945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Багно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болотисте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місце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трясовина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iki.kubg.edu.ua/images/0/06/Htmlconvd-Jp1cHs_html_4d2001b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98" y="794567"/>
            <a:ext cx="5940425" cy="386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124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4737" y="4734658"/>
            <a:ext cx="524586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Праведний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справедливий</a:t>
            </a:r>
            <a:r>
              <a:rPr lang="ru-RU" dirty="0">
                <a:solidFill>
                  <a:srgbClr val="292627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6" name="Рисунок 5" descr="http://img1.liveinternet.ru/images/attach/c/11/115/452/115452325______2x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39" y="909272"/>
            <a:ext cx="5372920" cy="3853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591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83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3886200"/>
            <a:ext cx="69847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 err="1" smtClean="0">
                <a:solidFill>
                  <a:srgbClr val="C00000"/>
                </a:solidFill>
                <a:latin typeface="MicrosoftSansSerif,Italic"/>
              </a:rPr>
              <a:t>Царгород</a:t>
            </a:r>
            <a:r>
              <a:rPr lang="ru-RU" sz="52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—</a:t>
            </a:r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столиця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стародавньої</a:t>
            </a:r>
            <a:endParaRPr lang="ru-RU" sz="5200" b="1" dirty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держави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Візантії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kassak.tv/images/byzantium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772795"/>
            <a:ext cx="5940425" cy="3113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772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130425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Берло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палиця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оздобленакоштовним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камінням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і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різьбою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, символ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влади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s3.amazonaws.com/rapgenius/img-korunovacni-klenoty-zezl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49" y="673100"/>
            <a:ext cx="3924300" cy="117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661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5462885"/>
            <a:ext cx="5830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 smtClean="0">
                <a:solidFill>
                  <a:srgbClr val="C00000"/>
                </a:solidFill>
                <a:latin typeface="MicrosoftSansSerif,Italic"/>
              </a:rPr>
              <a:t>Жийте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живіть</a:t>
            </a:r>
            <a:r>
              <a:rPr lang="ru-RU" dirty="0">
                <a:solidFill>
                  <a:srgbClr val="292627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8" name="Рисунок 7" descr="http://wallpapertvs.com/wp-content/uploads/2014/09/joyful_girl-wallpaper-1920x12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572895"/>
            <a:ext cx="5940425" cy="3712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347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3090446"/>
            <a:ext cx="6728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Сайгак —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вид антилоп,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що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раніше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заселяв степи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України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s://hague6185.files.wordpress.com/2013/10/saig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5490494" cy="2528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24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0" y="12396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0503" y="3115895"/>
            <a:ext cx="755860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 err="1" smtClean="0">
                <a:solidFill>
                  <a:srgbClr val="C00000"/>
                </a:solidFill>
                <a:latin typeface="MicrosoftSansSerif,Italic"/>
              </a:rPr>
              <a:t>Татари-буджаки</a:t>
            </a:r>
            <a:r>
              <a:rPr lang="ru-RU" sz="52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— народ,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що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був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 на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території</a:t>
            </a:r>
            <a:r>
              <a:rPr lang="ru-RU" sz="52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200" b="1" dirty="0" err="1">
                <a:solidFill>
                  <a:srgbClr val="C00000"/>
                </a:solidFill>
                <a:latin typeface="MicrosoftSansSerif"/>
              </a:rPr>
              <a:t>Південної</a:t>
            </a:r>
            <a:endParaRPr lang="ru-RU" sz="5200" b="1" dirty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200" b="1" dirty="0" err="1" smtClean="0">
                <a:solidFill>
                  <a:srgbClr val="C00000"/>
                </a:solidFill>
                <a:latin typeface="MicrosoftSansSerif"/>
              </a:rPr>
              <a:t>Бессараб</a:t>
            </a:r>
            <a:r>
              <a:rPr lang="uk-UA" sz="5200" b="1" dirty="0" err="1" smtClean="0">
                <a:solidFill>
                  <a:srgbClr val="C00000"/>
                </a:solidFill>
                <a:latin typeface="MicrosoftSansSerif"/>
              </a:rPr>
              <a:t>ії</a:t>
            </a:r>
            <a:r>
              <a:rPr lang="ru-RU" sz="52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s018.radikal.ru/i524/1204/f8/03f6f4f0bc5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62" y="551750"/>
            <a:ext cx="4410373" cy="2587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87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0500" y="4149080"/>
            <a:ext cx="7056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Позиватися</a:t>
            </a:r>
            <a:r>
              <a:rPr lang="ru-RU" sz="5400" b="1" dirty="0" smtClean="0">
                <a:solidFill>
                  <a:srgbClr val="C00000"/>
                </a:solidFill>
              </a:rPr>
              <a:t> — </a:t>
            </a:r>
            <a:r>
              <a:rPr lang="ru-RU" sz="5400" b="1" dirty="0" err="1" smtClean="0">
                <a:solidFill>
                  <a:srgbClr val="C00000"/>
                </a:solidFill>
              </a:rPr>
              <a:t>судитися</a:t>
            </a:r>
            <a:r>
              <a:rPr lang="ru-RU" sz="5400" b="1" dirty="0" smtClean="0">
                <a:solidFill>
                  <a:srgbClr val="C00000"/>
                </a:solidFill>
              </a:rPr>
              <a:t>.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ww.mvestnik.ru/mvfoto/2015/10/23/%D0%A1%D1%83%D0%B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61" y="2079770"/>
            <a:ext cx="2976852" cy="22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previews.123rf.com/images/sababa66/sababa661402/sababa66140200029/26056747-Angry-judge-with-gavel-makes-verdict-for-law-vector-Stock-Vecto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87" y="764704"/>
            <a:ext cx="3329305" cy="3571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000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3851352"/>
            <a:ext cx="68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Мурза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багатій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великий пан у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східних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народів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mg1.liveinternet.ru/images/attach/c/4/80/219/80219887_4594402_kohinor_baby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97" y="822402"/>
            <a:ext cx="3184004" cy="302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862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3851352"/>
            <a:ext cx="68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Цехіни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- золота монета.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savepic.ru/191216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6" y="709491"/>
            <a:ext cx="5940425" cy="2898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058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3851352"/>
            <a:ext cx="68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Улус –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назва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плем</a:t>
            </a:r>
            <a:r>
              <a:rPr lang="en-US" sz="5400" b="1" dirty="0" smtClean="0">
                <a:solidFill>
                  <a:srgbClr val="C00000"/>
                </a:solidFill>
                <a:latin typeface="MicrosoftSansSerif"/>
              </a:rPr>
              <a:t>`</a:t>
            </a:r>
            <a:r>
              <a:rPr lang="uk-UA" sz="5400" b="1" dirty="0" smtClean="0">
                <a:solidFill>
                  <a:srgbClr val="C00000"/>
                </a:solidFill>
                <a:latin typeface="MicrosoftSansSerif"/>
              </a:rPr>
              <a:t>я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www.friendsofkenyanorphans.org/wp-content/uploads/2012/07/danc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23621"/>
            <a:ext cx="4896544" cy="3081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529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7606" y="3469838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Шибайголова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смілива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відчайдушна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людина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photo.qip.ru/photo/totosha22/3931263/xlarge/10457195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6008712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329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5800" y="4006771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Кілія-місто-фортеця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на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лівому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березі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Дунаю.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www.mirror.md/img/belgorod(2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4" y="678724"/>
            <a:ext cx="3829050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303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5269210"/>
            <a:ext cx="53467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Чигає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очікує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alenka.at.ua/oboi/zolan_childhood_series_64891-1600x12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836538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522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" y="-933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497" y="3469838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Пищаль 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старовинна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вогнепальна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зброя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,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схожа на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рушницю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zhurnal.siwatcher.ru/img/c/chushin_i_a/uyti/big_1246806884pischa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79415"/>
            <a:ext cx="5405586" cy="1530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973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4487876"/>
            <a:ext cx="44342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Не </a:t>
            </a:r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тямлю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—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не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розумію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ww.chitalnya.ru/upload2/608/86ec78516937ab2337f98e4984cdd99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31" y="628676"/>
            <a:ext cx="4686300" cy="374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087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3877109"/>
            <a:ext cx="6768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Незрадливий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вірний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не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здатний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на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зраду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nagadali.ru/wp-content/uploads/2015/10/lyudi-s-chislom-rozhdeniya-6-umeyut-druzhi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03" y="740932"/>
            <a:ext cx="4626398" cy="288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819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3728" y="5110426"/>
            <a:ext cx="62033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Нетлінна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вічна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r>
              <a:rPr lang="ru-RU" sz="1600" dirty="0" smtClean="0">
                <a:solidFill>
                  <a:srgbClr val="292627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8" name="Рисунок 7" descr="https://im2-tub-ua.yandex.net/i?id=e342459f01b65f2f124fdaaacac2af4e&amp;n=33&amp;h=215&amp;w=34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98" y="990279"/>
            <a:ext cx="5616624" cy="4035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17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5873" y="5373216"/>
            <a:ext cx="61122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 smtClean="0">
                <a:solidFill>
                  <a:srgbClr val="C00000"/>
                </a:solidFill>
              </a:rPr>
              <a:t>Ґринджоли</a:t>
            </a:r>
            <a:r>
              <a:rPr lang="ru-RU" sz="5400" b="1" dirty="0" smtClean="0">
                <a:solidFill>
                  <a:srgbClr val="C00000"/>
                </a:solidFill>
              </a:rPr>
              <a:t> — сани.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funny-new-year.ru/wp-content/uploads/2015/10/Kak-narisovat-sanki-500x29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98270"/>
            <a:ext cx="5308054" cy="352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45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9481" y="3877109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Половіли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достигаючи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ставали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жовтого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кольору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.desktopvenue.com/walls/6/desktopvenue.com_10809_1440x9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97" y="735990"/>
            <a:ext cx="5430604" cy="3002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301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5443" y="4487876"/>
            <a:ext cx="525958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,Italic"/>
              </a:rPr>
              <a:t>Пр</a:t>
            </a:r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и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,Italic"/>
              </a:rPr>
              <a:t>путень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,Italic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лісовий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голуб</a:t>
            </a:r>
            <a:r>
              <a:rPr lang="ru-RU" sz="6600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60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.servimg.com/u/f46/11/56/20/48/pigeon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20" y="740243"/>
            <a:ext cx="5541013" cy="3747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33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3081" y="4190907"/>
            <a:ext cx="7560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Дзяволить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попискує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підвиває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s://im2-tub-ua.yandex.net/i?id=4e75c8434f626058498d5cb7919cec2f&amp;n=33&amp;h=215&amp;w=3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639394" cy="3040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172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4487876"/>
            <a:ext cx="648953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Вухами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пряде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ворушить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вухами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ww.playing-field.ru/img/2015/052201/131918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5302111" cy="3583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334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886200"/>
            <a:ext cx="6872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Терикон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насип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із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пустої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породи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біля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шахти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fototerra.ru/image.html?id=71183&amp;size=lar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66" y="641685"/>
            <a:ext cx="5438465" cy="2977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284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50" y="-386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64930" y="4345864"/>
            <a:ext cx="481413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Гін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частина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шляху.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s://im2-tub-ua.yandex.net/i?id=46c38e227ef93349e806c4a0c7083211&amp;n=33&amp;h=215&amp;w=38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2827"/>
            <a:ext cx="5040560" cy="3746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809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4487876"/>
            <a:ext cx="403027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Свічадо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д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зеркало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.victorianreplicas.com/images/MF055%20Grape%20Oval%20Mirro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80417"/>
            <a:ext cx="3670584" cy="3807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180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6936" y="5318872"/>
            <a:ext cx="7442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Зорять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дивляться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7" name="Рисунок 6" descr="http://uch.znate.ru/tw_files2/urls_35/7/d-6311/6311_html_221dc2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64704"/>
            <a:ext cx="3931958" cy="4554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6070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4487876"/>
            <a:ext cx="462068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Пруг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край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чого-небудь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mg.inforico.com.ua/a/prodam-kolekciyni-tkaniniGarden--25f2-1370502869911744-23-bi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6973"/>
            <a:ext cx="5940425" cy="3944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7012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4761637"/>
            <a:ext cx="673344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Кубічний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хлопчик -</a:t>
            </a:r>
            <a:endParaRPr lang="ru-RU" sz="5400" b="1" dirty="0" smtClean="0">
              <a:solidFill>
                <a:srgbClr val="C00000"/>
              </a:solidFill>
              <a:latin typeface="MicrosoftSansSerif,Italic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міцненький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cs622623.vk.me/v622623895/4931f/kYNVQsIZ8N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84463"/>
            <a:ext cx="4608512" cy="417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0541" y="4509120"/>
            <a:ext cx="69029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</a:rPr>
              <a:t>Прицькувапи</a:t>
            </a:r>
            <a:r>
              <a:rPr lang="ru-RU" sz="5400" b="1" dirty="0" smtClean="0">
                <a:solidFill>
                  <a:srgbClr val="C00000"/>
                </a:solidFill>
              </a:rPr>
              <a:t> — </a:t>
            </a: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</a:rPr>
              <a:t>натравити</a:t>
            </a:r>
            <a:r>
              <a:rPr lang="ru-RU" sz="5400" b="1" dirty="0" smtClean="0">
                <a:solidFill>
                  <a:srgbClr val="C00000"/>
                </a:solidFill>
              </a:rPr>
              <a:t> собаками.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s://im2-tub-ua.yandex.net/i?id=88428e73d37a61ce795745a24dca64b9&amp;n=33&amp;h=215&amp;w=28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3139"/>
            <a:ext cx="3960440" cy="3112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76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" y="12396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9366" y="4494074"/>
            <a:ext cx="68861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Царина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околиця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,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край села.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vdp.mycdn.me/getImage?id=44658199156&amp;idx=14&amp;thumbType=3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43" y="1152704"/>
            <a:ext cx="5940425" cy="334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8988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3886200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Неборак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людина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,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яка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викликає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співчуття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бідолаха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s://johnjsills.files.wordpress.com/2015/09/tod_2099554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5473031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414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653136"/>
            <a:ext cx="6192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Мажа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чумацький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віз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.volynnews.com/files/news/2012/10-12/35423-1u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24" y="1357494"/>
            <a:ext cx="428625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3853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567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3607" y="3054340"/>
            <a:ext cx="66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Скіпка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невелика тонка пластинка,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відколота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від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деревини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okrovlenadom.ru/wp-content/uploads/dranka-na-kryshu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7862"/>
            <a:ext cx="5040560" cy="2286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067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919" y="4653136"/>
            <a:ext cx="644048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Відень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столиця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Австрії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fb.ru/misc/i/gallery/5419/27706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818400"/>
            <a:ext cx="5940425" cy="391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5890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4643" y="4487876"/>
            <a:ext cx="87116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Замклись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endParaRPr lang="ru-RU" sz="5400" b="1" dirty="0" smtClean="0">
              <a:solidFill>
                <a:srgbClr val="C00000"/>
              </a:solidFill>
              <a:latin typeface="MicrosoftSansSerif,Italic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замкнулись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стулились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savepic.net/15552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4"/>
          <a:stretch/>
        </p:blipFill>
        <p:spPr bwMode="auto">
          <a:xfrm>
            <a:off x="3059832" y="754076"/>
            <a:ext cx="3175000" cy="3733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00848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518871"/>
            <a:ext cx="87849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Еней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—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давньогрецький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герой.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.digiseller.ru/preview/183863/p1_206031850243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51560"/>
            <a:ext cx="3168352" cy="3767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9089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2425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7622" y="3717032"/>
            <a:ext cx="6768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Обеззброїло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нічого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не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змогла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відповісти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shkola.ostriv.in.ua/images/publications/4/1983/13100300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03" y="756295"/>
            <a:ext cx="2702991" cy="2844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86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3105835"/>
            <a:ext cx="69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Заполоч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кольорові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бавовняні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нитки для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гаптування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mg1.goodfon.ru/original/2560x1440/5/f9/tekstura-raznocvetnyy-fo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6" y="544830"/>
            <a:ext cx="6066558" cy="2561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5014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8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5800" y="4356990"/>
            <a:ext cx="7558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Громадили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греблися,порпалися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7" name="Рисунок 6" descr="http://1.bp.blogspot.com/-kr9jTAUWLpU/T4CJKJ4gZOI/AAAAAAAAAK8/Ifw9ceGxacw/s1600/DSCN12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392488" cy="3306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59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2103" y="5085184"/>
            <a:ext cx="5062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Р</a:t>
            </a:r>
            <a:r>
              <a:rPr lang="ru-RU" sz="5400" b="1" dirty="0" smtClean="0">
                <a:solidFill>
                  <a:srgbClr val="C00000"/>
                </a:solidFill>
              </a:rPr>
              <a:t>ундук — </a:t>
            </a:r>
            <a:r>
              <a:rPr lang="ru-RU" sz="5400" b="1" dirty="0" err="1" smtClean="0">
                <a:solidFill>
                  <a:srgbClr val="C00000"/>
                </a:solidFill>
              </a:rPr>
              <a:t>ґанок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6" name="Рисунок 5" descr="http://stroyka-sam.ru/uploads/posts/2014-03/1393869233_fundament-dlya-dach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03054"/>
            <a:ext cx="5940425" cy="3951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4360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872326"/>
            <a:ext cx="80270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Дядина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жінка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дядька,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батькового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або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материного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брата.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fs42.rover.info/show/103267578/103267578.jpg?8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129366" cy="3622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3182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4487876"/>
            <a:ext cx="691509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,Italic"/>
              </a:rPr>
              <a:t>Притирився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прийшов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прилетів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static.panoramio.com/photos/large/9986998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2" y="807330"/>
            <a:ext cx="4698405" cy="3379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48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6185" y="4653136"/>
            <a:ext cx="711162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Ні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гадки </a:t>
            </a:r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йому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ні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про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що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не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думає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ww.poetryclub.com.ua/upload/poem_all/004133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5" y="1009332"/>
            <a:ext cx="5940425" cy="3712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6778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5596" y="3904950"/>
            <a:ext cx="6872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Ніагара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водоспад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на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кордоні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Канади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і США.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storage_01.startwish.ru/images/22/20/4710/ba0c53afc067f520a2ea63493840d50536b5_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9898"/>
            <a:ext cx="5616624" cy="3425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056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789040"/>
            <a:ext cx="69127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Лоцман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провідник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суден по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річках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каналах.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www.gazeta71.ru/pic/log1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25758"/>
            <a:ext cx="5040560" cy="2771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6474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3105835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Томагавки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зброя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індіанців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Північної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Америки у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вигляді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сокирки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ww.hatchetsandaxes.com/media/catalog/product/cache/1/image/512x512/9df78eab33525d08d6e5fb8d27136e95/b/p/bp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03" y="694974"/>
            <a:ext cx="2664296" cy="230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hatchetsandaxes.com/files/3863718/uploaded/beade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36" y="694974"/>
            <a:ext cx="2664295" cy="2307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6951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" y="-17187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3886200"/>
            <a:ext cx="6840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Оговтався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прийшов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до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тями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заспокоївся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boombob.ru/img/picture/Apr/28/4e518fe3a227b68cff09866947c8b730/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73" y="722756"/>
            <a:ext cx="4770413" cy="3163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0468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937" y="3718719"/>
            <a:ext cx="900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,Italic"/>
              </a:rPr>
              <a:t>Бурмило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жартівливе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прізвисько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ведмедя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blog.mtbakervapor.com/wp-content/uploads/2015/08/shutterstock_1881946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5112568" cy="2954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0967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95195" y="4487876"/>
            <a:ext cx="615360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Має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слушність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</a:p>
          <a:p>
            <a:pPr algn="ctr"/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правий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newsorel.ru/content/uploads/s2/Emocii/009964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23298"/>
            <a:ext cx="4122342" cy="3676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467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405286"/>
            <a:ext cx="642778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Далебі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справді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,</a:t>
            </a:r>
          </a:p>
          <a:p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правду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кажучи</a:t>
            </a:r>
            <a:r>
              <a:rPr lang="ru-RU" dirty="0">
                <a:solidFill>
                  <a:srgbClr val="292627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8" name="Рисунок 7" descr="http://islam-detyam.ru/images/article/0-ak-razvit-u-rebenka-slux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5260305" cy="3428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52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554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3" y="4437112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Привела </a:t>
            </a:r>
            <a:r>
              <a:rPr lang="ru-RU" sz="5400" b="1" dirty="0" err="1" smtClean="0">
                <a:solidFill>
                  <a:srgbClr val="C00000"/>
                </a:solidFill>
              </a:rPr>
              <a:t>лоша</a:t>
            </a:r>
            <a:r>
              <a:rPr lang="ru-RU" sz="5400" b="1" dirty="0" smtClean="0">
                <a:solidFill>
                  <a:srgbClr val="C00000"/>
                </a:solidFill>
              </a:rPr>
              <a:t> — народила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s://im0-tub-ua.yandex.net/i?id=921d9eeb1670a8a81a43cc2fbed672a3&amp;n=33&amp;h=215&amp;w=3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04957"/>
            <a:ext cx="5328592" cy="3776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4533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4487876"/>
            <a:ext cx="524694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Знічев'я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без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причини</a:t>
            </a:r>
            <a:r>
              <a:rPr lang="ru-RU" dirty="0">
                <a:solidFill>
                  <a:srgbClr val="292627"/>
                </a:solidFill>
                <a:latin typeface="MicrosoftSansSerif"/>
              </a:rPr>
              <a:t>.</a:t>
            </a:r>
            <a:endParaRPr lang="ru-RU" dirty="0"/>
          </a:p>
        </p:txBody>
      </p:sp>
      <p:pic>
        <p:nvPicPr>
          <p:cNvPr id="6" name="Рисунок 5" descr="http://img1.liveinternet.ru/images/attach/c/11/115/452/115452325______2x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76339"/>
            <a:ext cx="6192688" cy="3876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776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487876"/>
            <a:ext cx="589193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Розманіживсь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—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розслабився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mg1.liveinternet.ru/images/attach/c/11/115/452/115452325______2x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10771"/>
            <a:ext cx="6264696" cy="4014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122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8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3600450"/>
            <a:ext cx="66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MicrosoftSansSerif,Italic"/>
              </a:rPr>
              <a:t>Паливода </a:t>
            </a:r>
            <a:r>
              <a:rPr lang="ru-RU" sz="48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4800" b="1" dirty="0" err="1" smtClean="0">
                <a:solidFill>
                  <a:srgbClr val="C00000"/>
                </a:solidFill>
                <a:latin typeface="MicrosoftSansSerif"/>
              </a:rPr>
              <a:t>людина</a:t>
            </a:r>
            <a:r>
              <a:rPr lang="ru-RU" sz="4800" b="1" dirty="0">
                <a:solidFill>
                  <a:srgbClr val="C00000"/>
                </a:solidFill>
                <a:latin typeface="MicrosoftSansSerif"/>
              </a:rPr>
              <a:t>, яка </a:t>
            </a:r>
            <a:r>
              <a:rPr lang="ru-RU" sz="4800" b="1" dirty="0" err="1">
                <a:solidFill>
                  <a:srgbClr val="C00000"/>
                </a:solidFill>
                <a:latin typeface="MicrosoftSansSerif"/>
              </a:rPr>
              <a:t>нічого</a:t>
            </a:r>
            <a:r>
              <a:rPr lang="ru-RU" sz="4800" b="1" dirty="0">
                <a:solidFill>
                  <a:srgbClr val="C00000"/>
                </a:solidFill>
                <a:latin typeface="MicrosoftSansSerif"/>
              </a:rPr>
              <a:t> й </a:t>
            </a:r>
            <a:r>
              <a:rPr lang="ru-RU" sz="4800" b="1" dirty="0" err="1">
                <a:solidFill>
                  <a:srgbClr val="C00000"/>
                </a:solidFill>
                <a:latin typeface="MicrosoftSansSerif"/>
              </a:rPr>
              <a:t>нікого</a:t>
            </a:r>
            <a:r>
              <a:rPr lang="ru-RU" sz="4800" b="1" dirty="0">
                <a:solidFill>
                  <a:srgbClr val="C00000"/>
                </a:solidFill>
                <a:latin typeface="MicrosoftSansSerif"/>
              </a:rPr>
              <a:t> не </a:t>
            </a:r>
            <a:r>
              <a:rPr lang="ru-RU" sz="4800" b="1" dirty="0" err="1">
                <a:solidFill>
                  <a:srgbClr val="C00000"/>
                </a:solidFill>
                <a:latin typeface="MicrosoftSansSerif"/>
              </a:rPr>
              <a:t>боїться</a:t>
            </a:r>
            <a:r>
              <a:rPr lang="ru-RU" sz="48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latin typeface="MicrosoftSansSerif"/>
              </a:rPr>
              <a:t>і </a:t>
            </a:r>
            <a:r>
              <a:rPr lang="ru-RU" sz="4800" b="1" dirty="0" err="1" smtClean="0">
                <a:solidFill>
                  <a:srgbClr val="C00000"/>
                </a:solidFill>
                <a:latin typeface="MicrosoftSansSerif"/>
              </a:rPr>
              <a:t>ні</a:t>
            </a:r>
            <a:r>
              <a:rPr lang="ru-RU" sz="4800" b="1" dirty="0" smtClean="0">
                <a:solidFill>
                  <a:srgbClr val="C00000"/>
                </a:solidFill>
                <a:latin typeface="MicrosoftSansSerif"/>
              </a:rPr>
              <a:t> перед </a:t>
            </a:r>
            <a:r>
              <a:rPr lang="ru-RU" sz="4800" b="1" dirty="0" err="1">
                <a:solidFill>
                  <a:srgbClr val="C00000"/>
                </a:solidFill>
                <a:latin typeface="MicrosoftSansSerif"/>
              </a:rPr>
              <a:t>чим</a:t>
            </a:r>
            <a:r>
              <a:rPr lang="ru-RU" sz="4800" b="1" dirty="0">
                <a:solidFill>
                  <a:srgbClr val="C00000"/>
                </a:solidFill>
                <a:latin typeface="MicrosoftSansSerif"/>
              </a:rPr>
              <a:t> не </a:t>
            </a:r>
            <a:r>
              <a:rPr lang="ru-RU" sz="4800" b="1" dirty="0" err="1">
                <a:solidFill>
                  <a:srgbClr val="C00000"/>
                </a:solidFill>
                <a:latin typeface="MicrosoftSansSerif"/>
              </a:rPr>
              <a:t>зупиняється</a:t>
            </a:r>
            <a:r>
              <a:rPr lang="ru-RU" sz="48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www.cliparthut.com/clip-arts/491/superman-cape-clip-art-4919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20" y="725864"/>
            <a:ext cx="2265759" cy="3132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062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3607" y="3930365"/>
            <a:ext cx="6656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Дукач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жіноча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прикраса у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вигляді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монети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f19.ifotki.info/org/90c26219669113576cd3af526ac9a3a3c16cf92149419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907" y="764704"/>
            <a:ext cx="2383206" cy="3165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703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4807545"/>
            <a:ext cx="7560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Ошукала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обдурила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svitppt.com.ua/images/49/48298/960/img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48872"/>
            <a:ext cx="5256584" cy="3674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9543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5101" y="4678032"/>
            <a:ext cx="628729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Зорить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— 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пильно</a:t>
            </a:r>
            <a:endParaRPr lang="ru-RU" sz="5400" b="1" dirty="0" smtClean="0">
              <a:solidFill>
                <a:srgbClr val="C00000"/>
              </a:solidFill>
              <a:latin typeface="MicrosoftSansSerif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вдивляється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99px.ru/sstorage/56/2013/03/image_5603031301165165779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98" y="734521"/>
            <a:ext cx="5940425" cy="3959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0278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4357" y="5269210"/>
            <a:ext cx="61980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Дозор </a:t>
            </a:r>
            <a:r>
              <a:rPr lang="ru-RU" sz="5400" b="1" dirty="0" smtClean="0">
                <a:solidFill>
                  <a:srgbClr val="C00000"/>
                </a:solidFill>
                <a:latin typeface="MicrosoftSansSerif,Italic"/>
              </a:rPr>
              <a:t>—</a:t>
            </a:r>
            <a:r>
              <a:rPr lang="ru-RU" sz="5400" b="1" dirty="0" err="1" smtClean="0">
                <a:solidFill>
                  <a:srgbClr val="C00000"/>
                </a:solidFill>
                <a:latin typeface="MicrosoftSansSerif"/>
              </a:rPr>
              <a:t>охорона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krasnodar.gorodskoitelegraf.ru/uploads/posts/2015-06/1433492602_1p_ohran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78" y="1166667"/>
            <a:ext cx="5715000" cy="375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944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105835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Риски в </a:t>
            </a:r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роті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не </a:t>
            </a:r>
            <a:r>
              <a:rPr lang="ru-RU" sz="5400" b="1" dirty="0" err="1">
                <a:solidFill>
                  <a:srgbClr val="C00000"/>
                </a:solidFill>
                <a:latin typeface="MicrosoftSansSerif,Italic"/>
              </a:rPr>
              <a:t>мав</a:t>
            </a:r>
            <a:r>
              <a:rPr lang="ru-RU" sz="5400" b="1" dirty="0">
                <a:solidFill>
                  <a:srgbClr val="C00000"/>
                </a:solidFill>
                <a:latin typeface="MicrosoftSansSerif,Italic"/>
              </a:rPr>
              <a:t> —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був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голодний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,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нічого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 не </a:t>
            </a:r>
            <a:r>
              <a:rPr lang="ru-RU" sz="5400" b="1" dirty="0" err="1">
                <a:solidFill>
                  <a:srgbClr val="C00000"/>
                </a:solidFill>
                <a:latin typeface="MicrosoftSansSerif"/>
              </a:rPr>
              <a:t>їв</a:t>
            </a:r>
            <a:r>
              <a:rPr lang="ru-RU" sz="5400" b="1" dirty="0">
                <a:solidFill>
                  <a:srgbClr val="C00000"/>
                </a:solidFill>
                <a:latin typeface="MicrosoftSansSerif"/>
              </a:rPr>
              <a:t>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i54.beon.ru/89/22/2402289/50/97407250/33584103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51396"/>
            <a:ext cx="4320480" cy="2461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86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img3.proshkolu.ru/content/media/pic/std/3000000/2012000/2011713-c3b1c227be7f0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-32154"/>
            <a:ext cx="9144001" cy="68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2661" y="5229200"/>
            <a:ext cx="69684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C00000"/>
                </a:solidFill>
              </a:rPr>
              <a:t>Зглянься</a:t>
            </a:r>
            <a:r>
              <a:rPr lang="ru-RU" sz="5400" b="1" dirty="0" smtClean="0">
                <a:solidFill>
                  <a:srgbClr val="C00000"/>
                </a:solidFill>
              </a:rPr>
              <a:t> — </a:t>
            </a:r>
            <a:r>
              <a:rPr lang="ru-RU" sz="5400" b="1" dirty="0" err="1" smtClean="0">
                <a:solidFill>
                  <a:srgbClr val="C00000"/>
                </a:solidFill>
              </a:rPr>
              <a:t>змилуйся</a:t>
            </a:r>
            <a:r>
              <a:rPr lang="ru-RU" sz="5400" b="1" dirty="0" smtClean="0">
                <a:solidFill>
                  <a:srgbClr val="C00000"/>
                </a:solidFill>
              </a:rPr>
              <a:t>.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://www.logoslovo.ru/media/pic_full/6/194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55" y="849999"/>
            <a:ext cx="5940425" cy="4453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871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647</Words>
  <Application>Microsoft Office PowerPoint</Application>
  <PresentationFormat>Экран (4:3)</PresentationFormat>
  <Paragraphs>139</Paragraphs>
  <Slides>87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Кожушко</dc:creator>
  <cp:lastModifiedBy>School 21</cp:lastModifiedBy>
  <cp:revision>33</cp:revision>
  <dcterms:created xsi:type="dcterms:W3CDTF">2016-03-05T14:43:39Z</dcterms:created>
  <dcterms:modified xsi:type="dcterms:W3CDTF">2016-03-30T07:46:33Z</dcterms:modified>
</cp:coreProperties>
</file>