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9" r:id="rId6"/>
    <p:sldId id="274" r:id="rId7"/>
    <p:sldId id="272" r:id="rId8"/>
    <p:sldId id="265" r:id="rId9"/>
    <p:sldId id="266" r:id="rId10"/>
    <p:sldId id="267" r:id="rId11"/>
    <p:sldId id="261" r:id="rId12"/>
    <p:sldId id="271" r:id="rId13"/>
    <p:sldId id="260" r:id="rId14"/>
    <p:sldId id="262" r:id="rId15"/>
    <p:sldId id="263" r:id="rId16"/>
    <p:sldId id="264" r:id="rId17"/>
    <p:sldId id="268" r:id="rId18"/>
    <p:sldId id="270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E2FD-728B-4E7C-9F04-60A13F07C477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BB1-B873-4333-9492-A0166ABA71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iliconvalleyventurefunds.com/photo/56ad27b5506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edsovet.su/_ld/375/80428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реченнях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помилки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виправте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1844824"/>
            <a:ext cx="8208912" cy="3793976"/>
          </a:xfrm>
        </p:spPr>
        <p:txBody>
          <a:bodyPr>
            <a:normAutofit/>
          </a:bodyPr>
          <a:lstStyle/>
          <a:p>
            <a:pPr marL="514350" indent="-514350" algn="l" fontAlgn="base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прийшли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fontAlgn="base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Подруги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прийшли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fontAlgn="base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зустрівся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нещодавно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fontAlgn="base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відпочивали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їми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Одес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m0-tub-ua.yandex.net/i?id=b382813511f657aee4c34496e22c8e5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254"/>
            <a:ext cx="9228242" cy="6924254"/>
          </a:xfrm>
          <a:prstGeom prst="rect">
            <a:avLst/>
          </a:prstGeom>
          <a:noFill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259632" y="1930790"/>
            <a:ext cx="70567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замінювати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займенник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Поясніть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особові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займенники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Назвіть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особові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займенники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належать: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а) до 1-ї особи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множини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б) до 2-ї особи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в) до 3-ї особи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множини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s://im3-tub-ua.yandex.net/i?id=49adb6ac051a44b19b178efc92dfc2c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edsovet.su/_ld/423/59914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3-tub-ua.yandex.net/i?id=9c3e5ec87d05c52bb55381ba4653a43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3-tub-ua.yandex.net/i?id=e42a37dee43323ef6c64fcda509fbac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risovach.ru/upload/2015/04/generator/ukrainskiy-fon_79718562_orig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m2-tub-ua.yandex.net/i?id=a270bfbcce71abe89c70fa3c96e9f5f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m0-tub-ua.yandex.net/i?id=a87914288b0faeaacd72b201de6de06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edsovet.su/_ld/428/88118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oldmaral.ucoz.ru/shablonPPT_2/podsolnuk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63688" y="0"/>
            <a:ext cx="7380312" cy="1470025"/>
          </a:xfrm>
        </p:spPr>
        <p:txBody>
          <a:bodyPr/>
          <a:lstStyle/>
          <a:p>
            <a:r>
              <a:rPr lang="ru-RU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Каліграфічна</a:t>
            </a:r>
            <a:r>
              <a:rPr lang="ru-RU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хвилинка</a:t>
            </a:r>
            <a:r>
              <a:rPr lang="ru-RU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915816" y="1340768"/>
            <a:ext cx="5968752" cy="367240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i="1" dirty="0" err="1" smtClean="0">
                <a:solidFill>
                  <a:srgbClr val="002060"/>
                </a:solidFill>
              </a:rPr>
              <a:t>Нн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l"/>
            <a:r>
              <a:rPr lang="ru-RU" b="1" i="1" dirty="0" smtClean="0">
                <a:solidFill>
                  <a:srgbClr val="002060"/>
                </a:solidFill>
              </a:rPr>
              <a:t>На</a:t>
            </a:r>
          </a:p>
          <a:p>
            <a:pPr algn="l"/>
            <a:r>
              <a:rPr lang="ru-RU" b="1" i="1" dirty="0" smtClean="0">
                <a:solidFill>
                  <a:srgbClr val="002060"/>
                </a:solidFill>
              </a:rPr>
              <a:t> аз </a:t>
            </a:r>
          </a:p>
          <a:p>
            <a:pPr algn="l"/>
            <a:r>
              <a:rPr lang="ru-RU" b="1" i="1" dirty="0" smtClean="0">
                <a:solidFill>
                  <a:srgbClr val="002060"/>
                </a:solidFill>
              </a:rPr>
              <a:t>ад </a:t>
            </a:r>
          </a:p>
          <a:p>
            <a:pPr algn="l"/>
            <a:r>
              <a:rPr lang="ru-RU" b="1" i="1" dirty="0">
                <a:solidFill>
                  <a:srgbClr val="002060"/>
                </a:solidFill>
              </a:rPr>
              <a:t>н</a:t>
            </a:r>
            <a:r>
              <a:rPr lang="ru-RU" b="1" i="1" dirty="0" smtClean="0">
                <a:solidFill>
                  <a:srgbClr val="002060"/>
                </a:solidFill>
              </a:rPr>
              <a:t>азад </a:t>
            </a:r>
          </a:p>
          <a:p>
            <a:pPr algn="l"/>
            <a:r>
              <a:rPr lang="ru-RU" dirty="0" err="1">
                <a:solidFill>
                  <a:srgbClr val="C00000"/>
                </a:solidFill>
              </a:rPr>
              <a:t>Відтворіть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фразеологізм</a:t>
            </a:r>
            <a:r>
              <a:rPr lang="ru-RU" dirty="0">
                <a:solidFill>
                  <a:srgbClr val="C00000"/>
                </a:solidFill>
              </a:rPr>
              <a:t>: </a:t>
            </a:r>
            <a:endParaRPr lang="ru-RU" dirty="0" smtClean="0">
              <a:solidFill>
                <a:srgbClr val="C00000"/>
              </a:solidFill>
            </a:endParaRPr>
          </a:p>
          <a:p>
            <a:pPr algn="l"/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назад, слова, </a:t>
            </a:r>
            <a:r>
              <a:rPr lang="ru-RU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брати</a:t>
            </a:r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пройдеш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брехнею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..., не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вернешся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 </a:t>
            </a:r>
          </a:p>
          <a:p>
            <a:pPr algn="l"/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0-tub-ua.yandex.net/i?id=a00f899cb02ac9e9c4fc775af7a52f2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578"/>
            <a:ext cx="9144000" cy="689457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Словникова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робота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31640" y="1988840"/>
            <a:ext cx="7416824" cy="2592288"/>
          </a:xfrm>
        </p:spPr>
        <p:txBody>
          <a:bodyPr/>
          <a:lstStyle/>
          <a:p>
            <a:pPr algn="l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Восини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посередині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телифон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..я; 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шіст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надцять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в)фут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..бол.</a:t>
            </a:r>
            <a:r>
              <a:rPr lang="ru-RU" sz="2800" dirty="0"/>
              <a:t> </a:t>
            </a:r>
            <a:endParaRPr lang="ru-RU" sz="2800" dirty="0" smtClean="0"/>
          </a:p>
          <a:p>
            <a:pPr algn="l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)(В)осени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б)(до) завтра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в)(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будь) ласка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а)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Щогодин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..и; б)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щоден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..о; в) 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мільйон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 </a:t>
            </a:r>
          </a:p>
          <a:p>
            <a:pPr algn="l"/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metodportal.net/system/files/mp/2012/06/7976/ramka_-_chervona_kaly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03848" y="1"/>
            <a:ext cx="5940152" cy="119675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FF00"/>
                </a:solidFill>
              </a:rPr>
              <a:t>Робота над </a:t>
            </a:r>
            <a:r>
              <a:rPr lang="ru-RU" b="1" i="1" dirty="0" err="1">
                <a:solidFill>
                  <a:srgbClr val="FFFF00"/>
                </a:solidFill>
              </a:rPr>
              <a:t>прислів’ями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3717032"/>
            <a:ext cx="8712968" cy="3140968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AutoNum type="arabicParenR"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Про) мене, Семене, хай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(коло) м..не,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аби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зверху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Курка сказала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яйцю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«Я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такою, як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зроблю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т..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таким, як я». 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діло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тобі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козу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м..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та я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миліший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кажи, а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свою дудку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дме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d1qsm8gx115ipa.cloudfront.net/_111/1501/_90011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2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8388424" cy="147002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Тренувальні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вправи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sz="3100" i="1" u="sng" dirty="0">
                <a:solidFill>
                  <a:srgbClr val="0070C0"/>
                </a:solidFill>
              </a:rPr>
              <a:t>1) </a:t>
            </a:r>
            <a:r>
              <a:rPr lang="ru-RU" sz="3100" i="1" u="sng" dirty="0" err="1">
                <a:solidFill>
                  <a:srgbClr val="0070C0"/>
                </a:solidFill>
              </a:rPr>
              <a:t>Знайдіть</a:t>
            </a:r>
            <a:r>
              <a:rPr lang="ru-RU" sz="3100" i="1" u="sng" dirty="0">
                <a:solidFill>
                  <a:srgbClr val="0070C0"/>
                </a:solidFill>
              </a:rPr>
              <a:t> </a:t>
            </a:r>
            <a:r>
              <a:rPr lang="ru-RU" sz="3100" i="1" u="sng" dirty="0" err="1">
                <a:solidFill>
                  <a:srgbClr val="0070C0"/>
                </a:solidFill>
              </a:rPr>
              <a:t>особові</a:t>
            </a:r>
            <a:r>
              <a:rPr lang="ru-RU" sz="3100" i="1" u="sng" dirty="0">
                <a:solidFill>
                  <a:srgbClr val="0070C0"/>
                </a:solidFill>
              </a:rPr>
              <a:t> </a:t>
            </a:r>
            <a:r>
              <a:rPr lang="ru-RU" sz="3100" i="1" u="sng" dirty="0" err="1">
                <a:solidFill>
                  <a:srgbClr val="0070C0"/>
                </a:solidFill>
              </a:rPr>
              <a:t>займенники</a:t>
            </a:r>
            <a:r>
              <a:rPr lang="ru-RU" sz="3100" i="1" u="sng" dirty="0">
                <a:solidFill>
                  <a:srgbClr val="0070C0"/>
                </a:solidFill>
              </a:rPr>
              <a:t>, </a:t>
            </a:r>
            <a:r>
              <a:rPr lang="ru-RU" sz="3100" i="1" u="sng" dirty="0" err="1">
                <a:solidFill>
                  <a:srgbClr val="0070C0"/>
                </a:solidFill>
              </a:rPr>
              <a:t>визначте</a:t>
            </a:r>
            <a:r>
              <a:rPr lang="ru-RU" sz="3100" i="1" u="sng" dirty="0">
                <a:solidFill>
                  <a:srgbClr val="0070C0"/>
                </a:solidFill>
              </a:rPr>
              <a:t> </a:t>
            </a:r>
            <a:r>
              <a:rPr lang="ru-RU" sz="3100" i="1" u="sng" dirty="0" err="1">
                <a:solidFill>
                  <a:srgbClr val="0070C0"/>
                </a:solidFill>
              </a:rPr>
              <a:t>їх</a:t>
            </a:r>
            <a:r>
              <a:rPr lang="ru-RU" sz="3100" i="1" u="sng" dirty="0">
                <a:solidFill>
                  <a:srgbClr val="0070C0"/>
                </a:solidFill>
              </a:rPr>
              <a:t> особу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67744" y="1628800"/>
            <a:ext cx="5832648" cy="52292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до тебе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усміхнусь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тобою подружусь. </a:t>
            </a:r>
          </a:p>
          <a:p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Посміхнися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одвід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тобою —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цілий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сміються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навкруги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— </a:t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вона, вони. </a:t>
            </a:r>
          </a:p>
          <a:p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усмішка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єднає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</a:p>
          <a:p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Жити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дружбі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помагає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                                       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orchel.ru/uploads/posts/2011-08/131265766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3600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Змініть</a:t>
            </a:r>
            <a:r>
              <a:rPr lang="ru-RU" sz="36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слово. </a:t>
            </a:r>
            <a:r>
              <a:rPr lang="ru-RU" sz="3600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36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особу, </a:t>
            </a:r>
            <a:r>
              <a:rPr lang="ru-RU" sz="3600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відмінок</a:t>
            </a:r>
            <a:r>
              <a:rPr lang="ru-RU" sz="36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27584" y="1700808"/>
            <a:ext cx="7200800" cy="25202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Моя </a:t>
            </a:r>
            <a:r>
              <a:rPr lang="ru-RU" dirty="0" err="1" smtClean="0">
                <a:solidFill>
                  <a:srgbClr val="002060"/>
                </a:solidFill>
              </a:rPr>
              <a:t>країна</a:t>
            </a:r>
            <a:r>
              <a:rPr lang="ru-RU" dirty="0" smtClean="0">
                <a:solidFill>
                  <a:srgbClr val="002060"/>
                </a:solidFill>
              </a:rPr>
              <a:t> — </a:t>
            </a:r>
            <a:r>
              <a:rPr lang="ru-RU" dirty="0" err="1" smtClean="0">
                <a:solidFill>
                  <a:srgbClr val="002060"/>
                </a:solidFill>
              </a:rPr>
              <a:t>мати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Україна</a:t>
            </a:r>
            <a:r>
              <a:rPr lang="ru-RU" dirty="0" smtClean="0">
                <a:solidFill>
                  <a:srgbClr val="002060"/>
                </a:solidFill>
              </a:rPr>
              <a:t>,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Про (вона) </a:t>
            </a:r>
            <a:r>
              <a:rPr lang="ru-RU" dirty="0" err="1" smtClean="0">
                <a:solidFill>
                  <a:srgbClr val="002060"/>
                </a:solidFill>
              </a:rPr>
              <a:t>всюди</a:t>
            </a:r>
            <a:r>
              <a:rPr lang="ru-RU" dirty="0" smtClean="0">
                <a:solidFill>
                  <a:srgbClr val="002060"/>
                </a:solidFill>
              </a:rPr>
              <a:t> слава лине, 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Хоч</a:t>
            </a:r>
            <a:r>
              <a:rPr lang="ru-RU" dirty="0" smtClean="0">
                <a:solidFill>
                  <a:srgbClr val="002060"/>
                </a:solidFill>
              </a:rPr>
              <a:t> вона немолода </a:t>
            </a:r>
            <a:r>
              <a:rPr lang="ru-RU" dirty="0" err="1" smtClean="0">
                <a:solidFill>
                  <a:srgbClr val="002060"/>
                </a:solidFill>
              </a:rPr>
              <a:t>і</a:t>
            </a:r>
            <a:r>
              <a:rPr lang="ru-RU" dirty="0" smtClean="0">
                <a:solidFill>
                  <a:srgbClr val="002060"/>
                </a:solidFill>
              </a:rPr>
              <a:t> сива.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Та доля (вона) </a:t>
            </a:r>
            <a:r>
              <a:rPr lang="ru-RU" dirty="0" err="1" smtClean="0">
                <a:solidFill>
                  <a:srgbClr val="002060"/>
                </a:solidFill>
              </a:rPr>
              <a:t>судилася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щаслива</a:t>
            </a:r>
            <a:r>
              <a:rPr lang="ru-RU" dirty="0" smtClean="0">
                <a:solidFill>
                  <a:srgbClr val="002060"/>
                </a:solidFill>
              </a:rPr>
              <a:t>. 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0-tub-ua.yandex.net/i?id=94eac5fbdc3718c953d6d70461bca1a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8496944" cy="1470025"/>
          </a:xfrm>
        </p:spPr>
        <p:txBody>
          <a:bodyPr>
            <a:normAutofit fontScale="90000"/>
          </a:bodyPr>
          <a:lstStyle/>
          <a:p>
            <a:pPr algn="l" fontAlgn="base"/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Займенники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подані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дужках,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поставте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потрібному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відмінку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випишіть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колонки </a:t>
            </a:r>
            <a:r>
              <a:rPr lang="ru-RU" sz="31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словосполучення</a:t>
            </a:r>
            <a:r>
              <a:rPr lang="ru-RU" sz="31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31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займенниками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початкової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100" b="1" i="1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займенниками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початкову</a:t>
            </a:r>
            <a:r>
              <a:rPr lang="ru-RU" sz="31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8352928" cy="2664296"/>
          </a:xfrm>
        </p:spPr>
        <p:txBody>
          <a:bodyPr>
            <a:normAutofit fontScale="62500" lnSpcReduction="20000"/>
          </a:bodyPr>
          <a:lstStyle/>
          <a:p>
            <a:pPr algn="l" fontAlgn="base"/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Будує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(вони), глянули (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у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вічі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люблю (вони), сказав про (вона), принесла до (вони),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обрав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вони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), напав на (вона),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вірив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(вони), стиснули (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в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обіймах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з’їв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 (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), знала про (вони),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тьохнуло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(вона)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купався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5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5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 </a:t>
            </a:r>
          </a:p>
          <a:p>
            <a:pPr algn="l" fontAlgn="base"/>
            <a:r>
              <a:rPr lang="ru-RU" dirty="0">
                <a:solidFill>
                  <a:srgbClr val="0070C0"/>
                </a:solidFill>
              </a:rPr>
              <a:t>У кожному </a:t>
            </a:r>
            <a:r>
              <a:rPr lang="ru-RU" dirty="0" err="1">
                <a:solidFill>
                  <a:srgbClr val="0070C0"/>
                </a:solidFill>
              </a:rPr>
              <a:t>першому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слові</a:t>
            </a:r>
            <a:r>
              <a:rPr lang="ru-RU" dirty="0">
                <a:solidFill>
                  <a:srgbClr val="0070C0"/>
                </a:solidFill>
              </a:rPr>
              <a:t> колонки </a:t>
            </a:r>
            <a:r>
              <a:rPr lang="ru-RU" dirty="0" err="1">
                <a:solidFill>
                  <a:srgbClr val="0070C0"/>
                </a:solidFill>
              </a:rPr>
              <a:t>підкресліть</a:t>
            </a:r>
            <a:r>
              <a:rPr lang="ru-RU" dirty="0">
                <a:solidFill>
                  <a:srgbClr val="0070C0"/>
                </a:solidFill>
              </a:rPr>
              <a:t> другу </a:t>
            </a:r>
            <a:r>
              <a:rPr lang="ru-RU" dirty="0" err="1">
                <a:solidFill>
                  <a:srgbClr val="0070C0"/>
                </a:solidFill>
              </a:rPr>
              <a:t>від</a:t>
            </a:r>
            <a:r>
              <a:rPr lang="ru-RU" dirty="0">
                <a:solidFill>
                  <a:srgbClr val="0070C0"/>
                </a:solidFill>
              </a:rPr>
              <a:t> початку букву, </a:t>
            </a:r>
            <a:r>
              <a:rPr lang="ru-RU" dirty="0" err="1">
                <a:solidFill>
                  <a:srgbClr val="0070C0"/>
                </a:solidFill>
              </a:rPr>
              <a:t>складіть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і</a:t>
            </a:r>
            <a:r>
              <a:rPr lang="ru-RU" dirty="0">
                <a:solidFill>
                  <a:srgbClr val="0070C0"/>
                </a:solidFill>
              </a:rPr>
              <a:t> прочитайте </a:t>
            </a:r>
            <a:r>
              <a:rPr lang="ru-RU" dirty="0" err="1">
                <a:solidFill>
                  <a:srgbClr val="0070C0"/>
                </a:solidFill>
              </a:rPr>
              <a:t>назву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вірша</a:t>
            </a:r>
            <a:r>
              <a:rPr lang="ru-RU" dirty="0">
                <a:solidFill>
                  <a:srgbClr val="0070C0"/>
                </a:solidFill>
              </a:rPr>
              <a:t> В. </a:t>
            </a:r>
            <a:r>
              <a:rPr lang="ru-RU" dirty="0" err="1">
                <a:solidFill>
                  <a:srgbClr val="0070C0"/>
                </a:solidFill>
              </a:rPr>
              <a:t>Сосюри</a:t>
            </a:r>
            <a:r>
              <a:rPr lang="ru-RU" dirty="0">
                <a:solidFill>
                  <a:srgbClr val="0070C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edsovet.su/_ld/375/756726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992888" cy="1470025"/>
          </a:xfrm>
        </p:spPr>
        <p:txBody>
          <a:bodyPr/>
          <a:lstStyle/>
          <a:p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Відгадай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займенник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 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47664" y="1916832"/>
            <a:ext cx="7128792" cy="3456384"/>
          </a:xfrm>
        </p:spPr>
        <p:txBody>
          <a:bodyPr>
            <a:normAutofit fontScale="62500" lnSpcReduction="20000"/>
          </a:bodyPr>
          <a:lstStyle/>
          <a:p>
            <a:pPr algn="l" fontAlgn="base"/>
            <a:r>
              <a:rPr lang="ru-RU" sz="3800" dirty="0">
                <a:solidFill>
                  <a:srgbClr val="002060"/>
                </a:solidFill>
              </a:rPr>
              <a:t>— </a:t>
            </a:r>
            <a:r>
              <a:rPr lang="ru-RU" sz="3800" dirty="0" err="1">
                <a:solidFill>
                  <a:srgbClr val="002060"/>
                </a:solidFill>
              </a:rPr>
              <a:t>Займенник</a:t>
            </a:r>
            <a:r>
              <a:rPr lang="ru-RU" sz="3800" dirty="0">
                <a:solidFill>
                  <a:srgbClr val="002060"/>
                </a:solidFill>
              </a:rPr>
              <a:t> 1-ї особи </a:t>
            </a:r>
            <a:r>
              <a:rPr lang="ru-RU" sz="3800" dirty="0" err="1">
                <a:solidFill>
                  <a:srgbClr val="002060"/>
                </a:solidFill>
              </a:rPr>
              <a:t>однини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вказує</a:t>
            </a:r>
            <a:r>
              <a:rPr lang="ru-RU" sz="3800" dirty="0">
                <a:solidFill>
                  <a:srgbClr val="002060"/>
                </a:solidFill>
              </a:rPr>
              <a:t> на особу, яка сама про себе говорить. </a:t>
            </a:r>
          </a:p>
          <a:p>
            <a:pPr algn="l" fontAlgn="base"/>
            <a:r>
              <a:rPr lang="ru-RU" sz="3800" dirty="0">
                <a:solidFill>
                  <a:srgbClr val="002060"/>
                </a:solidFill>
              </a:rPr>
              <a:t>— </a:t>
            </a:r>
            <a:r>
              <a:rPr lang="ru-RU" sz="3800" dirty="0" err="1">
                <a:solidFill>
                  <a:srgbClr val="002060"/>
                </a:solidFill>
              </a:rPr>
              <a:t>Займенник</a:t>
            </a:r>
            <a:r>
              <a:rPr lang="ru-RU" sz="3800" dirty="0">
                <a:solidFill>
                  <a:srgbClr val="002060"/>
                </a:solidFill>
              </a:rPr>
              <a:t> 3-ї особи </a:t>
            </a:r>
            <a:r>
              <a:rPr lang="ru-RU" sz="3800" dirty="0" err="1">
                <a:solidFill>
                  <a:srgbClr val="002060"/>
                </a:solidFill>
              </a:rPr>
              <a:t>однини</a:t>
            </a:r>
            <a:r>
              <a:rPr lang="ru-RU" sz="3800" dirty="0">
                <a:solidFill>
                  <a:srgbClr val="002060"/>
                </a:solidFill>
              </a:rPr>
              <a:t>, </a:t>
            </a:r>
            <a:r>
              <a:rPr lang="ru-RU" sz="3800" dirty="0" err="1">
                <a:solidFill>
                  <a:srgbClr val="002060"/>
                </a:solidFill>
              </a:rPr>
              <a:t>який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указує</a:t>
            </a:r>
            <a:r>
              <a:rPr lang="ru-RU" sz="3800" dirty="0">
                <a:solidFill>
                  <a:srgbClr val="002060"/>
                </a:solidFill>
              </a:rPr>
              <a:t> на особу </a:t>
            </a:r>
            <a:r>
              <a:rPr lang="ru-RU" sz="3800" dirty="0" err="1">
                <a:solidFill>
                  <a:srgbClr val="002060"/>
                </a:solidFill>
              </a:rPr>
              <a:t>чи</a:t>
            </a:r>
            <a:r>
              <a:rPr lang="ru-RU" sz="3800" dirty="0">
                <a:solidFill>
                  <a:srgbClr val="002060"/>
                </a:solidFill>
              </a:rPr>
              <a:t> предмет, про </a:t>
            </a:r>
            <a:r>
              <a:rPr lang="ru-RU" sz="3800" dirty="0" err="1">
                <a:solidFill>
                  <a:srgbClr val="002060"/>
                </a:solidFill>
              </a:rPr>
              <a:t>який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розповідають</a:t>
            </a:r>
            <a:r>
              <a:rPr lang="ru-RU" sz="3800" dirty="0">
                <a:solidFill>
                  <a:srgbClr val="002060"/>
                </a:solidFill>
              </a:rPr>
              <a:t>. </a:t>
            </a:r>
          </a:p>
          <a:p>
            <a:pPr algn="l" fontAlgn="base"/>
            <a:r>
              <a:rPr lang="ru-RU" sz="3800" dirty="0">
                <a:solidFill>
                  <a:srgbClr val="002060"/>
                </a:solidFill>
              </a:rPr>
              <a:t>— </a:t>
            </a:r>
            <a:r>
              <a:rPr lang="ru-RU" sz="3800" dirty="0" err="1">
                <a:solidFill>
                  <a:srgbClr val="002060"/>
                </a:solidFill>
              </a:rPr>
              <a:t>Займенник</a:t>
            </a:r>
            <a:r>
              <a:rPr lang="ru-RU" sz="3800" dirty="0">
                <a:solidFill>
                  <a:srgbClr val="002060"/>
                </a:solidFill>
              </a:rPr>
              <a:t> 2-ї особи </a:t>
            </a:r>
            <a:r>
              <a:rPr lang="ru-RU" sz="3800" dirty="0" err="1">
                <a:solidFill>
                  <a:srgbClr val="002060"/>
                </a:solidFill>
              </a:rPr>
              <a:t>множини</a:t>
            </a:r>
            <a:r>
              <a:rPr lang="ru-RU" sz="3800" dirty="0">
                <a:solidFill>
                  <a:srgbClr val="002060"/>
                </a:solidFill>
              </a:rPr>
              <a:t>, </a:t>
            </a:r>
            <a:r>
              <a:rPr lang="ru-RU" sz="3800" dirty="0" err="1">
                <a:solidFill>
                  <a:srgbClr val="002060"/>
                </a:solidFill>
              </a:rPr>
              <a:t>який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указує</a:t>
            </a:r>
            <a:r>
              <a:rPr lang="ru-RU" sz="3800" dirty="0">
                <a:solidFill>
                  <a:srgbClr val="002060"/>
                </a:solidFill>
              </a:rPr>
              <a:t> на </a:t>
            </a:r>
            <a:r>
              <a:rPr lang="ru-RU" sz="3800" dirty="0" err="1">
                <a:solidFill>
                  <a:srgbClr val="002060"/>
                </a:solidFill>
              </a:rPr>
              <a:t>осіб</a:t>
            </a:r>
            <a:r>
              <a:rPr lang="ru-RU" sz="3800" dirty="0">
                <a:solidFill>
                  <a:srgbClr val="002060"/>
                </a:solidFill>
              </a:rPr>
              <a:t>, до </a:t>
            </a:r>
            <a:r>
              <a:rPr lang="ru-RU" sz="3800" dirty="0" err="1">
                <a:solidFill>
                  <a:srgbClr val="002060"/>
                </a:solidFill>
              </a:rPr>
              <a:t>яких</a:t>
            </a:r>
            <a:r>
              <a:rPr lang="ru-RU" sz="3800" dirty="0">
                <a:solidFill>
                  <a:srgbClr val="002060"/>
                </a:solidFill>
              </a:rPr>
              <a:t> ми </a:t>
            </a:r>
            <a:r>
              <a:rPr lang="ru-RU" sz="3800" dirty="0" err="1" smtClean="0">
                <a:solidFill>
                  <a:srgbClr val="002060"/>
                </a:solidFill>
              </a:rPr>
              <a:t>звертаємось</a:t>
            </a:r>
            <a:r>
              <a:rPr lang="ru-RU" sz="3800" dirty="0">
                <a:solidFill>
                  <a:srgbClr val="002060"/>
                </a:solidFill>
              </a:rPr>
              <a:t>. </a:t>
            </a:r>
          </a:p>
          <a:p>
            <a:pPr algn="l" fontAlgn="base"/>
            <a:r>
              <a:rPr lang="ru-RU" sz="3800" dirty="0">
                <a:solidFill>
                  <a:srgbClr val="002060"/>
                </a:solidFill>
              </a:rPr>
              <a:t>— </a:t>
            </a:r>
            <a:r>
              <a:rPr lang="ru-RU" sz="3800" dirty="0" err="1">
                <a:solidFill>
                  <a:srgbClr val="002060"/>
                </a:solidFill>
              </a:rPr>
              <a:t>Утворіть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каруселі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тільки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займенників</a:t>
            </a:r>
            <a:r>
              <a:rPr lang="ru-RU" sz="3800" dirty="0">
                <a:solidFill>
                  <a:srgbClr val="002060"/>
                </a:solidFill>
              </a:rPr>
              <a:t>: </a:t>
            </a:r>
            <a:r>
              <a:rPr lang="ru-RU" sz="3800" dirty="0" err="1">
                <a:solidFill>
                  <a:srgbClr val="002060"/>
                </a:solidFill>
              </a:rPr>
              <a:t>хто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ким</a:t>
            </a:r>
            <a:r>
              <a:rPr lang="ru-RU" sz="3800" dirty="0">
                <a:solidFill>
                  <a:srgbClr val="002060"/>
                </a:solidFill>
              </a:rPr>
              <a:t> дружить? (Я </a:t>
            </a:r>
            <a:r>
              <a:rPr lang="ru-RU" sz="3800" dirty="0" err="1">
                <a:solidFill>
                  <a:srgbClr val="002060"/>
                </a:solidFill>
              </a:rPr>
              <a:t>з</a:t>
            </a:r>
            <a:r>
              <a:rPr lang="ru-RU" sz="3800" dirty="0">
                <a:solidFill>
                  <a:srgbClr val="002060"/>
                </a:solidFill>
              </a:rPr>
              <a:t> вами, </a:t>
            </a:r>
            <a:r>
              <a:rPr lang="ru-RU" sz="3800" dirty="0" err="1">
                <a:solidFill>
                  <a:srgbClr val="002060"/>
                </a:solidFill>
              </a:rPr>
              <a:t>ви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</a:t>
            </a:r>
            <a:r>
              <a:rPr lang="ru-RU" sz="3800" dirty="0">
                <a:solidFill>
                  <a:srgbClr val="002060"/>
                </a:solidFill>
              </a:rPr>
              <a:t> нами) </a:t>
            </a:r>
          </a:p>
          <a:p>
            <a:pPr algn="l" fontAlgn="base"/>
            <a:r>
              <a:rPr lang="ru-RU" sz="3800" dirty="0">
                <a:solidFill>
                  <a:srgbClr val="002060"/>
                </a:solidFill>
              </a:rPr>
              <a:t>— </a:t>
            </a:r>
            <a:r>
              <a:rPr lang="ru-RU" sz="3800" dirty="0" err="1">
                <a:solidFill>
                  <a:srgbClr val="002060"/>
                </a:solidFill>
              </a:rPr>
              <a:t>Напишіть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займенники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двома</a:t>
            </a:r>
            <a:r>
              <a:rPr lang="ru-RU" sz="3800" dirty="0">
                <a:solidFill>
                  <a:srgbClr val="002060"/>
                </a:solidFill>
              </a:rPr>
              <a:t> Е. </a:t>
            </a:r>
          </a:p>
          <a:p>
            <a:pPr algn="l" fontAlgn="base"/>
            <a:r>
              <a:rPr lang="ru-RU" sz="3800" dirty="0">
                <a:solidFill>
                  <a:srgbClr val="002060"/>
                </a:solidFill>
              </a:rPr>
              <a:t>— </a:t>
            </a:r>
            <a:r>
              <a:rPr lang="ru-RU" sz="3800" dirty="0" err="1">
                <a:solidFill>
                  <a:srgbClr val="002060"/>
                </a:solidFill>
              </a:rPr>
              <a:t>Напишіть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займенники</a:t>
            </a:r>
            <a:r>
              <a:rPr lang="ru-RU" sz="3800" dirty="0">
                <a:solidFill>
                  <a:srgbClr val="002060"/>
                </a:solidFill>
              </a:rPr>
              <a:t> </a:t>
            </a:r>
            <a:r>
              <a:rPr lang="ru-RU" sz="3800" dirty="0" err="1">
                <a:solidFill>
                  <a:srgbClr val="002060"/>
                </a:solidFill>
              </a:rPr>
              <a:t>з</a:t>
            </a:r>
            <a:r>
              <a:rPr lang="ru-RU" sz="3800" dirty="0">
                <a:solidFill>
                  <a:srgbClr val="002060"/>
                </a:solidFill>
              </a:rPr>
              <a:t> ЬО, ЙО.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edsovet.890m.com/_ld/374/20702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147002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Самостійна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робота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Запишіть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2420888"/>
            <a:ext cx="8352928" cy="3744416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йшла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про... (я,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 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потоваришували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(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 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вчителька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спитала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(я,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вона).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290</Words>
  <Application>Microsoft Office PowerPoint</Application>
  <PresentationFormat>Экран (4:3)</PresentationFormat>
  <Paragraphs>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Каліграфічна хвилинка </vt:lpstr>
      <vt:lpstr>Словникова робота </vt:lpstr>
      <vt:lpstr>Робота над прислів’ями </vt:lpstr>
      <vt:lpstr>                          Тренувальні вправи  1) Знайдіть особові займенники, визначте їх особу    </vt:lpstr>
      <vt:lpstr>Змініть слово. Визначте особу, відмінок.  </vt:lpstr>
      <vt:lpstr>3) Займенники, подані в дужках, поставте у потрібному відмінку та випишіть у дві колонки словосполучення:  а) із займенниками, що не мають початкової н;  б) із займенниками, що мають початкову н.  </vt:lpstr>
      <vt:lpstr>Гра «Відгадай займенник» </vt:lpstr>
      <vt:lpstr>Самостійна робота  Запишіть речення   </vt:lpstr>
      <vt:lpstr>— Знайдіть у реченнях помилки та виправте їх. 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7</cp:revision>
  <dcterms:created xsi:type="dcterms:W3CDTF">2017-03-11T13:26:55Z</dcterms:created>
  <dcterms:modified xsi:type="dcterms:W3CDTF">2017-03-11T14:25:31Z</dcterms:modified>
</cp:coreProperties>
</file>