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F1D3B-03E9-4C79-84CC-C4507ECBD5D3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5EF49-5E46-4B95-AF05-6AD01870B7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isovach.ru/upload/2015/04/generator/ukrainskiy-fon_79718562_orig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772400" cy="1470025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Контрольна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робота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3608" y="2780928"/>
            <a:ext cx="7056784" cy="1752600"/>
          </a:xfrm>
        </p:spPr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</a:t>
            </a:r>
            <a:r>
              <a:rPr lang="uk-UA" sz="5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івник</a:t>
            </a:r>
            <a:r>
              <a:rPr lang="uk-UA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Займенник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edsovet.890m.com/_ld/374/20702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908721"/>
            <a:ext cx="7772400" cy="129614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i="1" dirty="0" smtClean="0">
                <a:solidFill>
                  <a:srgbClr val="C00000"/>
                </a:solidFill>
              </a:rPr>
              <a:t>9. </a:t>
            </a:r>
            <a:r>
              <a:rPr lang="ru-RU" b="1" i="1" dirty="0" err="1" smtClean="0">
                <a:solidFill>
                  <a:srgbClr val="C00000"/>
                </a:solidFill>
              </a:rPr>
              <a:t>Утворіть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і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запишіть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словосполучення</a:t>
            </a:r>
            <a:r>
              <a:rPr lang="ru-RU" b="1" i="1" dirty="0" smtClean="0">
                <a:solidFill>
                  <a:srgbClr val="C00000"/>
                </a:solidFill>
              </a:rPr>
              <a:t> словами: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2420888"/>
            <a:ext cx="8352928" cy="374441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зошит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(година), 5 (брат), 18 (сестра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4000" dirty="0" smtClean="0"/>
              <a:t>  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(парта),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(година),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вікно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зошит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4000" dirty="0"/>
              <a:t> 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oldmaral.ucoz.ru/shablonPPT_2/podsolnuk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63688" y="0"/>
            <a:ext cx="7380312" cy="19168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Запишіть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словами,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вживаючи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прийменники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до. 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915816" y="1340768"/>
            <a:ext cx="5968752" cy="3672408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. </a:t>
            </a:r>
          </a:p>
          <a:p>
            <a:pPr algn="l" fontAlgn="base"/>
            <a: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 – 37 = 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53</a:t>
            </a:r>
          </a:p>
          <a:p>
            <a:pPr algn="l" fontAlgn="base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+ 96 = 161</a:t>
            </a:r>
            <a:r>
              <a:rPr lang="ru-RU" dirty="0"/>
              <a:t> </a:t>
            </a:r>
          </a:p>
          <a:p>
            <a:pPr algn="l"/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etodportal.net/system/files/mp/2012/06/7976/ramka_-_chervona_kaly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3886200"/>
            <a:ext cx="8784976" cy="256713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співаєм</a:t>
            </a:r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я? Про маму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51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мир.</a:t>
            </a:r>
            <a:r>
              <a:rPr lang="ru-RU" sz="4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Хліб</a:t>
            </a:r>
            <a:r>
              <a:rPr lang="ru-RU" sz="5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їмо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вами кожного дня. А як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роблять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хліб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мабуть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5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5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 </a:t>
            </a:r>
          </a:p>
          <a:p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427984" y="260648"/>
            <a:ext cx="4716016" cy="24482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Випишіть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особу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число. 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d1qsm8gx115ipa.cloudfront.net/_111/1501/_90011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2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8388424" cy="14700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Поставте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потрібному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відмінку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запишіть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словосполучення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91680" y="1988840"/>
            <a:ext cx="7272808" cy="4581128"/>
          </a:xfrm>
        </p:spPr>
        <p:txBody>
          <a:bodyPr>
            <a:normAutofit/>
          </a:bodyPr>
          <a:lstStyle/>
          <a:p>
            <a:pPr algn="l"/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Усміхнувся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(вона),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згадав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(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радію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(вона), </a:t>
            </a:r>
            <a:r>
              <a:rPr lang="ru-RU" sz="4000" dirty="0"/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дивитися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(ми),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приходити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(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розсердився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(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 </a:t>
            </a:r>
          </a:p>
          <a:p>
            <a:pPr algn="l"/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base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edsovet.su/_ld/423/59914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1470025"/>
          </a:xfrm>
        </p:spPr>
        <p:txBody>
          <a:bodyPr>
            <a:normAutofit/>
          </a:bodyPr>
          <a:lstStyle/>
          <a:p>
            <a:pPr fontAlgn="base"/>
            <a:r>
              <a:rPr lang="ru-RU" b="1" i="1" dirty="0">
                <a:solidFill>
                  <a:srgbClr val="C00000"/>
                </a:solidFill>
              </a:rPr>
              <a:t>1. </a:t>
            </a:r>
            <a:r>
              <a:rPr lang="ru-RU" b="1" i="1" dirty="0" err="1">
                <a:solidFill>
                  <a:srgbClr val="C00000"/>
                </a:solidFill>
              </a:rPr>
              <a:t>Займенник</a:t>
            </a:r>
            <a:r>
              <a:rPr lang="ru-RU" b="1" i="1" dirty="0">
                <a:solidFill>
                  <a:srgbClr val="C00000"/>
                </a:solidFill>
              </a:rPr>
              <a:t> — </a:t>
            </a:r>
            <a:r>
              <a:rPr lang="ru-RU" b="1" i="1" dirty="0" err="1">
                <a:solidFill>
                  <a:srgbClr val="C00000"/>
                </a:solidFill>
              </a:rPr>
              <a:t>це</a:t>
            </a:r>
            <a:r>
              <a:rPr lang="ru-RU" b="1" i="1" dirty="0">
                <a:solidFill>
                  <a:srgbClr val="C00000"/>
                </a:solidFill>
              </a:rPr>
              <a:t>: 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80920" cy="350594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</a:rPr>
              <a:t>а) </a:t>
            </a:r>
            <a:r>
              <a:rPr lang="ru-RU" sz="3600" b="1" dirty="0" err="1" smtClean="0">
                <a:solidFill>
                  <a:srgbClr val="002060"/>
                </a:solidFill>
              </a:rPr>
              <a:t>частина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мови</a:t>
            </a:r>
            <a:r>
              <a:rPr lang="ru-RU" sz="3600" b="1" dirty="0" smtClean="0">
                <a:solidFill>
                  <a:srgbClr val="002060"/>
                </a:solidFill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</a:rPr>
              <a:t>що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вказує</a:t>
            </a:r>
            <a:r>
              <a:rPr lang="ru-RU" sz="3600" b="1" dirty="0" smtClean="0">
                <a:solidFill>
                  <a:srgbClr val="002060"/>
                </a:solidFill>
              </a:rPr>
              <a:t> на предмет, </a:t>
            </a:r>
            <a:r>
              <a:rPr lang="ru-RU" sz="3600" b="1" dirty="0" err="1" smtClean="0">
                <a:solidFill>
                  <a:srgbClr val="002060"/>
                </a:solidFill>
              </a:rPr>
              <a:t>але</a:t>
            </a:r>
            <a:r>
              <a:rPr lang="ru-RU" sz="3600" b="1" dirty="0" smtClean="0">
                <a:solidFill>
                  <a:srgbClr val="002060"/>
                </a:solidFill>
              </a:rPr>
              <a:t> не </a:t>
            </a:r>
            <a:r>
              <a:rPr lang="ru-RU" sz="3600" b="1" dirty="0" err="1" smtClean="0">
                <a:solidFill>
                  <a:srgbClr val="002060"/>
                </a:solidFill>
              </a:rPr>
              <a:t>називає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його</a:t>
            </a:r>
            <a:r>
              <a:rPr lang="ru-RU" sz="3600" b="1" dirty="0" smtClean="0">
                <a:solidFill>
                  <a:srgbClr val="002060"/>
                </a:solidFill>
              </a:rPr>
              <a:t>;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б) </a:t>
            </a:r>
            <a:r>
              <a:rPr lang="ru-RU" sz="3600" b="1" dirty="0" err="1" smtClean="0">
                <a:solidFill>
                  <a:srgbClr val="002060"/>
                </a:solidFill>
              </a:rPr>
              <a:t>частина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мови</a:t>
            </a:r>
            <a:r>
              <a:rPr lang="ru-RU" sz="3600" b="1" dirty="0" smtClean="0">
                <a:solidFill>
                  <a:srgbClr val="002060"/>
                </a:solidFill>
              </a:rPr>
              <a:t>, яка </a:t>
            </a:r>
            <a:r>
              <a:rPr lang="ru-RU" sz="3600" b="1" dirty="0" err="1" smtClean="0">
                <a:solidFill>
                  <a:srgbClr val="002060"/>
                </a:solidFill>
              </a:rPr>
              <a:t>називає</a:t>
            </a:r>
            <a:r>
              <a:rPr lang="ru-RU" sz="3600" b="1" dirty="0" smtClean="0">
                <a:solidFill>
                  <a:srgbClr val="002060"/>
                </a:solidFill>
              </a:rPr>
              <a:t> предмет;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в) </a:t>
            </a:r>
            <a:r>
              <a:rPr lang="ru-RU" sz="3600" b="1" dirty="0" err="1" smtClean="0">
                <a:solidFill>
                  <a:srgbClr val="002060"/>
                </a:solidFill>
              </a:rPr>
              <a:t>службове</a:t>
            </a:r>
            <a:r>
              <a:rPr lang="ru-RU" sz="3600" b="1" dirty="0" smtClean="0">
                <a:solidFill>
                  <a:srgbClr val="002060"/>
                </a:solidFill>
              </a:rPr>
              <a:t> слово.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3-tub-ua.yandex.net/i?id=9c3e5ec87d05c52bb55381ba4653a43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числівник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91680" y="2204864"/>
            <a:ext cx="6080720" cy="3433936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 </a:t>
            </a:r>
          </a:p>
          <a:p>
            <a:pPr algn="l" fontAlgn="base"/>
            <a:r>
              <a:rPr lang="ru-RU" sz="4400" b="1" dirty="0">
                <a:solidFill>
                  <a:srgbClr val="002060"/>
                </a:solidFill>
              </a:rPr>
              <a:t>а) </a:t>
            </a:r>
            <a:r>
              <a:rPr lang="ru-RU" sz="4400" b="1" dirty="0" err="1">
                <a:solidFill>
                  <a:srgbClr val="002060"/>
                </a:solidFill>
              </a:rPr>
              <a:t>Частина</a:t>
            </a: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400" b="1" dirty="0" err="1">
                <a:solidFill>
                  <a:srgbClr val="002060"/>
                </a:solidFill>
              </a:rPr>
              <a:t>мови</a:t>
            </a:r>
            <a:r>
              <a:rPr lang="ru-RU" sz="4400" b="1" dirty="0">
                <a:solidFill>
                  <a:srgbClr val="002060"/>
                </a:solidFill>
              </a:rPr>
              <a:t>; </a:t>
            </a:r>
          </a:p>
          <a:p>
            <a:pPr algn="l" fontAlgn="base"/>
            <a:r>
              <a:rPr lang="ru-RU" sz="4400" b="1" dirty="0">
                <a:solidFill>
                  <a:srgbClr val="002060"/>
                </a:solidFill>
              </a:rPr>
              <a:t>б) </a:t>
            </a:r>
            <a:r>
              <a:rPr lang="ru-RU" sz="4400" b="1" dirty="0" err="1">
                <a:solidFill>
                  <a:srgbClr val="002060"/>
                </a:solidFill>
              </a:rPr>
              <a:t>частина</a:t>
            </a:r>
            <a:r>
              <a:rPr lang="ru-RU" sz="4400" b="1" dirty="0">
                <a:solidFill>
                  <a:srgbClr val="002060"/>
                </a:solidFill>
              </a:rPr>
              <a:t> слова; </a:t>
            </a:r>
          </a:p>
          <a:p>
            <a:pPr algn="l" fontAlgn="base"/>
            <a:r>
              <a:rPr lang="ru-RU" sz="4400" b="1" dirty="0">
                <a:solidFill>
                  <a:srgbClr val="002060"/>
                </a:solidFill>
              </a:rPr>
              <a:t>в) цифра.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3-tub-ua.yandex.net/i?id=e42a37dee43323ef6c64fcda509fbac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59632" y="1124744"/>
            <a:ext cx="7884368" cy="147002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3</a:t>
            </a:r>
            <a:r>
              <a:rPr lang="ru-RU" b="1" i="1" dirty="0" smtClean="0">
                <a:solidFill>
                  <a:srgbClr val="C00000"/>
                </a:solidFill>
              </a:rPr>
              <a:t>. У </a:t>
            </a:r>
            <a:r>
              <a:rPr lang="ru-RU" b="1" i="1" dirty="0" err="1" smtClean="0">
                <a:solidFill>
                  <a:srgbClr val="C00000"/>
                </a:solidFill>
              </a:rPr>
              <a:t>якому</a:t>
            </a:r>
            <a:r>
              <a:rPr lang="ru-RU" b="1" i="1" dirty="0" smtClean="0">
                <a:solidFill>
                  <a:srgbClr val="C00000"/>
                </a:solidFill>
              </a:rPr>
              <a:t> рядку </a:t>
            </a:r>
            <a:r>
              <a:rPr lang="ru-RU" b="1" i="1" dirty="0" err="1" smtClean="0">
                <a:solidFill>
                  <a:srgbClr val="C00000"/>
                </a:solidFill>
              </a:rPr>
              <a:t>записані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тільки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</a:rPr>
              <a:t>?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3608" y="2348880"/>
            <a:ext cx="7632848" cy="3289920"/>
          </a:xfrm>
        </p:spPr>
        <p:txBody>
          <a:bodyPr>
            <a:normAutofit/>
          </a:bodyPr>
          <a:lstStyle/>
          <a:p>
            <a:pPr algn="l" fontAlgn="base"/>
            <a:r>
              <a:rPr lang="ru-RU" sz="4000" b="1" dirty="0" smtClean="0">
                <a:solidFill>
                  <a:srgbClr val="002060"/>
                </a:solidFill>
              </a:rPr>
              <a:t>а</a:t>
            </a:r>
            <a:r>
              <a:rPr lang="ru-RU" sz="4000" b="1" dirty="0">
                <a:solidFill>
                  <a:srgbClr val="002060"/>
                </a:solidFill>
              </a:rPr>
              <a:t>) Один, я, </a:t>
            </a:r>
            <a:r>
              <a:rPr lang="ru-RU" sz="4000" b="1" dirty="0" err="1">
                <a:solidFill>
                  <a:srgbClr val="002060"/>
                </a:solidFill>
              </a:rPr>
              <a:t>ви</a:t>
            </a:r>
            <a:r>
              <a:rPr lang="ru-RU" sz="4000" b="1" dirty="0">
                <a:solidFill>
                  <a:srgbClr val="002060"/>
                </a:solidFill>
              </a:rPr>
              <a:t>, вона, дерево; </a:t>
            </a:r>
          </a:p>
          <a:p>
            <a:pPr algn="l" fontAlgn="base"/>
            <a:r>
              <a:rPr lang="ru-RU" sz="4000" b="1" dirty="0">
                <a:solidFill>
                  <a:srgbClr val="002060"/>
                </a:solidFill>
              </a:rPr>
              <a:t>б) я, </a:t>
            </a:r>
            <a:r>
              <a:rPr lang="ru-RU" sz="4000" b="1" dirty="0" err="1">
                <a:solidFill>
                  <a:srgbClr val="002060"/>
                </a:solidFill>
              </a:rPr>
              <a:t>ти</a:t>
            </a:r>
            <a:r>
              <a:rPr lang="ru-RU" sz="4000" b="1" dirty="0">
                <a:solidFill>
                  <a:srgbClr val="002060"/>
                </a:solidFill>
              </a:rPr>
              <a:t>, вона, </a:t>
            </a:r>
            <a:r>
              <a:rPr lang="ru-RU" sz="4000" b="1" dirty="0" err="1">
                <a:solidFill>
                  <a:srgbClr val="002060"/>
                </a:solidFill>
              </a:rPr>
              <a:t>воно</a:t>
            </a:r>
            <a:r>
              <a:rPr lang="ru-RU" sz="4000" b="1" dirty="0">
                <a:solidFill>
                  <a:srgbClr val="002060"/>
                </a:solidFill>
              </a:rPr>
              <a:t>, ми, </a:t>
            </a:r>
            <a:r>
              <a:rPr lang="ru-RU" sz="4000" b="1" dirty="0" err="1">
                <a:solidFill>
                  <a:srgbClr val="002060"/>
                </a:solidFill>
              </a:rPr>
              <a:t>ви</a:t>
            </a:r>
            <a:r>
              <a:rPr lang="ru-RU" sz="4000" b="1" dirty="0">
                <a:solidFill>
                  <a:srgbClr val="002060"/>
                </a:solidFill>
              </a:rPr>
              <a:t>, вони; </a:t>
            </a:r>
          </a:p>
          <a:p>
            <a:pPr algn="l" fontAlgn="base"/>
            <a:r>
              <a:rPr lang="ru-RU" sz="4000" b="1" dirty="0">
                <a:solidFill>
                  <a:srgbClr val="002060"/>
                </a:solidFill>
              </a:rPr>
              <a:t>в) </a:t>
            </a:r>
            <a:r>
              <a:rPr lang="ru-RU" sz="4000" b="1" dirty="0" err="1">
                <a:solidFill>
                  <a:srgbClr val="002060"/>
                </a:solidFill>
              </a:rPr>
              <a:t>він</a:t>
            </a:r>
            <a:r>
              <a:rPr lang="ru-RU" sz="4000" b="1" dirty="0">
                <a:solidFill>
                  <a:srgbClr val="002060"/>
                </a:solidFill>
              </a:rPr>
              <a:t>, птах, </a:t>
            </a:r>
            <a:r>
              <a:rPr lang="ru-RU" sz="4000" b="1" dirty="0" err="1">
                <a:solidFill>
                  <a:srgbClr val="002060"/>
                </a:solidFill>
              </a:rPr>
              <a:t>шість</a:t>
            </a:r>
            <a:r>
              <a:rPr lang="ru-RU" sz="4000" b="1" dirty="0">
                <a:solidFill>
                  <a:srgbClr val="002060"/>
                </a:solidFill>
              </a:rPr>
              <a:t>, </a:t>
            </a:r>
            <a:r>
              <a:rPr lang="ru-RU" sz="4000" b="1" dirty="0" err="1">
                <a:solidFill>
                  <a:srgbClr val="002060"/>
                </a:solidFill>
              </a:rPr>
              <a:t>п’ятий</a:t>
            </a:r>
            <a:r>
              <a:rPr lang="ru-RU" sz="4000" b="1" dirty="0">
                <a:solidFill>
                  <a:srgbClr val="002060"/>
                </a:solidFill>
              </a:rPr>
              <a:t>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2-tub-ua.yandex.net/i?id=a270bfbcce71abe89c70fa3c96e9f5f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806489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Особові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відповідають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й: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>
            <a:normAutofit/>
          </a:bodyPr>
          <a:lstStyle/>
          <a:p>
            <a:pPr algn="l" fontAlgn="base"/>
            <a:r>
              <a:rPr lang="ru-RU" sz="4400" b="1" dirty="0" smtClean="0">
                <a:solidFill>
                  <a:srgbClr val="002060"/>
                </a:solidFill>
              </a:rPr>
              <a:t>а</a:t>
            </a:r>
            <a:r>
              <a:rPr lang="ru-RU" sz="4400" b="1" dirty="0">
                <a:solidFill>
                  <a:srgbClr val="002060"/>
                </a:solidFill>
              </a:rPr>
              <a:t>) </a:t>
            </a:r>
            <a:r>
              <a:rPr lang="ru-RU" sz="4400" b="1" dirty="0" err="1">
                <a:solidFill>
                  <a:srgbClr val="002060"/>
                </a:solidFill>
              </a:rPr>
              <a:t>дієслово</a:t>
            </a:r>
            <a:r>
              <a:rPr lang="ru-RU" sz="4400" b="1" dirty="0">
                <a:solidFill>
                  <a:srgbClr val="002060"/>
                </a:solidFill>
              </a:rPr>
              <a:t>; </a:t>
            </a:r>
          </a:p>
          <a:p>
            <a:pPr algn="l" fontAlgn="base"/>
            <a:r>
              <a:rPr lang="ru-RU" sz="4400" b="1" dirty="0">
                <a:solidFill>
                  <a:srgbClr val="002060"/>
                </a:solidFill>
              </a:rPr>
              <a:t>б) </a:t>
            </a:r>
            <a:r>
              <a:rPr lang="ru-RU" sz="4400" b="1" dirty="0" err="1">
                <a:solidFill>
                  <a:srgbClr val="002060"/>
                </a:solidFill>
              </a:rPr>
              <a:t>іменник</a:t>
            </a:r>
            <a:r>
              <a:rPr lang="ru-RU" sz="4400" b="1" dirty="0">
                <a:solidFill>
                  <a:srgbClr val="002060"/>
                </a:solidFill>
              </a:rPr>
              <a:t>; </a:t>
            </a:r>
          </a:p>
          <a:p>
            <a:pPr algn="l" fontAlgn="base"/>
            <a:r>
              <a:rPr lang="ru-RU" sz="4400" b="1" dirty="0">
                <a:solidFill>
                  <a:srgbClr val="002060"/>
                </a:solidFill>
              </a:rPr>
              <a:t>в) </a:t>
            </a:r>
            <a:r>
              <a:rPr lang="ru-RU" sz="4400" b="1" dirty="0" err="1">
                <a:solidFill>
                  <a:srgbClr val="002060"/>
                </a:solidFill>
              </a:rPr>
              <a:t>прикметник</a:t>
            </a:r>
            <a:r>
              <a:rPr lang="ru-RU" sz="4400" b="1" dirty="0">
                <a:solidFill>
                  <a:srgbClr val="002060"/>
                </a:solidFill>
              </a:rPr>
              <a:t>.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0-tub-ua.yandex.net/i?id=a87914288b0faeaacd72b201de6de06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прийменниками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пишуться</a:t>
            </a:r>
            <a:r>
              <a:rPr lang="ru-RU" dirty="0" smtClean="0">
                <a:solidFill>
                  <a:srgbClr val="C00000"/>
                </a:solidFill>
              </a:rPr>
              <a:t>: 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6400800" cy="1752600"/>
          </a:xfrm>
        </p:spPr>
        <p:txBody>
          <a:bodyPr>
            <a:noAutofit/>
          </a:bodyPr>
          <a:lstStyle/>
          <a:p>
            <a:pPr algn="l" fontAlgn="base"/>
            <a:r>
              <a:rPr lang="ru-RU" sz="4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8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окремо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algn="l" fontAlgn="base"/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б) разом; </a:t>
            </a:r>
          </a:p>
          <a:p>
            <a:pPr algn="l" fontAlgn="base"/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в) разом </a:t>
            </a:r>
            <a:r>
              <a:rPr lang="ru-RU" sz="48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окремо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edsovet.su/_ld/428/88118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8316416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6. До 2-ї особи належать </a:t>
            </a:r>
            <a:r>
              <a:rPr lang="ru-RU" b="1" i="1" dirty="0" err="1" smtClean="0">
                <a:solidFill>
                  <a:srgbClr val="C00000"/>
                </a:solidFill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</a:rPr>
              <a:t>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051720" y="1700808"/>
            <a:ext cx="5720680" cy="3937992"/>
          </a:xfrm>
        </p:spPr>
        <p:txBody>
          <a:bodyPr>
            <a:normAutofit/>
          </a:bodyPr>
          <a:lstStyle/>
          <a:p>
            <a:pPr algn="l" fontAlgn="base"/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вас; </a:t>
            </a:r>
          </a:p>
          <a:p>
            <a:pPr algn="l" fontAlgn="base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я, ми, мене, нас; </a:t>
            </a:r>
          </a:p>
          <a:p>
            <a:pPr algn="l" fontAlgn="base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вона,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вони.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3/83/266/83266876_large_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До 1-ї особи належать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289920"/>
          </a:xfrm>
        </p:spPr>
        <p:txBody>
          <a:bodyPr>
            <a:normAutofit/>
          </a:bodyPr>
          <a:lstStyle/>
          <a:p>
            <a:pPr algn="l" fontAlgn="base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вас; </a:t>
            </a:r>
          </a:p>
          <a:p>
            <a:pPr algn="l" fontAlgn="base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я, ми, мене, нас; </a:t>
            </a:r>
          </a:p>
          <a:p>
            <a:pPr algn="l" fontAlgn="base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вона, </a:t>
            </a:r>
            <a:r>
              <a:rPr lang="ru-RU" sz="4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вони. </a:t>
            </a:r>
          </a:p>
          <a:p>
            <a:pPr algn="l"/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edsovet.su/_ld/375/80428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Числівник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пишеться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правильно так: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1844824"/>
            <a:ext cx="8208912" cy="3793976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. </a:t>
            </a:r>
          </a:p>
          <a:p>
            <a:pPr algn="l" fontAlgn="base"/>
            <a:r>
              <a:rPr lang="ru-RU" sz="4400" b="1" i="1" dirty="0">
                <a:solidFill>
                  <a:srgbClr val="002060"/>
                </a:solidFill>
              </a:rPr>
              <a:t>а) </a:t>
            </a:r>
            <a:r>
              <a:rPr lang="ru-RU" sz="4400" b="1" i="1" dirty="0" err="1">
                <a:solidFill>
                  <a:srgbClr val="002060"/>
                </a:solidFill>
              </a:rPr>
              <a:t>шіснадцять</a:t>
            </a:r>
            <a:r>
              <a:rPr lang="ru-RU" sz="4400" b="1" i="1" dirty="0">
                <a:solidFill>
                  <a:srgbClr val="002060"/>
                </a:solidFill>
              </a:rPr>
              <a:t>; </a:t>
            </a:r>
          </a:p>
          <a:p>
            <a:pPr algn="l" fontAlgn="base"/>
            <a:r>
              <a:rPr lang="ru-RU" sz="4400" b="1" i="1" dirty="0">
                <a:solidFill>
                  <a:srgbClr val="002060"/>
                </a:solidFill>
              </a:rPr>
              <a:t>б) </a:t>
            </a:r>
            <a:r>
              <a:rPr lang="ru-RU" sz="4400" b="1" i="1" dirty="0" err="1">
                <a:solidFill>
                  <a:srgbClr val="002060"/>
                </a:solidFill>
              </a:rPr>
              <a:t>шіснадцят</a:t>
            </a:r>
            <a:r>
              <a:rPr lang="ru-RU" sz="4400" b="1" i="1" dirty="0">
                <a:solidFill>
                  <a:srgbClr val="002060"/>
                </a:solidFill>
              </a:rPr>
              <a:t>; </a:t>
            </a:r>
          </a:p>
          <a:p>
            <a:pPr algn="l"/>
            <a:r>
              <a:rPr lang="ru-RU" sz="4400" b="1" i="1" dirty="0">
                <a:solidFill>
                  <a:srgbClr val="002060"/>
                </a:solidFill>
              </a:rPr>
              <a:t>в) </a:t>
            </a:r>
            <a:r>
              <a:rPr lang="ru-RU" sz="4400" b="1" i="1" dirty="0" err="1">
                <a:solidFill>
                  <a:srgbClr val="002060"/>
                </a:solidFill>
              </a:rPr>
              <a:t>шістнадцять</a:t>
            </a:r>
            <a:r>
              <a:rPr lang="ru-RU" sz="4400" b="1" i="1" dirty="0">
                <a:solidFill>
                  <a:srgbClr val="002060"/>
                </a:solidFill>
              </a:rPr>
              <a:t>.</a:t>
            </a:r>
            <a:r>
              <a:rPr lang="ru-RU" dirty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264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Контрольна  робота</vt:lpstr>
      <vt:lpstr>1. Займенник — це:   </vt:lpstr>
      <vt:lpstr>2. Що таке числівник?</vt:lpstr>
      <vt:lpstr>3. У якому рядку записані тільки займенники?  </vt:lpstr>
      <vt:lpstr>4. Особові займенники відповідають на ті самі питання, що й:  </vt:lpstr>
      <vt:lpstr>5. Займенники з прийменниками пишуться:  </vt:lpstr>
      <vt:lpstr>6. До 2-ї особи належать займенники:  </vt:lpstr>
      <vt:lpstr>7. До 1-ї особи належать займенники:  </vt:lpstr>
      <vt:lpstr> 8. Числівник 16 пишеться правильно так:  </vt:lpstr>
      <vt:lpstr>9. Утворіть і запишіть словосполучення словами: </vt:lpstr>
      <vt:lpstr>10. Запишіть приклади словами, вживаючи прийменники від, до. </vt:lpstr>
      <vt:lpstr>11. Випишіть займенники. Визначте їх особу і число.  </vt:lpstr>
      <vt:lpstr>12. Поставте займенники у потрібному відмінку, запишіть словосполучення.                             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Контрольна  робота</dc:title>
  <dc:creator>Владелец</dc:creator>
  <cp:lastModifiedBy>Владелец</cp:lastModifiedBy>
  <cp:revision>4</cp:revision>
  <dcterms:created xsi:type="dcterms:W3CDTF">2017-03-14T18:26:39Z</dcterms:created>
  <dcterms:modified xsi:type="dcterms:W3CDTF">2017-03-14T18:58:19Z</dcterms:modified>
</cp:coreProperties>
</file>