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5" r:id="rId4"/>
    <p:sldId id="264" r:id="rId5"/>
    <p:sldId id="263" r:id="rId6"/>
    <p:sldId id="260" r:id="rId7"/>
    <p:sldId id="261" r:id="rId8"/>
    <p:sldId id="262" r:id="rId9"/>
    <p:sldId id="259" r:id="rId10"/>
    <p:sldId id="269" r:id="rId11"/>
    <p:sldId id="268" r:id="rId12"/>
    <p:sldId id="267" r:id="rId13"/>
    <p:sldId id="266" r:id="rId14"/>
    <p:sldId id="275" r:id="rId15"/>
    <p:sldId id="274" r:id="rId16"/>
    <p:sldId id="273" r:id="rId17"/>
    <p:sldId id="272" r:id="rId18"/>
    <p:sldId id="320" r:id="rId19"/>
    <p:sldId id="270" r:id="rId20"/>
    <p:sldId id="280" r:id="rId21"/>
    <p:sldId id="282" r:id="rId22"/>
    <p:sldId id="281" r:id="rId23"/>
    <p:sldId id="279" r:id="rId24"/>
    <p:sldId id="278" r:id="rId25"/>
    <p:sldId id="277" r:id="rId26"/>
    <p:sldId id="276" r:id="rId27"/>
    <p:sldId id="286" r:id="rId28"/>
    <p:sldId id="285" r:id="rId29"/>
    <p:sldId id="284" r:id="rId30"/>
    <p:sldId id="283" r:id="rId31"/>
    <p:sldId id="290" r:id="rId32"/>
    <p:sldId id="292" r:id="rId33"/>
    <p:sldId id="293" r:id="rId34"/>
    <p:sldId id="291" r:id="rId35"/>
    <p:sldId id="298" r:id="rId36"/>
    <p:sldId id="297" r:id="rId37"/>
    <p:sldId id="296" r:id="rId38"/>
    <p:sldId id="295" r:id="rId39"/>
    <p:sldId id="288" r:id="rId40"/>
    <p:sldId id="303" r:id="rId41"/>
    <p:sldId id="305" r:id="rId42"/>
    <p:sldId id="304" r:id="rId43"/>
    <p:sldId id="299" r:id="rId44"/>
    <p:sldId id="302" r:id="rId45"/>
    <p:sldId id="301" r:id="rId46"/>
    <p:sldId id="300" r:id="rId47"/>
    <p:sldId id="287" r:id="rId48"/>
    <p:sldId id="308" r:id="rId49"/>
    <p:sldId id="310" r:id="rId50"/>
    <p:sldId id="311" r:id="rId51"/>
    <p:sldId id="309" r:id="rId52"/>
    <p:sldId id="307" r:id="rId53"/>
    <p:sldId id="316" r:id="rId54"/>
    <p:sldId id="315" r:id="rId55"/>
    <p:sldId id="314" r:id="rId56"/>
    <p:sldId id="313" r:id="rId57"/>
    <p:sldId id="312" r:id="rId58"/>
    <p:sldId id="319" r:id="rId59"/>
    <p:sldId id="318" r:id="rId60"/>
    <p:sldId id="317" r:id="rId61"/>
    <p:sldId id="306" r:id="rId6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21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37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21E4-6D66-4B2D-9150-6966DAB8021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E7FE-F220-459E-814F-24775998CF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624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21E4-6D66-4B2D-9150-6966DAB8021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E7FE-F220-459E-814F-24775998CF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347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21E4-6D66-4B2D-9150-6966DAB8021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E7FE-F220-459E-814F-24775998CF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422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21E4-6D66-4B2D-9150-6966DAB8021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E7FE-F220-459E-814F-24775998CF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357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21E4-6D66-4B2D-9150-6966DAB8021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E7FE-F220-459E-814F-24775998CF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027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21E4-6D66-4B2D-9150-6966DAB8021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E7FE-F220-459E-814F-24775998CF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860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21E4-6D66-4B2D-9150-6966DAB8021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E7FE-F220-459E-814F-24775998CF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291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21E4-6D66-4B2D-9150-6966DAB8021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E7FE-F220-459E-814F-24775998CF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02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21E4-6D66-4B2D-9150-6966DAB8021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E7FE-F220-459E-814F-24775998CF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79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21E4-6D66-4B2D-9150-6966DAB8021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E7FE-F220-459E-814F-24775998CF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705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D21E4-6D66-4B2D-9150-6966DAB8021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5E7FE-F220-459E-814F-24775998CF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816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D21E4-6D66-4B2D-9150-6966DAB80213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5E7FE-F220-459E-814F-24775998CF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71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8;&#1080;&#1082;%20&#1087;&#1077;&#1090;&#1091;&#1093;&#1072;%20(1)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6;&#1088;&#1096;&#1091;&#1085;%20&#1087;&#1090;&#1080;&#1094;&#1072;%20The%20Black%20Kite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&#1053;&#1040;&#1049;&#1041;&#1030;&#1051;&#1068;&#1064;&#1040;%20&#1050;&#1030;&#1053;&#1068;%20&#1059;%20&#1057;&#1042;&#1030;&#1058;&#1030;%20(2)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&#1041;&#1080;&#1089;Band%20Street%20Parade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84325" y="1875374"/>
            <a:ext cx="525175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Словничок</a:t>
            </a:r>
            <a:r>
              <a:rPr lang="ru-RU" sz="8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 </a:t>
            </a:r>
          </a:p>
          <a:p>
            <a:pPr algn="ctr"/>
            <a:r>
              <a:rPr lang="ru-RU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2 </a:t>
            </a:r>
            <a:r>
              <a:rPr lang="ru-RU" sz="8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клас</a:t>
            </a:r>
            <a:endParaRPr lang="ru-RU" sz="8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pic>
        <p:nvPicPr>
          <p:cNvPr id="8" name="Рисунок 7" descr="http://p.calameoassets.com/150913155046-528ed4e6d9666334038915e3a8bf146e/p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084" y="915610"/>
            <a:ext cx="3702804" cy="51597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167934" y="4351529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П</a:t>
            </a:r>
            <a:r>
              <a:rPr lang="uk-UA" sz="2800" b="1" dirty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і</a:t>
            </a:r>
            <a:r>
              <a:rPr lang="ru-RU" sz="2800" b="1" dirty="0" err="1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дготувала</a:t>
            </a:r>
            <a:r>
              <a:rPr lang="ru-RU" sz="2800" b="1" dirty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  </a:t>
            </a:r>
          </a:p>
          <a:p>
            <a:pPr algn="ctr"/>
            <a:r>
              <a:rPr lang="ru-RU" sz="2800" b="1" dirty="0" err="1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в</a:t>
            </a:r>
            <a:r>
              <a:rPr lang="ru-RU" sz="2800" b="1" dirty="0" err="1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читель</a:t>
            </a:r>
            <a:r>
              <a:rPr lang="ru-RU" sz="2800" b="1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початкових</a:t>
            </a:r>
            <a:r>
              <a:rPr lang="ru-RU" sz="2800" b="1" dirty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ru-RU" sz="2800" b="1" dirty="0" err="1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класів</a:t>
            </a:r>
            <a:endParaRPr lang="ru-RU" sz="2800" b="1" dirty="0">
              <a:ln w="12700" cmpd="sng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/>
            <a:r>
              <a:rPr lang="uk-UA" sz="2800" b="1" dirty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КУ Сумська ЗОШ І-ІІІ ст.№21</a:t>
            </a:r>
            <a:endParaRPr lang="ru-RU" sz="2800" b="1" dirty="0">
              <a:ln w="12700" cmpd="sng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/>
            <a:r>
              <a:rPr lang="uk-UA" sz="2800" b="1" dirty="0" err="1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Кожушко</a:t>
            </a:r>
            <a:r>
              <a:rPr lang="uk-UA" sz="2800" b="1" dirty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</a:rPr>
              <a:t> Тетяна Миколаївна</a:t>
            </a:r>
            <a:endParaRPr lang="ru-RU" sz="2800" b="1" dirty="0">
              <a:ln w="12700" cmpd="sng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8371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5149" y="4632326"/>
            <a:ext cx="808170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Бал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_Udar"/>
              </a:rPr>
              <a:t>а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буха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опуклість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,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гірка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8193" y="1295237"/>
            <a:ext cx="8284957" cy="287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017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08415" y="5257800"/>
            <a:ext cx="57636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о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г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у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т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півень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poznajsen.pl/wp-content/uploads/2014/07/kogut.jpg">
            <a:hlinkClick r:id="rId3" action="ppaction://hlinkfile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564" y="1012977"/>
            <a:ext cx="6098722" cy="42448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8767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24330" y="4429919"/>
            <a:ext cx="774333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Збіжжя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рослини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та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зерно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хлібних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злаків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st.depositphotos.com/1015337/2005/i/950/depositphotos_20051103-Bread-and-rye-spikelets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000" y="1041417"/>
            <a:ext cx="5414057" cy="32683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6050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8171" y="3105835"/>
            <a:ext cx="92746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а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сік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відгороджене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місце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в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коморі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або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великий ящик для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зсипання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зерна,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борошна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en.zlatoselische.ru/img/h700/p155345_6365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272" y="620486"/>
            <a:ext cx="6186942" cy="26581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0444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24643" y="3105835"/>
            <a:ext cx="986245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200" b="1" dirty="0">
                <a:solidFill>
                  <a:srgbClr val="C00000"/>
                </a:solidFill>
                <a:latin typeface="SchoolBook_Alx"/>
              </a:rPr>
              <a:t>Коп</a:t>
            </a:r>
            <a:r>
              <a:rPr lang="ru-RU" sz="5200" b="1" dirty="0">
                <a:solidFill>
                  <a:srgbClr val="C00000"/>
                </a:solidFill>
                <a:latin typeface="SchoolBook_Alx_Udar"/>
              </a:rPr>
              <a:t>а </a:t>
            </a:r>
            <a:r>
              <a:rPr lang="ru-RU" sz="52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200" b="1" dirty="0" err="1">
                <a:solidFill>
                  <a:srgbClr val="C00000"/>
                </a:solidFill>
                <a:latin typeface="SchoolBook_Alx"/>
              </a:rPr>
              <a:t>стіжок</a:t>
            </a:r>
            <a:r>
              <a:rPr lang="ru-RU" sz="52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dirty="0" err="1">
                <a:solidFill>
                  <a:srgbClr val="C00000"/>
                </a:solidFill>
                <a:latin typeface="SchoolBook_Alx"/>
              </a:rPr>
              <a:t>із</a:t>
            </a:r>
            <a:r>
              <a:rPr lang="ru-RU" sz="52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dirty="0" err="1">
                <a:solidFill>
                  <a:srgbClr val="C00000"/>
                </a:solidFill>
                <a:latin typeface="SchoolBook_Alx"/>
              </a:rPr>
              <a:t>шістдесяти</a:t>
            </a:r>
            <a:r>
              <a:rPr lang="ru-RU" sz="52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dirty="0" err="1">
                <a:solidFill>
                  <a:srgbClr val="C00000"/>
                </a:solidFill>
                <a:latin typeface="SchoolBook_Alx"/>
              </a:rPr>
              <a:t>снопів</a:t>
            </a:r>
            <a:r>
              <a:rPr lang="ru-RU" sz="52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200" b="1" dirty="0" err="1">
                <a:solidFill>
                  <a:srgbClr val="C00000"/>
                </a:solidFill>
                <a:latin typeface="SchoolBook_Alx"/>
              </a:rPr>
              <a:t>складених</a:t>
            </a:r>
            <a:r>
              <a:rPr lang="ru-RU" sz="52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dirty="0" err="1">
                <a:solidFill>
                  <a:srgbClr val="C00000"/>
                </a:solidFill>
                <a:latin typeface="SchoolBook_Alx"/>
              </a:rPr>
              <a:t>колоссям</a:t>
            </a:r>
            <a:r>
              <a:rPr lang="ru-RU" sz="52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dirty="0" err="1">
                <a:solidFill>
                  <a:srgbClr val="C00000"/>
                </a:solidFill>
                <a:latin typeface="SchoolBook_Alx"/>
              </a:rPr>
              <a:t>усередину</a:t>
            </a:r>
            <a:r>
              <a:rPr lang="ru-RU" sz="5200" b="1" dirty="0">
                <a:solidFill>
                  <a:srgbClr val="C00000"/>
                </a:solidFill>
                <a:latin typeface="SchoolBook_Alx"/>
              </a:rPr>
              <a:t> й </a:t>
            </a:r>
            <a:r>
              <a:rPr lang="ru-RU" sz="5200" b="1" dirty="0" err="1">
                <a:solidFill>
                  <a:srgbClr val="C00000"/>
                </a:solidFill>
                <a:latin typeface="SchoolBook_Alx"/>
              </a:rPr>
              <a:t>прикритих</a:t>
            </a:r>
            <a:r>
              <a:rPr lang="ru-RU" sz="5200" b="1" dirty="0">
                <a:solidFill>
                  <a:srgbClr val="C00000"/>
                </a:solidFill>
                <a:latin typeface="SchoolBook_Alx"/>
              </a:rPr>
              <a:t> одним снопом </a:t>
            </a:r>
            <a:r>
              <a:rPr lang="ru-RU" sz="5200" b="1" dirty="0" err="1">
                <a:solidFill>
                  <a:srgbClr val="C00000"/>
                </a:solidFill>
                <a:latin typeface="SchoolBook_Alx"/>
              </a:rPr>
              <a:t>зверху</a:t>
            </a:r>
            <a:r>
              <a:rPr lang="ru-RU" sz="52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2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img.mota.ru/upload/wallpapers/2010/11/15/09/01/23167/mota_ru_0111510-2560x10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059" y="653395"/>
            <a:ext cx="5940425" cy="23761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2891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67386" y="5349875"/>
            <a:ext cx="88006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Гал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у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зка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гілка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гілочка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progressionrecruitment.com/recruiting-the-best-for-cloud/wp-content/uploads/2013/01/iStock_Branch_Lowres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7" y="935309"/>
            <a:ext cx="6263142" cy="40612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4402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71594" y="4472712"/>
            <a:ext cx="707636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Яр</a:t>
            </a:r>
            <a:r>
              <a:rPr lang="ru-RU" sz="5400" b="1" dirty="0">
                <a:solidFill>
                  <a:srgbClr val="C00000"/>
                </a:solidFill>
                <a:latin typeface="SchoolBook_Alx_Udar"/>
              </a:rPr>
              <a:t>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к, яр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глибока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довга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западина.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old.enin.tpu.ru/Image/news/25_05_08/25-05-08_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018" y="884885"/>
            <a:ext cx="6219281" cy="3719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5235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96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71947" y="4472712"/>
            <a:ext cx="925676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Оксам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и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т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тканина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з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густим коротким ворсом.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s.gullipics.com/image/7/1/m/hq2x3b-jzkwr2-vsv3/img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714" y="1010920"/>
            <a:ext cx="6417900" cy="34617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77795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98180" y="3965138"/>
            <a:ext cx="109938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-Italic"/>
              </a:rPr>
              <a:t>Акровірш</a:t>
            </a:r>
            <a:r>
              <a:rPr lang="ru-RU" sz="5400" b="1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вірш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у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якому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перші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літери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рядків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утворюють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слово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або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речення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svitppt.com.ua/images/49/48451/960/img1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038" y="842024"/>
            <a:ext cx="5967276" cy="31231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2247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17914" y="3602038"/>
            <a:ext cx="88500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Чимчикув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а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ти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іти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швидко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поспішно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часто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ступаючи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vesnaberdsk.ru/photo/1152-50-1/153_rrriryorye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631" y="738414"/>
            <a:ext cx="4434342" cy="27715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0485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90877" y="5128372"/>
            <a:ext cx="87109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Жанр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різновид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твору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img1.liveinternet.ru/images/attach/c/11/115/452/115452325______2x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781" y="740417"/>
            <a:ext cx="5489576" cy="43879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4396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04474" y="4632326"/>
            <a:ext cx="928433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Башт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а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нник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сторож на </a:t>
            </a:r>
          </a:p>
          <a:p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баштані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або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його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власник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znak-art.ru/limg3.php?c=47ce7e_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043" y="884216"/>
            <a:ext cx="5649686" cy="38673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57101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3602038"/>
            <a:ext cx="93508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Башт</a:t>
            </a:r>
            <a:r>
              <a:rPr lang="ru-RU" sz="5400" b="1" dirty="0" smtClean="0">
                <a:solidFill>
                  <a:srgbClr val="C00000"/>
                </a:solidFill>
                <a:latin typeface="SchoolBook_Alx_Udar"/>
              </a:rPr>
              <a:t>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н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ділянка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поля, на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якій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вирощують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дині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кавуни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agro-ukraine.com/imgs/board/3/140913-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203" y="658813"/>
            <a:ext cx="4215765" cy="2943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85288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15339" y="4472712"/>
            <a:ext cx="841852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Курінь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легка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будівля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на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городах, баштанах.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bugrin-licey.narod.ru/images/t1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941819"/>
            <a:ext cx="4267200" cy="320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17916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cs540104.vk.me/c7006/v7006794/157e/4szC1EUSWiM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6" y="645478"/>
            <a:ext cx="5940425" cy="334137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540328" y="3903485"/>
            <a:ext cx="91276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Хижка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—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приміщення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для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зберігання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зерна,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продуктів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хатніх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речей. 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4957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19943" y="3836937"/>
            <a:ext cx="939981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Пр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и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зьба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невисокий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земляний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насип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уздовж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стін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хати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знадвору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img-fotki.yandex.ru/get/4516/19411616.bd/0_7acca_a0e3ab41_ori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564" y="625090"/>
            <a:ext cx="6812869" cy="33821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85254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06131" y="4527778"/>
            <a:ext cx="1009866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Шуліка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великий </a:t>
            </a: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хижий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птах;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коршак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яструб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iki.kubg.edu.ua/images/d/da/%D0%A8%D1%83%D0%BB%D1%96%D0%BA%D0%B0_3.png">
            <a:hlinkClick r:id="rId3" action="ppaction://hlinkfile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664" y="755802"/>
            <a:ext cx="5505450" cy="37719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13322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77786" y="3602038"/>
            <a:ext cx="892084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Д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о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вбня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велика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дерев’яна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палиця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з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потовщенням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на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кінці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mir-pozitiva.com/s__s/upload/users/2015/12/08/832975/adcf0f7232a5e698fc454c4d24a6fe2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994" y="1127580"/>
            <a:ext cx="5940425" cy="20694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57528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42229" y="5128372"/>
            <a:ext cx="75114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Кр</a:t>
            </a:r>
            <a:r>
              <a:rPr lang="ru-RU" sz="5400" b="1" dirty="0">
                <a:solidFill>
                  <a:srgbClr val="C00000"/>
                </a:solidFill>
                <a:latin typeface="SchoolBook_Alx_Udar"/>
              </a:rPr>
              <a:t>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м</a:t>
            </a:r>
            <a:r>
              <a:rPr lang="ru-RU" sz="5400" b="1" dirty="0">
                <a:solidFill>
                  <a:srgbClr val="C00000"/>
                </a:solidFill>
                <a:latin typeface="SchoolBook_Alx_Udar"/>
              </a:rPr>
              <a:t>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р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торгівець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s://im2-tub-ua.yandex.net/i?id=4c268899f8664d337c4d827ec981d384&amp;n=33&amp;h=215&amp;w=32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120" y="958397"/>
            <a:ext cx="6436179" cy="4169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20688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54629" y="3602038"/>
            <a:ext cx="901337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Куд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е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ля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прядиво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або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вовна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намотані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на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спеціальний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кілок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cs3.livemaster.ru/zhurnalfoto/4/7/3/13100410295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970" y="550014"/>
            <a:ext cx="7266215" cy="29284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5153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11729" y="4472712"/>
            <a:ext cx="9356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Верет</a:t>
            </a:r>
            <a:r>
              <a:rPr lang="ru-RU" sz="5400" b="1" dirty="0">
                <a:solidFill>
                  <a:srgbClr val="C00000"/>
                </a:solidFill>
                <a:latin typeface="SchoolBook_Alx_Udar"/>
              </a:rPr>
              <a:t>е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но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ручне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знаряддя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для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прядіння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berimus.ru/uploads/images/konstantin_kinchev_gr_alisa_vereteno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651" y="652870"/>
            <a:ext cx="5940425" cy="39598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8223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28800" y="3761522"/>
            <a:ext cx="91276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Ком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о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ра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—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приміщення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для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зберігання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зерна,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продуктів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хатніх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речей.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cs540104.vk.me/c7006/v7006794/157e/4szC1EUSWiM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175" y="797692"/>
            <a:ext cx="6055496" cy="29638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84120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61458" y="3965138"/>
            <a:ext cx="909501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Жбан,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дзбан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глиняний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дерев’яний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посуд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для води, молока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тощо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s5.marst.ru/preview/r/7aac6625a41a0c392be288846043041a/880x660/thumbs/EjE5DVQ82GtiKcAf47dogdNZayMFVikg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818" y="590051"/>
            <a:ext cx="6894512" cy="3452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261687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79814" y="3831160"/>
            <a:ext cx="91603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Р</a:t>
            </a:r>
            <a:r>
              <a:rPr lang="ru-RU" sz="5400" b="1" dirty="0" smtClean="0">
                <a:solidFill>
                  <a:srgbClr val="C00000"/>
                </a:solidFill>
                <a:latin typeface="SchoolBook_Alx_Udar"/>
              </a:rPr>
              <a:t>и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ма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співзвучність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прикінцевих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частин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слів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у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віршованих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рядках.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elochka28chap.ucoz.ru/zima/pridumaj_rifmu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295" y="559215"/>
            <a:ext cx="5332413" cy="34422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41043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12903" y="4429919"/>
            <a:ext cx="856619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М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о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чар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багно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,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драговина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трясовина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photoshare.ru/data/94/94068/1/63gmry-49y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598" y="1311904"/>
            <a:ext cx="4876800" cy="3257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08799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25386" y="3602038"/>
            <a:ext cx="894261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К</a:t>
            </a:r>
            <a:r>
              <a:rPr lang="ru-RU" sz="5400" b="1" dirty="0" smtClean="0">
                <a:solidFill>
                  <a:srgbClr val="C00000"/>
                </a:solidFill>
                <a:latin typeface="SchoolBook_Alx_Udar"/>
              </a:rPr>
              <a:t>у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пин</a:t>
            </a:r>
            <a:r>
              <a:rPr lang="ru-RU" sz="5400" b="1" dirty="0" smtClean="0">
                <a:solidFill>
                  <a:srgbClr val="C00000"/>
                </a:solidFill>
                <a:latin typeface="SchoolBook_Alx_Udar"/>
              </a:rPr>
              <a:t>а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горбик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на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болоті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порослий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травою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або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мохом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samlib.ru/img/c/christyan_b/05_prim/boloto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8" y="738022"/>
            <a:ext cx="5854926" cy="28640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51606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81842" y="3965138"/>
            <a:ext cx="956854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Трясовин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_Udar"/>
              </a:rPr>
              <a:t>а</a:t>
            </a:r>
            <a:r>
              <a:rPr lang="ru-RU" sz="5400" b="1" dirty="0" smtClean="0">
                <a:solidFill>
                  <a:srgbClr val="C00000"/>
                </a:solidFill>
                <a:latin typeface="SchoolBook_Alx_Udar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грузьке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болото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поросле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яскраво-зеленою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травою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мохом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uu-travel.com/files/uploaded/FOCUS/1/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229" y="608827"/>
            <a:ext cx="7291842" cy="35549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23265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0263" y="3761522"/>
            <a:ext cx="104683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Плед —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вовняне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покривало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,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яке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використовують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як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хустку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або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ковдру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blog.shoppingzone.ru/uploads/images/00/01/59/2014/12/25/ed2e3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957" y="740229"/>
            <a:ext cx="7266213" cy="32112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92716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80161" y="4472712"/>
            <a:ext cx="1014508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Кріп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а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особисто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залежний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від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поміщика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селянин.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i.lb.ua/101/16/f5487067bdf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649" y="738345"/>
            <a:ext cx="5600700" cy="3657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65019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14681" y="5289702"/>
            <a:ext cx="60115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Явір</a:t>
            </a:r>
            <a:r>
              <a:rPr lang="ru-RU" sz="5400" b="1" dirty="0">
                <a:solidFill>
                  <a:srgbClr val="C00000"/>
                </a:solidFill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</a:rPr>
              <a:t>білий</a:t>
            </a:r>
            <a:r>
              <a:rPr lang="ru-RU" sz="5400" b="1" dirty="0">
                <a:solidFill>
                  <a:srgbClr val="C00000"/>
                </a:solidFill>
              </a:rPr>
              <a:t> клен.</a:t>
            </a:r>
          </a:p>
        </p:txBody>
      </p:sp>
      <p:pic>
        <p:nvPicPr>
          <p:cNvPr id="6" name="Рисунок 5" descr="http://www.shanticentrum.net/Reiki/Tree/strom2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67"/>
          <a:stretch/>
        </p:blipFill>
        <p:spPr bwMode="auto">
          <a:xfrm>
            <a:off x="3824972" y="881062"/>
            <a:ext cx="4355642" cy="43767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114108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97723" y="536250"/>
            <a:ext cx="113091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 smtClean="0">
                <a:solidFill>
                  <a:srgbClr val="C00000"/>
                </a:solidFill>
              </a:rPr>
              <a:t>Пишатися</a:t>
            </a:r>
            <a:r>
              <a:rPr lang="ru-RU" sz="5400" b="1" dirty="0" smtClean="0">
                <a:solidFill>
                  <a:srgbClr val="C00000"/>
                </a:solidFill>
              </a:rPr>
              <a:t>   —</a:t>
            </a:r>
          </a:p>
          <a:p>
            <a:r>
              <a:rPr lang="ru-RU" sz="5400" b="1" dirty="0" smtClean="0">
                <a:solidFill>
                  <a:srgbClr val="C00000"/>
                </a:solidFill>
              </a:rPr>
              <a:t> буйно </a:t>
            </a:r>
            <a:r>
              <a:rPr lang="ru-RU" sz="5400" b="1" dirty="0" err="1" smtClean="0">
                <a:solidFill>
                  <a:srgbClr val="C00000"/>
                </a:solidFill>
              </a:rPr>
              <a:t>рости</a:t>
            </a:r>
            <a:r>
              <a:rPr lang="ru-RU" sz="5400" b="1" dirty="0" smtClean="0">
                <a:solidFill>
                  <a:srgbClr val="C00000"/>
                </a:solidFill>
              </a:rPr>
              <a:t>,</a:t>
            </a:r>
          </a:p>
          <a:p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</a:rPr>
              <a:t>квітнути</a:t>
            </a:r>
            <a:r>
              <a:rPr lang="ru-RU" sz="5400" b="1" dirty="0" smtClean="0">
                <a:solidFill>
                  <a:srgbClr val="C00000"/>
                </a:solidFill>
              </a:rPr>
              <a:t> , </a:t>
            </a:r>
            <a:r>
              <a:rPr lang="ru-RU" sz="5400" b="1" dirty="0" err="1">
                <a:solidFill>
                  <a:srgbClr val="C00000"/>
                </a:solidFill>
              </a:rPr>
              <a:t>мати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endParaRPr lang="ru-RU" sz="5400" b="1" dirty="0" smtClean="0">
              <a:solidFill>
                <a:srgbClr val="C00000"/>
              </a:solidFill>
            </a:endParaRPr>
          </a:p>
          <a:p>
            <a:r>
              <a:rPr lang="ru-RU" sz="5400" b="1" dirty="0" err="1" smtClean="0">
                <a:solidFill>
                  <a:srgbClr val="C00000"/>
                </a:solidFill>
              </a:rPr>
              <a:t>надзвичайно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5400" b="1" dirty="0" err="1" smtClean="0">
                <a:solidFill>
                  <a:srgbClr val="C00000"/>
                </a:solidFill>
              </a:rPr>
              <a:t>привабливий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5400" b="1" dirty="0" err="1" smtClean="0">
                <a:solidFill>
                  <a:srgbClr val="C00000"/>
                </a:solidFill>
              </a:rPr>
              <a:t>вигляд</a:t>
            </a:r>
            <a:r>
              <a:rPr lang="ru-RU" sz="5400" b="1" dirty="0" smtClean="0">
                <a:solidFill>
                  <a:srgbClr val="C00000"/>
                </a:solidFill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picshare.ru/uploads/141016/xPFfqq1XPB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794" y="504497"/>
            <a:ext cx="5372100" cy="52693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3425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60188" y="5145323"/>
            <a:ext cx="82716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Мріти</a:t>
            </a:r>
            <a:r>
              <a:rPr lang="ru-RU" sz="5400" b="1" dirty="0">
                <a:solidFill>
                  <a:srgbClr val="C00000"/>
                </a:solidFill>
              </a:rPr>
              <a:t> —  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ледве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виднітися</a:t>
            </a:r>
            <a:r>
              <a:rPr lang="ru-RU" dirty="0"/>
              <a:t>.</a:t>
            </a:r>
          </a:p>
        </p:txBody>
      </p:sp>
      <p:pic>
        <p:nvPicPr>
          <p:cNvPr id="6" name="Рисунок 5" descr="http://img-5.photosight.ru/cce/5698208_larg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6" y="678098"/>
            <a:ext cx="5940425" cy="4467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3899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12580" y="4679694"/>
            <a:ext cx="85073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Д</a:t>
            </a:r>
            <a:r>
              <a:rPr lang="ru-RU" sz="5400" b="1" dirty="0">
                <a:solidFill>
                  <a:srgbClr val="C00000"/>
                </a:solidFill>
                <a:latin typeface="SchoolBook_Alx_Udar"/>
              </a:rPr>
              <a:t>е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рти круп</a:t>
            </a:r>
            <a:r>
              <a:rPr lang="ru-RU" sz="5400" b="1" dirty="0">
                <a:solidFill>
                  <a:srgbClr val="C00000"/>
                </a:solidFill>
                <a:latin typeface="SchoolBook_Alx_Udar"/>
              </a:rPr>
              <a:t>у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подрібнювати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зерно.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holiday.by/files/blog/f010746777f7813587eb1aa555b2dae6-thumb-690x1500-w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69" y="1196990"/>
            <a:ext cx="4210459" cy="3260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alcorecept.ru/wp-content/uploads/2014/12/prosushennye-zerna-izmelchit-v-muku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196" y="1196989"/>
            <a:ext cx="3796803" cy="32607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35534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48214" y="5241576"/>
            <a:ext cx="76955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5400" b="1" dirty="0">
                <a:solidFill>
                  <a:srgbClr val="C00000"/>
                </a:solidFill>
              </a:rPr>
              <a:t>Шум – </a:t>
            </a:r>
            <a:r>
              <a:rPr lang="ru-RU" sz="5400" b="1" dirty="0" smtClean="0">
                <a:solidFill>
                  <a:srgbClr val="C00000"/>
                </a:solidFill>
              </a:rPr>
              <a:t>те </a:t>
            </a:r>
            <a:r>
              <a:rPr lang="ru-RU" sz="5400" b="1" dirty="0" err="1">
                <a:solidFill>
                  <a:srgbClr val="C00000"/>
                </a:solidFill>
              </a:rPr>
              <a:t>саме</a:t>
            </a:r>
            <a:r>
              <a:rPr lang="ru-RU" sz="5400" b="1" dirty="0">
                <a:solidFill>
                  <a:srgbClr val="C00000"/>
                </a:solidFill>
              </a:rPr>
              <a:t>, </a:t>
            </a:r>
            <a:r>
              <a:rPr lang="ru-RU" sz="5400" b="1" dirty="0" err="1">
                <a:solidFill>
                  <a:srgbClr val="C00000"/>
                </a:solidFill>
              </a:rPr>
              <a:t>що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піна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6" name="Рисунок 5" descr="http://www.cigaretteboats.ru/i/pen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7" y="1137774"/>
            <a:ext cx="5940425" cy="36537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07627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0092" y="5217513"/>
            <a:ext cx="87318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Вколо</a:t>
            </a:r>
            <a:r>
              <a:rPr lang="ru-RU" sz="5400" b="1" dirty="0">
                <a:solidFill>
                  <a:srgbClr val="C00000"/>
                </a:solidFill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</a:rPr>
              <a:t>навколо</a:t>
            </a:r>
            <a:r>
              <a:rPr lang="ru-RU" sz="5400" b="1" dirty="0">
                <a:solidFill>
                  <a:srgbClr val="C00000"/>
                </a:solidFill>
              </a:rPr>
              <a:t>, </a:t>
            </a:r>
            <a:r>
              <a:rPr lang="ru-RU" sz="5400" b="1" dirty="0" err="1">
                <a:solidFill>
                  <a:srgbClr val="C00000"/>
                </a:solidFill>
              </a:rPr>
              <a:t>навкруги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6" name="Рисунок 5" descr="http://www.cibanet.org/uploaded/downloads/academics/Photos/children-around-world-153584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002" y="650557"/>
            <a:ext cx="5234442" cy="48358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20419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20875" y="5169386"/>
            <a:ext cx="53502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5400" b="1" dirty="0">
                <a:solidFill>
                  <a:srgbClr val="C00000"/>
                </a:solidFill>
              </a:rPr>
              <a:t>Помело — </a:t>
            </a:r>
            <a:r>
              <a:rPr lang="ru-RU" sz="5400" b="1" dirty="0" err="1">
                <a:solidFill>
                  <a:srgbClr val="C00000"/>
                </a:solidFill>
              </a:rPr>
              <a:t>мітла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6" name="Рисунок 5" descr="http://shuwany.ru/wp-content/uploads/2014/07/15971_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085" y="1122363"/>
            <a:ext cx="8490857" cy="39068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61980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05519" y="4880629"/>
            <a:ext cx="543770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Запона</a:t>
            </a:r>
            <a:r>
              <a:rPr lang="ru-RU" sz="5400" b="1" dirty="0">
                <a:solidFill>
                  <a:srgbClr val="C00000"/>
                </a:solidFill>
              </a:rPr>
              <a:t> —  </a:t>
            </a:r>
            <a:r>
              <a:rPr lang="ru-RU" sz="5400" b="1" dirty="0" err="1">
                <a:solidFill>
                  <a:srgbClr val="C00000"/>
                </a:solidFill>
              </a:rPr>
              <a:t>завіса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6" name="Рисунок 5" descr="http://do.e1.ru/preview/market/14886161a38808db9f8073779312ca5e_1423999764_960_96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7" y="458788"/>
            <a:ext cx="5940425" cy="44218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41689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91000" y="5257800"/>
            <a:ext cx="7009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Смух</a:t>
            </a:r>
            <a:r>
              <a:rPr lang="ru-RU" sz="5400" b="1" dirty="0">
                <a:solidFill>
                  <a:srgbClr val="C00000"/>
                </a:solidFill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</a:rPr>
              <a:t>хутро</a:t>
            </a:r>
            <a:r>
              <a:rPr lang="ru-RU" sz="5400" b="1" dirty="0">
                <a:solidFill>
                  <a:srgbClr val="C00000"/>
                </a:solidFill>
              </a:rPr>
              <a:t>, шерсть.</a:t>
            </a:r>
          </a:p>
        </p:txBody>
      </p:sp>
      <p:pic>
        <p:nvPicPr>
          <p:cNvPr id="6" name="Рисунок 5" descr="http://xn--80aaleqhbkbz7ak6l.xn--p1ai/uploads/images/s/h/e/sherst_bobr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6" y="706755"/>
            <a:ext cx="5940425" cy="45510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97110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4979105"/>
            <a:ext cx="9911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Купина — </a:t>
            </a:r>
            <a:r>
              <a:rPr lang="ru-RU" sz="5400" b="1" dirty="0" smtClean="0">
                <a:solidFill>
                  <a:srgbClr val="C00000"/>
                </a:solidFill>
              </a:rPr>
              <a:t>кущ.</a:t>
            </a:r>
            <a:endParaRPr lang="ru-RU" sz="5400" dirty="0"/>
          </a:p>
        </p:txBody>
      </p:sp>
      <p:pic>
        <p:nvPicPr>
          <p:cNvPr id="8" name="Рисунок 7" descr="http://home.onego.ru/~otsoppe/coll11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923" y="789340"/>
            <a:ext cx="4729163" cy="43051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54935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8062" y="3755541"/>
            <a:ext cx="909587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Купина — горбик на </a:t>
            </a:r>
            <a:r>
              <a:rPr lang="ru-RU" sz="5400" b="1" dirty="0" err="1">
                <a:solidFill>
                  <a:srgbClr val="C00000"/>
                </a:solidFill>
              </a:rPr>
              <a:t>луці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чи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болоті</a:t>
            </a:r>
            <a:r>
              <a:rPr lang="ru-RU" sz="5400" b="1" dirty="0">
                <a:solidFill>
                  <a:srgbClr val="C00000"/>
                </a:solidFill>
              </a:rPr>
              <a:t>, </a:t>
            </a:r>
            <a:r>
              <a:rPr lang="ru-RU" sz="5400" b="1" dirty="0" err="1">
                <a:solidFill>
                  <a:srgbClr val="C00000"/>
                </a:solidFill>
              </a:rPr>
              <a:t>порослий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</a:rPr>
              <a:t>травою </a:t>
            </a: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</a:rPr>
              <a:t>або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>
                <a:solidFill>
                  <a:srgbClr val="C00000"/>
                </a:solidFill>
              </a:rPr>
              <a:t>мохом. </a:t>
            </a:r>
          </a:p>
        </p:txBody>
      </p:sp>
      <p:pic>
        <p:nvPicPr>
          <p:cNvPr id="6" name="Рисунок 5" descr="https://img-fotki.yandex.ru/get/4203/i8488.22/0_28860_7c158962_X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5" y="641985"/>
            <a:ext cx="5940425" cy="3348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58027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61242" y="3799518"/>
            <a:ext cx="98741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Мавка</a:t>
            </a:r>
            <a:r>
              <a:rPr lang="ru-RU" sz="5400" b="1" dirty="0">
                <a:solidFill>
                  <a:srgbClr val="C00000"/>
                </a:solidFill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</a:rPr>
              <a:t>казкова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лісова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істота</a:t>
            </a:r>
            <a:r>
              <a:rPr lang="ru-RU" sz="5400" b="1" dirty="0">
                <a:solidFill>
                  <a:srgbClr val="C00000"/>
                </a:solidFill>
              </a:rPr>
              <a:t> в </a:t>
            </a:r>
            <a:r>
              <a:rPr lang="ru-RU" sz="5400" b="1" dirty="0" err="1">
                <a:solidFill>
                  <a:srgbClr val="C00000"/>
                </a:solidFill>
              </a:rPr>
              <a:t>образі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гарної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</a:rPr>
              <a:t>дівчини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>
                <a:solidFill>
                  <a:srgbClr val="C00000"/>
                </a:solidFill>
              </a:rPr>
              <a:t>з </a:t>
            </a:r>
            <a:r>
              <a:rPr lang="ru-RU" sz="5400" b="1" dirty="0" err="1">
                <a:solidFill>
                  <a:srgbClr val="C00000"/>
                </a:solidFill>
              </a:rPr>
              <a:t>довгим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розпущеним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</a:rPr>
              <a:t>волоссям</a:t>
            </a:r>
            <a:r>
              <a:rPr lang="ru-RU" sz="5400" b="1" dirty="0" smtClean="0">
                <a:solidFill>
                  <a:srgbClr val="C00000"/>
                </a:solidFill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cs262.vk.me/u24913762/a_c9d08a6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42"/>
          <a:stretch/>
        </p:blipFill>
        <p:spPr bwMode="auto">
          <a:xfrm>
            <a:off x="4970504" y="553796"/>
            <a:ext cx="2130511" cy="27907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64800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2396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17164" y="5097197"/>
            <a:ext cx="40142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C00000"/>
                </a:solidFill>
              </a:rPr>
              <a:t>Огир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>
                <a:solidFill>
                  <a:srgbClr val="C00000"/>
                </a:solidFill>
              </a:rPr>
              <a:t>— </a:t>
            </a:r>
            <a:r>
              <a:rPr lang="ru-RU" sz="5400" b="1" dirty="0" err="1" smtClean="0">
                <a:solidFill>
                  <a:srgbClr val="C00000"/>
                </a:solidFill>
              </a:rPr>
              <a:t>кінь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  <a:endParaRPr lang="ru-RU" dirty="0"/>
          </a:p>
        </p:txBody>
      </p:sp>
      <p:pic>
        <p:nvPicPr>
          <p:cNvPr id="6" name="Рисунок 5" descr="https://im2-tub-ua.yandex.net/i?id=8d1de187d68e8fde6a1d55dcd9fd96d9&amp;n=33&amp;h=215&amp;w=323">
            <a:hlinkClick r:id="rId3" action="ppaction://hlinkfile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165" y="865414"/>
            <a:ext cx="7648905" cy="42317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25410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74451" y="5121260"/>
            <a:ext cx="45255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Міх</a:t>
            </a:r>
            <a:r>
              <a:rPr lang="ru-RU" sz="5400" b="1" dirty="0">
                <a:solidFill>
                  <a:srgbClr val="C00000"/>
                </a:solidFill>
              </a:rPr>
              <a:t> — </a:t>
            </a:r>
            <a:r>
              <a:rPr lang="ru-RU" sz="5400" b="1" dirty="0" err="1" smtClean="0">
                <a:solidFill>
                  <a:srgbClr val="C00000"/>
                </a:solidFill>
              </a:rPr>
              <a:t>мішок</a:t>
            </a:r>
            <a:r>
              <a:rPr lang="ru-RU" sz="5400" b="1" dirty="0" smtClean="0">
                <a:solidFill>
                  <a:srgbClr val="C00000"/>
                </a:solidFill>
              </a:rPr>
              <a:t>.</a:t>
            </a:r>
            <a:endParaRPr lang="ru-RU" dirty="0"/>
          </a:p>
        </p:txBody>
      </p:sp>
      <p:pic>
        <p:nvPicPr>
          <p:cNvPr id="6" name="Рисунок 5" descr="http://cs614627.vk.me/v614627568/10db0/4ns_Q9Tkud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386" y="917727"/>
            <a:ext cx="6629400" cy="40788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2179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87779" y="4632326"/>
            <a:ext cx="857260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Зал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и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гувати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i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надівати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мотузку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(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віжки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) на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роги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media1.s-nbcnews.com/i/newscms/2014_41/708026/pc-141009-cow-germany-diaper-745a_76987e2d0ae966c473833dcb269f343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05"/>
          <a:stretch/>
        </p:blipFill>
        <p:spPr bwMode="auto">
          <a:xfrm>
            <a:off x="3608952" y="786758"/>
            <a:ext cx="5649347" cy="38455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084444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88437" y="4583162"/>
            <a:ext cx="803104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Козубок</a:t>
            </a:r>
            <a:r>
              <a:rPr lang="ru-RU" sz="5400" b="1" dirty="0">
                <a:solidFill>
                  <a:srgbClr val="C00000"/>
                </a:solidFill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</a:rPr>
              <a:t>невеличкий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endParaRPr lang="ru-RU" sz="5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</a:rPr>
              <a:t>кошик</a:t>
            </a:r>
            <a:r>
              <a:rPr lang="ru-RU" sz="5400" b="1" dirty="0">
                <a:solidFill>
                  <a:srgbClr val="C00000"/>
                </a:solidFill>
              </a:rPr>
              <a:t>, сплетений </a:t>
            </a:r>
            <a:r>
              <a:rPr lang="ru-RU" sz="5400" b="1" dirty="0" err="1">
                <a:solidFill>
                  <a:srgbClr val="C00000"/>
                </a:solidFill>
              </a:rPr>
              <a:t>з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</a:rPr>
              <a:t>лози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  <a:endParaRPr lang="ru-RU" dirty="0"/>
          </a:p>
        </p:txBody>
      </p:sp>
      <p:pic>
        <p:nvPicPr>
          <p:cNvPr id="6" name="Рисунок 5" descr="http://m.io.ua/img_aa/medium/3320/88/3320883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040" y="860217"/>
            <a:ext cx="3975917" cy="38208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089791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76067" y="4057213"/>
            <a:ext cx="907181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Оболонь </a:t>
            </a:r>
            <a:r>
              <a:rPr lang="ru-RU" sz="5400" b="1" dirty="0">
                <a:solidFill>
                  <a:srgbClr val="C00000"/>
                </a:solidFill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</a:rPr>
              <a:t>заплавні</a:t>
            </a:r>
            <a:r>
              <a:rPr lang="ru-RU" sz="5400" b="1" dirty="0">
                <a:solidFill>
                  <a:srgbClr val="C00000"/>
                </a:solidFill>
              </a:rPr>
              <a:t> луки, </a:t>
            </a:r>
            <a:r>
              <a:rPr lang="ru-RU" sz="5400" b="1" dirty="0" err="1">
                <a:solidFill>
                  <a:srgbClr val="C00000"/>
                </a:solidFill>
              </a:rPr>
              <a:t>що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затоплюються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під</a:t>
            </a:r>
            <a:r>
              <a:rPr lang="ru-RU" sz="5400" b="1" dirty="0">
                <a:solidFill>
                  <a:srgbClr val="C00000"/>
                </a:solidFill>
              </a:rPr>
              <a:t> час </a:t>
            </a:r>
          </a:p>
          <a:p>
            <a:pPr algn="ctr"/>
            <a:r>
              <a:rPr lang="ru-RU" sz="5400" b="1" dirty="0" err="1">
                <a:solidFill>
                  <a:srgbClr val="C00000"/>
                </a:solidFill>
              </a:rPr>
              <a:t>повені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6" name="Рисунок 5" descr="http://museum.net.ua/images/hudogniki_ukraine/Orlovskij/x49.jpg.pagespeed.ic.XhkjrY5GhT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143" y="701238"/>
            <a:ext cx="6422583" cy="3152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448576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4038316"/>
            <a:ext cx="916806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5400" b="1" dirty="0">
                <a:solidFill>
                  <a:srgbClr val="C00000"/>
                </a:solidFill>
              </a:rPr>
              <a:t>Виточка — зашита з </a:t>
            </a:r>
            <a:r>
              <a:rPr lang="ru-RU" sz="5400" b="1" dirty="0" err="1">
                <a:solidFill>
                  <a:srgbClr val="C00000"/>
                </a:solidFill>
              </a:rPr>
              <a:t>вивороту</a:t>
            </a:r>
            <a:r>
              <a:rPr lang="ru-RU" sz="5400" b="1" dirty="0">
                <a:solidFill>
                  <a:srgbClr val="C00000"/>
                </a:solidFill>
              </a:rPr>
              <a:t> невелика складочка 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</a:rPr>
              <a:t>на </a:t>
            </a:r>
            <a:r>
              <a:rPr lang="ru-RU" sz="5400" b="1" dirty="0" err="1">
                <a:solidFill>
                  <a:srgbClr val="C00000"/>
                </a:solidFill>
              </a:rPr>
              <a:t>одязі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6" name="Рисунок 5" descr="http://pandia.ru/text/77/445/images/image039_7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5"/>
          <a:stretch/>
        </p:blipFill>
        <p:spPr bwMode="auto">
          <a:xfrm>
            <a:off x="4557611" y="522440"/>
            <a:ext cx="2844165" cy="3686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776027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23299" y="4327176"/>
            <a:ext cx="788228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5400" b="1" dirty="0">
                <a:solidFill>
                  <a:srgbClr val="C00000"/>
                </a:solidFill>
              </a:rPr>
              <a:t>Проза — твори, </a:t>
            </a:r>
            <a:r>
              <a:rPr lang="ru-RU" sz="5400" b="1" dirty="0" err="1">
                <a:solidFill>
                  <a:srgbClr val="C00000"/>
                </a:solidFill>
              </a:rPr>
              <a:t>написані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endParaRPr lang="ru-RU" sz="5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</a:rPr>
              <a:t>невіршованою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мовою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6" name="Рисунок 5" descr="http://www.proza.ru/pics/2010/09/26/954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832" y="870102"/>
            <a:ext cx="5048250" cy="2552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88508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77083" y="5370822"/>
            <a:ext cx="865788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 Рундук – те </a:t>
            </a:r>
            <a:r>
              <a:rPr lang="ru-RU" sz="5400" b="1" dirty="0" err="1">
                <a:solidFill>
                  <a:srgbClr val="C00000"/>
                </a:solidFill>
              </a:rPr>
              <a:t>саме</a:t>
            </a:r>
            <a:r>
              <a:rPr lang="ru-RU" sz="5400" b="1" dirty="0">
                <a:solidFill>
                  <a:srgbClr val="C00000"/>
                </a:solidFill>
              </a:rPr>
              <a:t>, </a:t>
            </a:r>
            <a:r>
              <a:rPr lang="ru-RU" sz="5400" b="1" dirty="0" err="1">
                <a:solidFill>
                  <a:srgbClr val="C00000"/>
                </a:solidFill>
              </a:rPr>
              <a:t>що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</a:rPr>
              <a:t>ґанок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  <a:endParaRPr lang="ru-RU" dirty="0"/>
          </a:p>
        </p:txBody>
      </p:sp>
      <p:pic>
        <p:nvPicPr>
          <p:cNvPr id="6" name="Рисунок 5" descr="http://p.phgk.ru/b/l/18739/10802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87" y="969945"/>
            <a:ext cx="5940425" cy="39547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050235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28589" y="4664060"/>
            <a:ext cx="753482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Миньок</a:t>
            </a:r>
            <a:r>
              <a:rPr lang="ru-RU" sz="5400" b="1" dirty="0">
                <a:solidFill>
                  <a:srgbClr val="C00000"/>
                </a:solidFill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</a:rPr>
              <a:t>прісноводна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endParaRPr lang="ru-RU" sz="5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</a:rPr>
              <a:t>хижа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риба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6" name="Рисунок 5" descr="http://fotoham.ru/img/picture/Oct/09/7ee721a58e025ccdc471bc55465840f8/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6" y="795179"/>
            <a:ext cx="5940425" cy="36347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85865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56611" y="3755540"/>
            <a:ext cx="916806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Плоскирка</a:t>
            </a:r>
            <a:r>
              <a:rPr lang="ru-RU" sz="5400" b="1" dirty="0">
                <a:solidFill>
                  <a:srgbClr val="C00000"/>
                </a:solidFill>
              </a:rPr>
              <a:t> — невелика </a:t>
            </a:r>
            <a:r>
              <a:rPr lang="ru-RU" sz="5400" b="1" dirty="0" err="1">
                <a:solidFill>
                  <a:srgbClr val="C00000"/>
                </a:solidFill>
              </a:rPr>
              <a:t>прісноводна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риба</a:t>
            </a:r>
            <a:r>
              <a:rPr lang="ru-RU" sz="5400" b="1" dirty="0">
                <a:solidFill>
                  <a:srgbClr val="C00000"/>
                </a:solidFill>
              </a:rPr>
              <a:t>, схожа на </a:t>
            </a:r>
          </a:p>
          <a:p>
            <a:pPr algn="ctr"/>
            <a:r>
              <a:rPr lang="ru-RU" sz="5400" b="1" dirty="0" err="1">
                <a:solidFill>
                  <a:srgbClr val="C00000"/>
                </a:solidFill>
              </a:rPr>
              <a:t>ляща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6" name="Рисунок 5" descr="http://infofishing.ru/uploads/posts/2010-10/1288171234_blicca_bjoerkn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6" y="939998"/>
            <a:ext cx="5940425" cy="25088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26850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26671" y="3965138"/>
            <a:ext cx="991144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Юрій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Гагарін</a:t>
            </a:r>
            <a:r>
              <a:rPr lang="ru-RU" sz="5400" b="1" dirty="0">
                <a:solidFill>
                  <a:srgbClr val="C00000"/>
                </a:solidFill>
              </a:rPr>
              <a:t> — перший космонавт, </a:t>
            </a:r>
            <a:r>
              <a:rPr lang="ru-RU" sz="5400" b="1" dirty="0" err="1" smtClean="0">
                <a:solidFill>
                  <a:srgbClr val="C00000"/>
                </a:solidFill>
              </a:rPr>
              <a:t>який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</a:rPr>
              <a:t>побував</a:t>
            </a:r>
            <a:endParaRPr lang="ru-RU" sz="5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>
                <a:solidFill>
                  <a:srgbClr val="C00000"/>
                </a:solidFill>
              </a:rPr>
              <a:t>у </a:t>
            </a:r>
            <a:r>
              <a:rPr lang="ru-RU" sz="5400" b="1" dirty="0" err="1" smtClean="0">
                <a:solidFill>
                  <a:srgbClr val="C00000"/>
                </a:solidFill>
              </a:rPr>
              <a:t>космосі</a:t>
            </a:r>
            <a:r>
              <a:rPr lang="ru-RU" sz="5400" b="1" dirty="0" smtClean="0">
                <a:solidFill>
                  <a:srgbClr val="C00000"/>
                </a:solidFill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s.fishki.net/upload/users/2015/12/02/344512/44879971279c4e86c5d08f11dcd6f37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757" y="631553"/>
            <a:ext cx="4147458" cy="33335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321336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84421" y="3635224"/>
            <a:ext cx="924025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Орбіта</a:t>
            </a:r>
            <a:r>
              <a:rPr lang="ru-RU" sz="5400" b="1" dirty="0">
                <a:solidFill>
                  <a:srgbClr val="C00000"/>
                </a:solidFill>
              </a:rPr>
              <a:t> — шлях </a:t>
            </a:r>
            <a:r>
              <a:rPr lang="ru-RU" sz="5400" b="1" dirty="0" err="1">
                <a:solidFill>
                  <a:srgbClr val="C00000"/>
                </a:solidFill>
              </a:rPr>
              <a:t>руху</a:t>
            </a:r>
            <a:r>
              <a:rPr lang="ru-RU" sz="5400" b="1" dirty="0">
                <a:solidFill>
                  <a:srgbClr val="C00000"/>
                </a:solidFill>
              </a:rPr>
              <a:t> небесного </a:t>
            </a:r>
            <a:r>
              <a:rPr lang="ru-RU" sz="5400" b="1" dirty="0" err="1">
                <a:solidFill>
                  <a:srgbClr val="C00000"/>
                </a:solidFill>
              </a:rPr>
              <a:t>тіла</a:t>
            </a:r>
            <a:r>
              <a:rPr lang="ru-RU" sz="5400" b="1" dirty="0">
                <a:solidFill>
                  <a:srgbClr val="C00000"/>
                </a:solidFill>
              </a:rPr>
              <a:t>, штучного </a:t>
            </a:r>
            <a:endParaRPr lang="ru-RU" sz="5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</a:rPr>
              <a:t>супутника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</a:rPr>
              <a:t>Землі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  <a:endParaRPr lang="ru-RU" dirty="0"/>
          </a:p>
        </p:txBody>
      </p:sp>
      <p:pic>
        <p:nvPicPr>
          <p:cNvPr id="6" name="Рисунок 5" descr="http://media0.fanparty.ru/fanclubs/vse-neobyasnimoe-i-neobychnoe/quizzes/91913/33605_quiz_vse_neobyasnimoe_i_neobychno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339" y="646340"/>
            <a:ext cx="5818415" cy="29888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026737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79888" y="4471556"/>
            <a:ext cx="763221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5400" b="1" dirty="0">
                <a:solidFill>
                  <a:srgbClr val="C00000"/>
                </a:solidFill>
              </a:rPr>
              <a:t>Катапульта — </a:t>
            </a:r>
            <a:r>
              <a:rPr lang="ru-RU" sz="5400" b="1" dirty="0" smtClean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механізм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endParaRPr lang="ru-RU" sz="5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для </a:t>
            </a:r>
            <a:r>
              <a:rPr lang="ru-RU" sz="5400" b="1" dirty="0">
                <a:solidFill>
                  <a:srgbClr val="C00000"/>
                </a:solidFill>
              </a:rPr>
              <a:t>старту </a:t>
            </a:r>
            <a:r>
              <a:rPr lang="ru-RU" sz="5400" b="1" dirty="0" err="1">
                <a:solidFill>
                  <a:srgbClr val="C00000"/>
                </a:solidFill>
              </a:rPr>
              <a:t>літака</a:t>
            </a:r>
            <a:r>
              <a:rPr lang="ru-RU" sz="54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6" name="Рисунок 5" descr="http://avia-simply.ru/wp-content/uploads/2014/10/SM-3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4" y="1044551"/>
            <a:ext cx="5940425" cy="31788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1697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43100" y="3602038"/>
            <a:ext cx="90024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Тік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майданчик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для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молотьби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очищення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та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просушування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зерна.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painting.artyx.ru/painting/item/f00/s01/e0001148/pic/00000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333" y="755650"/>
            <a:ext cx="5291138" cy="2846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083548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15714" y="3422802"/>
            <a:ext cx="936056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5400" b="1" dirty="0">
                <a:solidFill>
                  <a:srgbClr val="C00000"/>
                </a:solidFill>
              </a:rPr>
              <a:t>Атмосфера — </a:t>
            </a:r>
            <a:r>
              <a:rPr lang="ru-RU" sz="5400" b="1" dirty="0" err="1">
                <a:solidFill>
                  <a:srgbClr val="C00000"/>
                </a:solidFill>
              </a:rPr>
              <a:t>газоподібна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оболонка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err="1">
                <a:solidFill>
                  <a:srgbClr val="C00000"/>
                </a:solidFill>
              </a:rPr>
              <a:t>Землі</a:t>
            </a:r>
            <a:r>
              <a:rPr lang="ru-RU" sz="5400" b="1" dirty="0">
                <a:solidFill>
                  <a:srgbClr val="C00000"/>
                </a:solidFill>
              </a:rPr>
              <a:t> та </a:t>
            </a:r>
            <a:r>
              <a:rPr lang="ru-RU" sz="5400" b="1" dirty="0" err="1">
                <a:solidFill>
                  <a:srgbClr val="C00000"/>
                </a:solidFill>
              </a:rPr>
              <a:t>деяких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5400" b="1" dirty="0" err="1">
                <a:solidFill>
                  <a:srgbClr val="C00000"/>
                </a:solidFill>
              </a:rPr>
              <a:t>інших</a:t>
            </a:r>
            <a:r>
              <a:rPr lang="ru-RU" sz="5400" b="1" dirty="0">
                <a:solidFill>
                  <a:srgbClr val="C00000"/>
                </a:solidFill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</a:rPr>
              <a:t>планет.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images.astronet.ru/pubd/2001/01/06/0001164868/moonrise_sts35_big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77"/>
          <a:stretch/>
        </p:blipFill>
        <p:spPr bwMode="auto">
          <a:xfrm>
            <a:off x="3335504" y="682718"/>
            <a:ext cx="5940425" cy="2919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774082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09448" y="3324544"/>
            <a:ext cx="1109892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C00000"/>
                </a:solidFill>
              </a:rPr>
              <a:t>Фанфара </a:t>
            </a:r>
            <a:r>
              <a:rPr lang="ru-RU" sz="5000" b="1" dirty="0">
                <a:solidFill>
                  <a:srgbClr val="C00000"/>
                </a:solidFill>
              </a:rPr>
              <a:t>— </a:t>
            </a:r>
            <a:r>
              <a:rPr lang="ru-RU" sz="5000" b="1" dirty="0" err="1">
                <a:solidFill>
                  <a:srgbClr val="C00000"/>
                </a:solidFill>
              </a:rPr>
              <a:t>духовий</a:t>
            </a:r>
            <a:r>
              <a:rPr lang="ru-RU" sz="5000" b="1" dirty="0">
                <a:solidFill>
                  <a:srgbClr val="C00000"/>
                </a:solidFill>
              </a:rPr>
              <a:t> </a:t>
            </a:r>
            <a:r>
              <a:rPr lang="ru-RU" sz="5000" b="1" dirty="0" err="1">
                <a:solidFill>
                  <a:srgbClr val="C00000"/>
                </a:solidFill>
              </a:rPr>
              <a:t>музичний</a:t>
            </a:r>
            <a:r>
              <a:rPr lang="ru-RU" sz="5000" b="1" dirty="0">
                <a:solidFill>
                  <a:srgbClr val="C00000"/>
                </a:solidFill>
              </a:rPr>
              <a:t> </a:t>
            </a:r>
            <a:r>
              <a:rPr lang="ru-RU" sz="5000" b="1" dirty="0" err="1">
                <a:solidFill>
                  <a:srgbClr val="C00000"/>
                </a:solidFill>
              </a:rPr>
              <a:t>інструмент</a:t>
            </a:r>
            <a:r>
              <a:rPr lang="ru-RU" sz="5000" b="1" dirty="0">
                <a:solidFill>
                  <a:srgbClr val="C00000"/>
                </a:solidFill>
              </a:rPr>
              <a:t>, </a:t>
            </a:r>
            <a:r>
              <a:rPr lang="ru-RU" sz="5000" b="1" dirty="0" err="1">
                <a:solidFill>
                  <a:srgbClr val="C00000"/>
                </a:solidFill>
              </a:rPr>
              <a:t>який</a:t>
            </a:r>
            <a:r>
              <a:rPr lang="ru-RU" sz="5000" b="1" dirty="0">
                <a:solidFill>
                  <a:srgbClr val="C00000"/>
                </a:solidFill>
              </a:rPr>
              <a:t> </a:t>
            </a:r>
            <a:r>
              <a:rPr lang="ru-RU" sz="5000" b="1" dirty="0" err="1" smtClean="0">
                <a:solidFill>
                  <a:srgbClr val="C00000"/>
                </a:solidFill>
              </a:rPr>
              <a:t>використовують</a:t>
            </a:r>
            <a:r>
              <a:rPr lang="ru-RU" sz="5000" b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sz="5000" b="1" dirty="0" smtClean="0">
                <a:solidFill>
                  <a:srgbClr val="C00000"/>
                </a:solidFill>
              </a:rPr>
              <a:t>для </a:t>
            </a:r>
            <a:r>
              <a:rPr lang="ru-RU" sz="5000" b="1" dirty="0" err="1">
                <a:solidFill>
                  <a:srgbClr val="C00000"/>
                </a:solidFill>
              </a:rPr>
              <a:t>виконання</a:t>
            </a:r>
            <a:r>
              <a:rPr lang="ru-RU" sz="5000" b="1" dirty="0">
                <a:solidFill>
                  <a:srgbClr val="C00000"/>
                </a:solidFill>
              </a:rPr>
              <a:t> </a:t>
            </a:r>
            <a:r>
              <a:rPr lang="ru-RU" sz="5000" b="1" dirty="0" err="1" smtClean="0">
                <a:solidFill>
                  <a:srgbClr val="C00000"/>
                </a:solidFill>
              </a:rPr>
              <a:t>музичних</a:t>
            </a:r>
            <a:r>
              <a:rPr lang="ru-RU" sz="5000" b="1" dirty="0">
                <a:solidFill>
                  <a:srgbClr val="C00000"/>
                </a:solidFill>
              </a:rPr>
              <a:t> </a:t>
            </a:r>
            <a:r>
              <a:rPr lang="ru-RU" sz="5000" b="1" dirty="0" smtClean="0">
                <a:solidFill>
                  <a:srgbClr val="C00000"/>
                </a:solidFill>
              </a:rPr>
              <a:t>фраз </a:t>
            </a:r>
            <a:r>
              <a:rPr lang="ru-RU" sz="5000" b="1" dirty="0" err="1" smtClean="0">
                <a:solidFill>
                  <a:srgbClr val="C00000"/>
                </a:solidFill>
              </a:rPr>
              <a:t>урочистого</a:t>
            </a:r>
            <a:r>
              <a:rPr lang="ru-RU" sz="5000" b="1" dirty="0" smtClean="0">
                <a:solidFill>
                  <a:srgbClr val="C00000"/>
                </a:solidFill>
              </a:rPr>
              <a:t> характеру</a:t>
            </a:r>
            <a:r>
              <a:rPr lang="ru-RU" sz="5000" b="1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6" name="Рисунок 5" descr="http://www.niratakah.kai.ed.jp/suisougaku/nirasaki_Images/nirasaki_4.png">
            <a:hlinkClick r:id="rId3" action="ppaction://hlinkfile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6" y="715162"/>
            <a:ext cx="5940425" cy="2707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219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3761522"/>
            <a:ext cx="933994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Пол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и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в’яний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укритий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особливим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склоподібним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розчином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4.bp.blogspot.com/-QyIikj6X-2g/TejYzSDHAEI/AAAAAAAAAz4/JE8scxYi7gE/s1600/P904005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281" y="762844"/>
            <a:ext cx="5718448" cy="3204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8899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bondare.club/images/product/l/73148bbc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5"/>
          <a:stretch>
            <a:fillRect/>
          </a:stretch>
        </p:blipFill>
        <p:spPr bwMode="auto">
          <a:xfrm>
            <a:off x="4114800" y="478032"/>
            <a:ext cx="3689131" cy="276966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975757" y="3105835"/>
            <a:ext cx="86922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Цебр</a:t>
            </a:r>
            <a:r>
              <a:rPr lang="ru-RU" sz="5400" b="1" dirty="0" err="1">
                <a:solidFill>
                  <a:srgbClr val="C00000"/>
                </a:solidFill>
                <a:latin typeface="SchoolBook_Alx_Udar"/>
              </a:rPr>
              <a:t>о</a:t>
            </a:r>
            <a:r>
              <a:rPr lang="ru-RU" sz="5400" b="1" dirty="0">
                <a:solidFill>
                  <a:srgbClr val="C00000"/>
                </a:solidFill>
                <a:latin typeface="SchoolBook_Alx_Udar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велика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дерев’яна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посудина у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вигляді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відра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або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зрізаної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діжки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07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21319" y="5128372"/>
            <a:ext cx="82466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Перістий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смугастий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freeppt4u.com/u/storage/ppt_2794/13c10-1384767605-14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9"/>
          <a:stretch/>
        </p:blipFill>
        <p:spPr bwMode="auto">
          <a:xfrm>
            <a:off x="3263900" y="1030288"/>
            <a:ext cx="6223000" cy="42275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518474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583</Words>
  <Application>Microsoft Office PowerPoint</Application>
  <PresentationFormat>Произвольный</PresentationFormat>
  <Paragraphs>98</Paragraphs>
  <Slides>61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)</dc:creator>
  <cp:lastModifiedBy>School 21</cp:lastModifiedBy>
  <cp:revision>30</cp:revision>
  <dcterms:created xsi:type="dcterms:W3CDTF">2016-02-29T15:13:39Z</dcterms:created>
  <dcterms:modified xsi:type="dcterms:W3CDTF">2016-03-30T07:45:35Z</dcterms:modified>
</cp:coreProperties>
</file>