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4" r:id="rId7"/>
    <p:sldId id="263" r:id="rId8"/>
    <p:sldId id="262" r:id="rId9"/>
    <p:sldId id="259" r:id="rId10"/>
    <p:sldId id="268" r:id="rId11"/>
    <p:sldId id="269" r:id="rId12"/>
    <p:sldId id="267" r:id="rId13"/>
    <p:sldId id="266" r:id="rId14"/>
    <p:sldId id="265" r:id="rId15"/>
    <p:sldId id="271" r:id="rId16"/>
    <p:sldId id="272" r:id="rId17"/>
    <p:sldId id="270" r:id="rId18"/>
    <p:sldId id="275" r:id="rId19"/>
    <p:sldId id="274" r:id="rId20"/>
    <p:sldId id="273" r:id="rId21"/>
    <p:sldId id="278" r:id="rId22"/>
    <p:sldId id="280" r:id="rId23"/>
    <p:sldId id="279" r:id="rId24"/>
    <p:sldId id="277" r:id="rId25"/>
    <p:sldId id="276" r:id="rId26"/>
    <p:sldId id="288" r:id="rId27"/>
    <p:sldId id="287" r:id="rId28"/>
    <p:sldId id="286" r:id="rId29"/>
    <p:sldId id="285" r:id="rId30"/>
    <p:sldId id="284" r:id="rId31"/>
    <p:sldId id="283" r:id="rId32"/>
    <p:sldId id="282" r:id="rId33"/>
    <p:sldId id="281" r:id="rId34"/>
    <p:sldId id="291" r:id="rId35"/>
    <p:sldId id="292" r:id="rId36"/>
    <p:sldId id="290" r:id="rId37"/>
    <p:sldId id="293" r:id="rId38"/>
    <p:sldId id="296" r:id="rId39"/>
    <p:sldId id="295" r:id="rId40"/>
    <p:sldId id="294" r:id="rId41"/>
    <p:sldId id="289" r:id="rId42"/>
    <p:sldId id="300" r:id="rId43"/>
    <p:sldId id="305" r:id="rId44"/>
    <p:sldId id="306" r:id="rId45"/>
    <p:sldId id="304" r:id="rId46"/>
    <p:sldId id="302" r:id="rId47"/>
    <p:sldId id="303" r:id="rId48"/>
    <p:sldId id="301" r:id="rId49"/>
    <p:sldId id="297" r:id="rId50"/>
    <p:sldId id="298" r:id="rId51"/>
    <p:sldId id="308" r:id="rId52"/>
    <p:sldId id="313" r:id="rId53"/>
    <p:sldId id="309" r:id="rId54"/>
    <p:sldId id="312" r:id="rId55"/>
    <p:sldId id="311" r:id="rId56"/>
    <p:sldId id="310" r:id="rId57"/>
    <p:sldId id="307" r:id="rId58"/>
    <p:sldId id="316" r:id="rId59"/>
    <p:sldId id="319" r:id="rId60"/>
    <p:sldId id="318" r:id="rId61"/>
    <p:sldId id="320" r:id="rId62"/>
    <p:sldId id="321" r:id="rId63"/>
    <p:sldId id="317" r:id="rId64"/>
    <p:sldId id="315" r:id="rId65"/>
    <p:sldId id="314" r:id="rId66"/>
    <p:sldId id="322" r:id="rId67"/>
    <p:sldId id="327" r:id="rId68"/>
    <p:sldId id="326" r:id="rId69"/>
    <p:sldId id="330" r:id="rId70"/>
    <p:sldId id="329" r:id="rId71"/>
    <p:sldId id="328" r:id="rId72"/>
    <p:sldId id="325" r:id="rId73"/>
    <p:sldId id="324" r:id="rId74"/>
    <p:sldId id="323" r:id="rId75"/>
    <p:sldId id="333" r:id="rId76"/>
    <p:sldId id="334" r:id="rId77"/>
    <p:sldId id="335" r:id="rId78"/>
    <p:sldId id="332" r:id="rId79"/>
    <p:sldId id="331" r:id="rId80"/>
    <p:sldId id="340" r:id="rId81"/>
    <p:sldId id="339" r:id="rId82"/>
    <p:sldId id="338" r:id="rId83"/>
    <p:sldId id="337" r:id="rId84"/>
    <p:sldId id="343" r:id="rId85"/>
    <p:sldId id="342" r:id="rId86"/>
    <p:sldId id="341" r:id="rId87"/>
    <p:sldId id="336" r:id="rId88"/>
    <p:sldId id="346" r:id="rId8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 varScale="1">
        <p:scale>
          <a:sx n="59" d="100"/>
          <a:sy n="59" d="100"/>
        </p:scale>
        <p:origin x="72" y="4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81CFD-880E-44BA-BB2B-F4FA012BB2EF}" type="datetimeFigureOut">
              <a:rPr lang="ru-RU" smtClean="0"/>
              <a:pPr/>
              <a:t>12.03.2016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1458D-AFBD-42FA-A406-630DDEDD4D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6405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81CFD-880E-44BA-BB2B-F4FA012BB2EF}" type="datetimeFigureOut">
              <a:rPr lang="ru-RU" smtClean="0"/>
              <a:pPr/>
              <a:t>12.03.2016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1458D-AFBD-42FA-A406-630DDEDD4D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57655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81CFD-880E-44BA-BB2B-F4FA012BB2EF}" type="datetimeFigureOut">
              <a:rPr lang="ru-RU" smtClean="0"/>
              <a:pPr/>
              <a:t>12.03.2016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1458D-AFBD-42FA-A406-630DDEDD4D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23013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81CFD-880E-44BA-BB2B-F4FA012BB2EF}" type="datetimeFigureOut">
              <a:rPr lang="ru-RU" smtClean="0"/>
              <a:pPr/>
              <a:t>12.03.2016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1458D-AFBD-42FA-A406-630DDEDD4D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5679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81CFD-880E-44BA-BB2B-F4FA012BB2EF}" type="datetimeFigureOut">
              <a:rPr lang="ru-RU" smtClean="0"/>
              <a:pPr/>
              <a:t>12.03.2016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1458D-AFBD-42FA-A406-630DDEDD4D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36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81CFD-880E-44BA-BB2B-F4FA012BB2EF}" type="datetimeFigureOut">
              <a:rPr lang="ru-RU" smtClean="0"/>
              <a:pPr/>
              <a:t>12.03.2016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1458D-AFBD-42FA-A406-630DDEDD4D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16432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81CFD-880E-44BA-BB2B-F4FA012BB2EF}" type="datetimeFigureOut">
              <a:rPr lang="ru-RU" smtClean="0"/>
              <a:pPr/>
              <a:t>12.03.2016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1458D-AFBD-42FA-A406-630DDEDD4D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5739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81CFD-880E-44BA-BB2B-F4FA012BB2EF}" type="datetimeFigureOut">
              <a:rPr lang="ru-RU" smtClean="0"/>
              <a:pPr/>
              <a:t>12.03.2016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1458D-AFBD-42FA-A406-630DDEDD4D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8564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81CFD-880E-44BA-BB2B-F4FA012BB2EF}" type="datetimeFigureOut">
              <a:rPr lang="ru-RU" smtClean="0"/>
              <a:pPr/>
              <a:t>12.03.2016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1458D-AFBD-42FA-A406-630DDEDD4D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9074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81CFD-880E-44BA-BB2B-F4FA012BB2EF}" type="datetimeFigureOut">
              <a:rPr lang="ru-RU" smtClean="0"/>
              <a:pPr/>
              <a:t>12.03.2016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1458D-AFBD-42FA-A406-630DDEDD4D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49801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81CFD-880E-44BA-BB2B-F4FA012BB2EF}" type="datetimeFigureOut">
              <a:rPr lang="ru-RU" smtClean="0"/>
              <a:pPr/>
              <a:t>12.03.2016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1458D-AFBD-42FA-A406-630DDEDD4D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8986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081CFD-880E-44BA-BB2B-F4FA012BB2EF}" type="datetimeFigureOut">
              <a:rPr lang="ru-RU" smtClean="0"/>
              <a:pPr/>
              <a:t>12.03.2016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B1458D-AFBD-42FA-A406-630DDEDD4D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5624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&#1050;&#1072;&#1082;%20&#1089;&#1084;&#1077;&#1077;&#1090;&#1089;&#1103;%20&#1089;&#1086;&#1074;&#1072;%20&#1057;&#1084;&#1077;&#1096;&#1085;&#1086;&#1077;%20&#1074;&#1080;&#1076;&#1077;&#1086;%20&#1089;%20&#1089;&#1086;&#1074;&#1086;&#1081;-&#1093;&#1086;&#1093;&#1086;&#1090;&#1091;&#1096;&#1082;&#1086;&#1081;.mp4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3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hyperlink" Target="&#1051;&#1072;&#1079;&#1072;&#1088;&#1077;&#1074;&#1072;%20&#1053;&#1072;&#1076;&#1103;%20-%20&#1092;&#1083;&#1077;&#1081;&#1090;&#1072;_%20&#1088;&#1086;&#1084;&#1072;&#1085;&#1089;%20&#1053;&#1086;&#1089;&#1090;&#1072;&#1083;&#1100;&#1075;&#1080;&#1103;%20(&#1044;&#1086;&#1083;&#1078;&#1080;&#1082;&#1086;&#1074;),%20&#1074;&#1072;&#1083;&#1100;&#1089;%20&#1052;&#1077;&#1090;&#1077;&#1083;&#1100;%20(&#1057;&#1074;&#1080;&#1088;&#1080;&#1076;&#1086;&#1074;).mp4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4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735339" y="1875374"/>
            <a:ext cx="5251759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  <a:effectLst/>
              </a:rPr>
              <a:t>Словничок</a:t>
            </a:r>
            <a:r>
              <a:rPr lang="ru-RU" sz="8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  <a:effectLst/>
              </a:rPr>
              <a:t> </a:t>
            </a:r>
          </a:p>
          <a:p>
            <a:pPr algn="ctr"/>
            <a:r>
              <a:rPr lang="ru-RU" sz="8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</a:rPr>
              <a:t>3</a:t>
            </a:r>
            <a:r>
              <a:rPr lang="ru-RU" sz="8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</a:rPr>
              <a:t> </a:t>
            </a:r>
            <a:r>
              <a:rPr lang="ru-RU" sz="80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7030A0"/>
                </a:solidFill>
              </a:rPr>
              <a:t>клас</a:t>
            </a:r>
            <a:endParaRPr lang="ru-RU" sz="8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7030A0"/>
              </a:solidFill>
              <a:effectLst/>
            </a:endParaRPr>
          </a:p>
        </p:txBody>
      </p:sp>
      <p:pic>
        <p:nvPicPr>
          <p:cNvPr id="7" name="Рисунок 6" descr="https://images.zakupka.com/i/firms/27/46/46038/3-klas-literaturne-chitannya-pidruchnik-naumenko-v-o-3_07ea8404e76858f_800x600_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8832" y="888229"/>
            <a:ext cx="3686554" cy="516967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5860218" y="4441934"/>
            <a:ext cx="4705134" cy="181588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2700" cmpd="sng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П</a:t>
            </a:r>
            <a:r>
              <a:rPr lang="uk-UA" sz="2800" b="1" cap="none" spc="0" dirty="0" smtClean="0">
                <a:ln w="12700" cmpd="sng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і</a:t>
            </a:r>
            <a:r>
              <a:rPr lang="ru-RU" sz="2800" b="1" cap="none" spc="0" dirty="0" err="1" smtClean="0">
                <a:ln w="12700" cmpd="sng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дготувала</a:t>
            </a:r>
            <a:r>
              <a:rPr lang="ru-RU" sz="2800" b="1" cap="none" spc="0" dirty="0" smtClean="0">
                <a:ln w="12700" cmpd="sng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  </a:t>
            </a:r>
          </a:p>
          <a:p>
            <a:pPr algn="ctr"/>
            <a:r>
              <a:rPr lang="ru-RU" sz="2800" b="1" dirty="0" err="1" smtClean="0">
                <a:ln w="12700" cmpd="sng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</a:rPr>
              <a:t>в</a:t>
            </a:r>
            <a:r>
              <a:rPr lang="ru-RU" sz="2800" b="1" cap="none" spc="0" dirty="0" err="1" smtClean="0">
                <a:ln w="12700" cmpd="sng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читель</a:t>
            </a:r>
            <a:r>
              <a:rPr lang="ru-RU" sz="2800" b="1" cap="none" spc="0" dirty="0" smtClean="0">
                <a:ln w="12700" cmpd="sng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 </a:t>
            </a:r>
            <a:r>
              <a:rPr lang="ru-RU" sz="2800" b="1" cap="none" spc="0" dirty="0" err="1" smtClean="0">
                <a:ln w="12700" cmpd="sng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початкових</a:t>
            </a:r>
            <a:r>
              <a:rPr lang="ru-RU" sz="2800" b="1" cap="none" spc="0" dirty="0" smtClean="0">
                <a:ln w="12700" cmpd="sng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 </a:t>
            </a:r>
            <a:r>
              <a:rPr lang="ru-RU" sz="2800" b="1" cap="none" spc="0" dirty="0" err="1" smtClean="0">
                <a:ln w="12700" cmpd="sng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класів</a:t>
            </a:r>
            <a:endParaRPr lang="ru-RU" sz="2800" b="1" cap="none" spc="0" dirty="0" smtClean="0">
              <a:ln w="12700" cmpd="sng">
                <a:solidFill>
                  <a:srgbClr val="002060"/>
                </a:solidFill>
                <a:prstDash val="solid"/>
              </a:ln>
              <a:solidFill>
                <a:srgbClr val="00B0F0"/>
              </a:solidFill>
              <a:effectLst/>
            </a:endParaRPr>
          </a:p>
          <a:p>
            <a:pPr algn="ctr"/>
            <a:r>
              <a:rPr lang="uk-UA" sz="2800" b="1" dirty="0" smtClean="0">
                <a:ln w="12700" cmpd="sng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</a:rPr>
              <a:t>КУ Сумська ЗОШ І-ІІІ ст.№21</a:t>
            </a:r>
            <a:endParaRPr lang="ru-RU" sz="2800" b="1" cap="none" spc="0" dirty="0" smtClean="0">
              <a:ln w="12700" cmpd="sng">
                <a:solidFill>
                  <a:srgbClr val="002060"/>
                </a:solidFill>
                <a:prstDash val="solid"/>
              </a:ln>
              <a:solidFill>
                <a:srgbClr val="00B0F0"/>
              </a:solidFill>
              <a:effectLst/>
            </a:endParaRPr>
          </a:p>
          <a:p>
            <a:pPr algn="ctr"/>
            <a:r>
              <a:rPr lang="uk-UA" sz="2800" b="1" cap="none" spc="0" dirty="0" err="1" smtClean="0">
                <a:ln w="12700" cmpd="sng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Кожушко</a:t>
            </a:r>
            <a:r>
              <a:rPr lang="uk-UA" sz="2800" b="1" cap="none" spc="0" dirty="0" smtClean="0">
                <a:ln w="12700" cmpd="sng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 Тетяна Миколаївна</a:t>
            </a:r>
            <a:endParaRPr lang="ru-RU" sz="2800" b="1" cap="none" spc="0" dirty="0">
              <a:ln w="12700" cmpd="sng">
                <a:solidFill>
                  <a:srgbClr val="002060"/>
                </a:solidFill>
                <a:prstDash val="solid"/>
              </a:ln>
              <a:solidFill>
                <a:srgbClr val="00B0F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693956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39600" y="4260153"/>
            <a:ext cx="8112798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-Italic"/>
              </a:rPr>
              <a:t>Трост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_Udar-Italic"/>
              </a:rPr>
              <a:t>и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-Italic"/>
              </a:rPr>
              <a:t>на 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стеблина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</a:p>
          <a:p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очерету,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комишу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www.mesarbustes.fr/media/catalog/product/cache/6/image/9df78eab33525d08d6e5fb8d27136e95/p/h/phragmites_australis_2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758" y="588220"/>
            <a:ext cx="7857640" cy="38416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272559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24000" y="3152641"/>
            <a:ext cx="999124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_Udar-Italic"/>
              </a:rPr>
              <a:t>А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-Italic"/>
              </a:rPr>
              <a:t>рка</a:t>
            </a:r>
            <a:r>
              <a:rPr lang="ru-RU" sz="5400" b="1" i="1" u="none" strike="noStrike" baseline="0" dirty="0" smtClean="0">
                <a:solidFill>
                  <a:srgbClr val="C00000"/>
                </a:solidFill>
                <a:latin typeface="SchoolBook_Alx-Italic"/>
              </a:rPr>
              <a:t> </a:t>
            </a:r>
            <a:r>
              <a:rPr lang="ru-RU" sz="5400" b="1" i="0" u="none" strike="noStrike" baseline="0" dirty="0" smtClean="0">
                <a:solidFill>
                  <a:srgbClr val="C00000"/>
                </a:solidFill>
                <a:latin typeface="SchoolBook_Alx"/>
              </a:rPr>
              <a:t>—</a:t>
            </a:r>
            <a:r>
              <a:rPr lang="ru-RU" sz="5400" b="1" i="0" u="none" strike="noStrike" baseline="0" dirty="0" err="1" smtClean="0">
                <a:solidFill>
                  <a:srgbClr val="C00000"/>
                </a:solidFill>
                <a:latin typeface="SchoolBook_Alx"/>
              </a:rPr>
              <a:t>перекриття</a:t>
            </a:r>
            <a:r>
              <a:rPr lang="ru-RU" sz="5400" b="1" i="0" u="none" strike="noStrike" baseline="0" dirty="0" smtClean="0">
                <a:solidFill>
                  <a:srgbClr val="C00000"/>
                </a:solidFill>
                <a:latin typeface="SchoolBook_Alx"/>
              </a:rPr>
              <a:t> у </a:t>
            </a:r>
            <a:r>
              <a:rPr lang="ru-RU" sz="5400" b="1" i="0" u="none" strike="noStrike" baseline="0" dirty="0" err="1" smtClean="0">
                <a:solidFill>
                  <a:srgbClr val="C00000"/>
                </a:solidFill>
                <a:latin typeface="SchoolBook_Alx"/>
              </a:rPr>
              <a:t>формі</a:t>
            </a:r>
            <a:r>
              <a:rPr lang="ru-RU" sz="5400" b="1" i="0" u="none" strike="noStrike" baseline="0" dirty="0" smtClean="0">
                <a:solidFill>
                  <a:srgbClr val="C00000"/>
                </a:solidFill>
                <a:latin typeface="SchoolBook_Alx"/>
              </a:rPr>
              <a:t> дуги, </a:t>
            </a:r>
            <a:r>
              <a:rPr lang="ru-RU" sz="5400" b="1" i="0" u="none" strike="noStrike" baseline="0" dirty="0" err="1" smtClean="0">
                <a:solidFill>
                  <a:srgbClr val="C00000"/>
                </a:solidFill>
                <a:latin typeface="SchoolBook_Alx"/>
              </a:rPr>
              <a:t>що</a:t>
            </a:r>
            <a:r>
              <a:rPr lang="ru-RU" sz="5400" b="1" i="0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i="0" u="none" strike="noStrike" baseline="0" dirty="0" err="1" smtClean="0">
                <a:solidFill>
                  <a:srgbClr val="C00000"/>
                </a:solidFill>
                <a:latin typeface="SchoolBook_Alx"/>
              </a:rPr>
              <a:t>з’єднує</a:t>
            </a:r>
            <a:r>
              <a:rPr lang="ru-RU" sz="5400" b="1" i="0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i="0" u="none" strike="noStrike" baseline="0" dirty="0" err="1" smtClean="0">
                <a:solidFill>
                  <a:srgbClr val="C00000"/>
                </a:solidFill>
                <a:latin typeface="SchoolBook_Alx"/>
              </a:rPr>
              <a:t>підпори</a:t>
            </a:r>
            <a:r>
              <a:rPr lang="ru-RU" sz="5400" b="1" i="0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i="0" u="none" strike="noStrike" baseline="0" dirty="0" err="1" smtClean="0">
                <a:solidFill>
                  <a:srgbClr val="C00000"/>
                </a:solidFill>
                <a:latin typeface="SchoolBook_Alx"/>
              </a:rPr>
              <a:t>мостів</a:t>
            </a:r>
            <a:r>
              <a:rPr lang="ru-RU" sz="5400" b="1" i="0" u="none" strike="noStrike" baseline="0" dirty="0" smtClean="0">
                <a:solidFill>
                  <a:srgbClr val="C00000"/>
                </a:solidFill>
                <a:latin typeface="SchoolBook_Alx"/>
              </a:rPr>
              <a:t>, два </a:t>
            </a:r>
            <a:r>
              <a:rPr lang="ru-RU" sz="5400" b="1" i="0" u="none" strike="noStrike" baseline="0" dirty="0" err="1" smtClean="0">
                <a:solidFill>
                  <a:srgbClr val="C00000"/>
                </a:solidFill>
                <a:latin typeface="SchoolBook_Alx"/>
              </a:rPr>
              <a:t>суміжних</a:t>
            </a:r>
            <a:r>
              <a:rPr lang="ru-RU" sz="5400" b="1" i="0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i="0" u="none" strike="noStrike" baseline="0" dirty="0" err="1" smtClean="0">
                <a:solidFill>
                  <a:srgbClr val="C00000"/>
                </a:solidFill>
                <a:latin typeface="SchoolBook_Alx"/>
              </a:rPr>
              <a:t>будинки</a:t>
            </a:r>
            <a:r>
              <a:rPr lang="ru-RU" sz="5400" b="1" i="0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i="0" u="none" strike="noStrike" baseline="0" dirty="0" err="1" smtClean="0">
                <a:solidFill>
                  <a:srgbClr val="C00000"/>
                </a:solidFill>
                <a:latin typeface="SchoolBook_Alx"/>
              </a:rPr>
              <a:t>тощо</a:t>
            </a:r>
            <a:r>
              <a:rPr lang="ru-RU" sz="5400" b="1" i="0" u="none" strike="noStrike" baseline="0" dirty="0" smtClean="0">
                <a:solidFill>
                  <a:srgbClr val="C00000"/>
                </a:solidFill>
                <a:latin typeface="SchoolBook_Alx"/>
              </a:rPr>
              <a:t>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www.publicdomainpictures.net/pictures/30000/velka/arch-bridge-1351942475ctY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40" b="31065"/>
          <a:stretch/>
        </p:blipFill>
        <p:spPr bwMode="auto">
          <a:xfrm>
            <a:off x="2519363" y="845098"/>
            <a:ext cx="7833505" cy="203027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754758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95" y="-77546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377292" y="4627934"/>
            <a:ext cx="68090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-Italic"/>
              </a:rPr>
              <a:t>П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_Udar-Italic"/>
              </a:rPr>
              <a:t>у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-Italic"/>
              </a:rPr>
              <a:t>гач</a:t>
            </a:r>
            <a:r>
              <a:rPr lang="ru-RU" sz="5400" b="1" u="none" strike="noStrike" dirty="0" smtClean="0">
                <a:solidFill>
                  <a:srgbClr val="C00000"/>
                </a:solidFill>
                <a:latin typeface="SchoolBook_Alx-Italic"/>
              </a:rPr>
              <a:t>   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—</a:t>
            </a:r>
            <a:r>
              <a:rPr lang="ru-RU" sz="5400" b="1" i="0" u="none" strike="noStrike" baseline="0" dirty="0" smtClean="0">
                <a:solidFill>
                  <a:srgbClr val="C00000"/>
                </a:solidFill>
                <a:latin typeface="SchoolBook_Alx"/>
              </a:rPr>
              <a:t> сова.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7" name="Рисунок 6" descr="http://animalfotos.ru/photo/d3/d39412ddad24d82fae7a4a9c376d7368.jpg">
            <a:hlinkClick r:id="rId3" action="ppaction://hlinkfile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757956"/>
            <a:ext cx="3139714" cy="36719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175499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08314" y="3776649"/>
            <a:ext cx="1038497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-Italic"/>
              </a:rPr>
              <a:t>Д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_Udar-Italic"/>
              </a:rPr>
              <a:t>е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-Italic"/>
              </a:rPr>
              <a:t>рен 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верхній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 шар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ґрунту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,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укритий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 травою,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пронизаний</a:t>
            </a:r>
            <a:endParaRPr lang="ru-RU" sz="5400" b="1" u="none" strike="noStrike" baseline="0" dirty="0" smtClean="0">
              <a:solidFill>
                <a:srgbClr val="C00000"/>
              </a:solidFill>
              <a:latin typeface="SchoolBook_Alx"/>
            </a:endParaRPr>
          </a:p>
          <a:p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її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корінням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9199" y="347365"/>
            <a:ext cx="4914424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4908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506185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13211" y="3295182"/>
            <a:ext cx="8967519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-Italic"/>
              </a:rPr>
              <a:t>Запор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_Udar-Italic"/>
              </a:rPr>
              <a:t>о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-Italic"/>
              </a:rPr>
              <a:t>шений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-Italic"/>
              </a:rPr>
              <a:t> 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— 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укритий</a:t>
            </a:r>
            <a:endParaRPr lang="ru-RU" sz="5400" b="1" u="none" strike="noStrike" baseline="0" dirty="0" smtClean="0">
              <a:solidFill>
                <a:srgbClr val="C00000"/>
              </a:solidFill>
              <a:latin typeface="SchoolBook_Alx"/>
            </a:endParaRPr>
          </a:p>
          <a:p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пилом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www.payandbenefitsmagazine.co.uk/sites/default/files/styles/hero_image_752_x_423/public/s3/hero/web_eap.jpg?itok=LEQj5wvB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1915" y="40745"/>
            <a:ext cx="5579428" cy="31115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127782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99735" y="4260153"/>
            <a:ext cx="841586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-Italic"/>
              </a:rPr>
              <a:t>Конфеті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CenturySchoolbookBT-Roman"/>
              </a:rPr>
              <a:t> 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різнобарвні</a:t>
            </a:r>
            <a:endParaRPr lang="ru-RU" sz="5400" b="1" u="none" strike="noStrike" baseline="0" dirty="0" smtClean="0">
              <a:solidFill>
                <a:srgbClr val="C00000"/>
              </a:solidFill>
              <a:latin typeface="SchoolBook_Alx"/>
            </a:endParaRPr>
          </a:p>
          <a:p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п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аперові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к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ружальця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.</a:t>
            </a:r>
            <a:endParaRPr lang="ru-RU" sz="5400" b="1" u="none" strike="noStrike" baseline="0" dirty="0" smtClean="0">
              <a:solidFill>
                <a:srgbClr val="C00000"/>
              </a:solidFill>
              <a:latin typeface="SchoolBook_Alx"/>
            </a:endParaRPr>
          </a:p>
        </p:txBody>
      </p:sp>
      <p:pic>
        <p:nvPicPr>
          <p:cNvPr id="6" name="Рисунок 5" descr="http://www.kvnabukodonosor.be/Pictures/Te%20Koop/confetti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160" y="625353"/>
            <a:ext cx="6153680" cy="361756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459025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6745" y="4445621"/>
            <a:ext cx="1099216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-Italic"/>
              </a:rPr>
              <a:t>Обперез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_Udar-Italic"/>
              </a:rPr>
              <a:t>а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-Italic"/>
              </a:rPr>
              <a:t>тися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-Italic"/>
              </a:rPr>
              <a:t> 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обв’язатися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чим-небудь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ніби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 поясом.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7" name="Рисунок 6" descr="http://cs624721.vk.me/v624721540/40352/LySYExmqZig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958" y="850206"/>
            <a:ext cx="2294255" cy="3171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school-market.com.ua/upload/images/13jpg05122013155329_w500_m1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0213" y="850205"/>
            <a:ext cx="2133654" cy="307515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526604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762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391215" y="4175423"/>
            <a:ext cx="7632731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-Italic"/>
              </a:rPr>
              <a:t>Пр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_Udar-Italic"/>
              </a:rPr>
              <a:t>и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-Italic"/>
              </a:rPr>
              <a:t>мха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-Italic"/>
              </a:rPr>
              <a:t> 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забаганка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, </a:t>
            </a:r>
          </a:p>
          <a:p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дивацтво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7" name="Рисунок 6" descr="http://osipenko-school.at.ua/8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2274" y="727842"/>
            <a:ext cx="3607859" cy="364095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913576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24000" y="3761522"/>
            <a:ext cx="93980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-Italic"/>
              </a:rPr>
              <a:t>Цебр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_Udar-Italic"/>
              </a:rPr>
              <a:t>о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_Udar-Italic"/>
              </a:rPr>
              <a:t> 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— велика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дерев’яна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 посудина у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вигляді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відра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або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зрізаної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діжки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7" name="Рисунок 6" descr="http://ab-lib.narod.ru/farin/vedro_09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2113" y="715109"/>
            <a:ext cx="3350154" cy="30003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464272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16987" y="4380637"/>
            <a:ext cx="8851013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-Italic"/>
              </a:rPr>
              <a:t>Смуш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_Udar-Italic"/>
              </a:rPr>
              <a:t>е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-Italic"/>
              </a:rPr>
              <a:t>вий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-Italic"/>
              </a:rPr>
              <a:t> 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пошитий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із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</a:p>
          <a:p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хутра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вівці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або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ягняти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a.dilcdn.com/bl/wp-content/uploads/sites/8/2012/10/little-lamb-costume-39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5294" y="599255"/>
            <a:ext cx="3828839" cy="378138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93279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44869" y="4888210"/>
            <a:ext cx="751872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-Italic"/>
              </a:rPr>
              <a:t>Н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_Udar-Italic"/>
              </a:rPr>
              <a:t>и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-Italic"/>
              </a:rPr>
              <a:t>ва 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засіяне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 поле.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8" name="Рисунок 7" descr="http://img-fotki.yandex.ru/get/9474/201012008.16/0_bdb32_7ecd598e_XXL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0572" y="1128297"/>
            <a:ext cx="7943807" cy="37599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689317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82551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24000" y="4472712"/>
            <a:ext cx="9916946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-Italic"/>
              </a:rPr>
              <a:t>Хим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_Udar-Italic"/>
              </a:rPr>
              <a:t>е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-Italic"/>
              </a:rPr>
              <a:t>рний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-Italic"/>
              </a:rPr>
              <a:t> 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який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викликає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</a:p>
          <a:p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подив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,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чудернацький</a:t>
            </a:r>
            <a:r>
              <a:rPr lang="ru-RU" sz="5400" b="0" i="0" u="none" strike="noStrike" baseline="0" dirty="0" smtClean="0">
                <a:solidFill>
                  <a:srgbClr val="C00000"/>
                </a:solidFill>
                <a:latin typeface="SchoolBook_Alx"/>
              </a:rPr>
              <a:t>.</a:t>
            </a:r>
            <a:endParaRPr lang="ru-RU" sz="5400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lib.rus.ec/i/51/391151/i_051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1157513"/>
            <a:ext cx="5429250" cy="31617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140974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24000" y="3761522"/>
            <a:ext cx="1044786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200" b="1" u="none" strike="noStrike" baseline="0" dirty="0" err="1" smtClean="0">
                <a:solidFill>
                  <a:srgbClr val="C00000"/>
                </a:solidFill>
                <a:latin typeface="SchoolBook_Alx-Italic"/>
              </a:rPr>
              <a:t>Н</a:t>
            </a:r>
            <a:r>
              <a:rPr lang="ru-RU" sz="5200" b="1" u="none" strike="noStrike" baseline="0" dirty="0" err="1" smtClean="0">
                <a:solidFill>
                  <a:srgbClr val="C00000"/>
                </a:solidFill>
                <a:latin typeface="SchoolBook_Alx_Udar-Italic"/>
              </a:rPr>
              <a:t>о</a:t>
            </a:r>
            <a:r>
              <a:rPr lang="ru-RU" sz="5200" b="1" u="none" strike="noStrike" baseline="0" dirty="0" err="1" smtClean="0">
                <a:solidFill>
                  <a:srgbClr val="C00000"/>
                </a:solidFill>
                <a:latin typeface="SchoolBook_Alx-Italic"/>
              </a:rPr>
              <a:t>чви</a:t>
            </a:r>
            <a:r>
              <a:rPr lang="ru-RU" sz="5200" b="1" u="none" strike="noStrike" baseline="0" dirty="0" smtClean="0">
                <a:solidFill>
                  <a:srgbClr val="C00000"/>
                </a:solidFill>
                <a:latin typeface="SchoolBook_Alx-Italic"/>
              </a:rPr>
              <a:t> </a:t>
            </a:r>
            <a:r>
              <a:rPr lang="ru-RU" sz="5200" b="1" u="none" strike="noStrike" baseline="0" dirty="0" smtClean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52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довгаста</a:t>
            </a:r>
            <a:r>
              <a:rPr lang="ru-RU" sz="5200" b="1" u="none" strike="noStrike" baseline="0" dirty="0" smtClean="0">
                <a:solidFill>
                  <a:srgbClr val="C00000"/>
                </a:solidFill>
                <a:latin typeface="SchoolBook_Alx"/>
              </a:rPr>
              <a:t> посудина для </a:t>
            </a:r>
            <a:r>
              <a:rPr lang="ru-RU" sz="52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прання</a:t>
            </a:r>
            <a:r>
              <a:rPr lang="ru-RU" sz="5200" b="1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2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білизни</a:t>
            </a:r>
            <a:r>
              <a:rPr lang="ru-RU" sz="5200" b="1" u="none" strike="noStrike" baseline="0" dirty="0" smtClean="0">
                <a:solidFill>
                  <a:srgbClr val="C00000"/>
                </a:solidFill>
                <a:latin typeface="SchoolBook_Alx"/>
              </a:rPr>
              <a:t>, </a:t>
            </a:r>
            <a:r>
              <a:rPr lang="ru-RU" sz="52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купання</a:t>
            </a:r>
            <a:r>
              <a:rPr lang="ru-RU" sz="5200" b="1" u="none" strike="noStrike" baseline="0" dirty="0" smtClean="0">
                <a:solidFill>
                  <a:srgbClr val="C00000"/>
                </a:solidFill>
                <a:latin typeface="SchoolBook_Alx"/>
              </a:rPr>
              <a:t>, </a:t>
            </a:r>
            <a:r>
              <a:rPr lang="ru-RU" sz="52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виготовлення</a:t>
            </a:r>
            <a:r>
              <a:rPr lang="ru-RU" sz="5200" b="1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2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тіста</a:t>
            </a:r>
            <a:r>
              <a:rPr lang="ru-RU" sz="5200" b="1" u="none" strike="noStrike" baseline="0" dirty="0" smtClean="0">
                <a:solidFill>
                  <a:srgbClr val="C00000"/>
                </a:solidFill>
                <a:latin typeface="SchoolBook_Alx"/>
              </a:rPr>
              <a:t>.</a:t>
            </a:r>
            <a:endParaRPr lang="ru-RU" sz="52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s1.violity.com/files/2011/10/10/19/17616_131826515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5788" y="1150111"/>
            <a:ext cx="4274080" cy="235985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cs323131.vk.me/v323131493/a6d9/UO1Tl-6Dczs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1656" y="1200660"/>
            <a:ext cx="4053944" cy="240137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005201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16994" y="4260153"/>
            <a:ext cx="6758004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-Italic"/>
              </a:rPr>
              <a:t>Світл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_Udar-Italic"/>
              </a:rPr>
              <a:t>и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-Italic"/>
              </a:rPr>
              <a:t>ця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-Italic"/>
              </a:rPr>
              <a:t> 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світла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</a:p>
          <a:p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парадна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кімната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xutir-savky.com.ua/wp-content/uploads/2015/01/DSC_7214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0228" y="647618"/>
            <a:ext cx="7184770" cy="36125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753194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7464" y="3109225"/>
            <a:ext cx="10540708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200" b="1" u="none" strike="noStrike" baseline="0" dirty="0" err="1" smtClean="0">
                <a:solidFill>
                  <a:srgbClr val="C00000"/>
                </a:solidFill>
                <a:latin typeface="SchoolBook_Alx-Italic"/>
              </a:rPr>
              <a:t>Грез</a:t>
            </a:r>
            <a:r>
              <a:rPr lang="ru-RU" sz="5200" b="1" u="none" strike="noStrike" baseline="0" dirty="0" err="1" smtClean="0">
                <a:solidFill>
                  <a:srgbClr val="C00000"/>
                </a:solidFill>
                <a:latin typeface="SchoolBook_Alx_Udar-Italic"/>
              </a:rPr>
              <a:t>е</a:t>
            </a:r>
            <a:r>
              <a:rPr lang="ru-RU" sz="5200" b="1" u="none" strike="noStrike" baseline="0" dirty="0" err="1" smtClean="0">
                <a:solidFill>
                  <a:srgbClr val="C00000"/>
                </a:solidFill>
                <a:latin typeface="SchoolBook_Alx-Italic"/>
              </a:rPr>
              <a:t>т</a:t>
            </a:r>
            <a:r>
              <a:rPr lang="ru-RU" sz="5200" b="1" u="none" strike="noStrike" baseline="0" dirty="0" err="1" smtClean="0">
                <a:solidFill>
                  <a:srgbClr val="C00000"/>
                </a:solidFill>
                <a:latin typeface="SchoolBook_Alx_Udar-Italic"/>
              </a:rPr>
              <a:t>о</a:t>
            </a:r>
            <a:r>
              <a:rPr lang="ru-RU" sz="5200" b="1" u="none" strike="noStrike" baseline="0" dirty="0" err="1" smtClean="0">
                <a:solidFill>
                  <a:srgbClr val="C00000"/>
                </a:solidFill>
                <a:latin typeface="SchoolBook_Alx-Italic"/>
              </a:rPr>
              <a:t>ва</a:t>
            </a:r>
            <a:r>
              <a:rPr lang="ru-RU" sz="5200" b="1" u="none" strike="noStrike" baseline="0" dirty="0" smtClean="0">
                <a:solidFill>
                  <a:srgbClr val="C00000"/>
                </a:solidFill>
                <a:latin typeface="SchoolBook_Alx-Italic"/>
              </a:rPr>
              <a:t> к</a:t>
            </a:r>
            <a:r>
              <a:rPr lang="ru-RU" sz="5200" b="1" u="none" strike="noStrike" baseline="0" dirty="0" smtClean="0">
                <a:solidFill>
                  <a:srgbClr val="C00000"/>
                </a:solidFill>
                <a:latin typeface="SchoolBook_Alx_Udar-Italic"/>
              </a:rPr>
              <a:t>и</a:t>
            </a:r>
            <a:r>
              <a:rPr lang="ru-RU" sz="5200" b="1" u="none" strike="noStrike" baseline="0" dirty="0" smtClean="0">
                <a:solidFill>
                  <a:srgbClr val="C00000"/>
                </a:solidFill>
                <a:latin typeface="SchoolBook_Alx-Italic"/>
              </a:rPr>
              <a:t>чка </a:t>
            </a:r>
            <a:r>
              <a:rPr lang="ru-RU" sz="5200" b="1" u="none" strike="noStrike" baseline="0" dirty="0" smtClean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52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давній</a:t>
            </a:r>
            <a:r>
              <a:rPr lang="ru-RU" sz="5200" b="1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2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головний</a:t>
            </a:r>
            <a:r>
              <a:rPr lang="ru-RU" sz="5200" b="1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2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убір</a:t>
            </a:r>
            <a:r>
              <a:rPr lang="ru-RU" sz="5200" b="1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2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заміжньої</a:t>
            </a:r>
            <a:r>
              <a:rPr lang="ru-RU" sz="5200" b="1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</a:p>
          <a:p>
            <a:pPr algn="ctr"/>
            <a:r>
              <a:rPr lang="ru-RU" sz="52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жінки</a:t>
            </a:r>
            <a:r>
              <a:rPr lang="ru-RU" sz="5200" b="1" u="none" strike="noStrike" baseline="0" dirty="0" smtClean="0">
                <a:solidFill>
                  <a:srgbClr val="C00000"/>
                </a:solidFill>
                <a:latin typeface="SchoolBook_Alx"/>
              </a:rPr>
              <a:t> з </a:t>
            </a:r>
            <a:r>
              <a:rPr lang="ru-RU" sz="52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тканини</a:t>
            </a:r>
            <a:r>
              <a:rPr lang="ru-RU" sz="5200" b="1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2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із</a:t>
            </a:r>
            <a:r>
              <a:rPr lang="ru-RU" sz="52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2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візерунком</a:t>
            </a:r>
            <a:r>
              <a:rPr lang="ru-RU" sz="5200" b="1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</a:p>
          <a:p>
            <a:pPr algn="ctr"/>
            <a:r>
              <a:rPr lang="ru-RU" sz="5200" b="1" u="none" strike="noStrike" baseline="0" dirty="0" smtClean="0">
                <a:solidFill>
                  <a:srgbClr val="C00000"/>
                </a:solidFill>
                <a:latin typeface="SchoolBook_Alx"/>
              </a:rPr>
              <a:t>того самого </a:t>
            </a:r>
            <a:r>
              <a:rPr lang="ru-RU" sz="52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кольору</a:t>
            </a:r>
            <a:r>
              <a:rPr lang="ru-RU" sz="5200" b="1" u="none" strike="noStrike" baseline="0" dirty="0" smtClean="0">
                <a:solidFill>
                  <a:srgbClr val="C00000"/>
                </a:solidFill>
                <a:latin typeface="SchoolBook_Alx"/>
              </a:rPr>
              <a:t>.</a:t>
            </a:r>
            <a:endParaRPr lang="ru-RU" sz="5200" b="1" dirty="0">
              <a:solidFill>
                <a:srgbClr val="C00000"/>
              </a:solidFill>
            </a:endParaRPr>
          </a:p>
        </p:txBody>
      </p:sp>
      <p:pic>
        <p:nvPicPr>
          <p:cNvPr id="7" name="Рисунок 6" descr="http://shopingbasket.ru/img/2015/070509/311890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0847" y="574209"/>
            <a:ext cx="2792730" cy="253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www.rus-kostum.ru/assets/file-storage/images/688cc38ca5ff8eec3099e80515fb6244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33" y="701994"/>
            <a:ext cx="3200400" cy="226534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640683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54504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37733" y="3680751"/>
            <a:ext cx="99568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-Italic"/>
              </a:rPr>
              <a:t>Кош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_Udar-Italic"/>
              </a:rPr>
              <a:t>а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-Italic"/>
              </a:rPr>
              <a:t>ра</a:t>
            </a:r>
            <a:r>
              <a:rPr lang="ru-RU" sz="5400" b="1" u="none" strike="noStrike" dirty="0" smtClean="0">
                <a:solidFill>
                  <a:srgbClr val="C00000"/>
                </a:solidFill>
                <a:latin typeface="SchoolBook_Alx-Italic"/>
              </a:rPr>
              <a:t> 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— загорода</a:t>
            </a:r>
          </a:p>
          <a:p>
            <a:pPr algn="ctr"/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або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хлів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 для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овець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,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кіз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;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вівчарня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7" name="Рисунок 6" descr="http://www.classifieds24.ru/images/5913/5912783/thumb_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2420" y="558800"/>
            <a:ext cx="5590647" cy="31219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198799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08538" y="4236605"/>
            <a:ext cx="1040524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-Italic"/>
              </a:rPr>
              <a:t>Кобен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_Udar-Italic"/>
              </a:rPr>
              <a:t>я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-Italic"/>
              </a:rPr>
              <a:t>к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— вид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чоловічого</a:t>
            </a:r>
            <a:endParaRPr lang="ru-RU" sz="5400" b="1" u="none" strike="noStrike" baseline="0" dirty="0" smtClean="0">
              <a:solidFill>
                <a:srgbClr val="C00000"/>
              </a:solidFill>
              <a:latin typeface="SchoolBook_Alx"/>
            </a:endParaRPr>
          </a:p>
          <a:p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п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лаща</a:t>
            </a:r>
            <a:r>
              <a:rPr lang="ru-RU" sz="5400" b="1" u="none" strike="noStrike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з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відлогою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;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каптан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www.ethnomuseum.ru/sites/default/files/gallery/3684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8383" y="880824"/>
            <a:ext cx="2741084" cy="297365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wiki.kubg.edu.ua/images/thumb/7/70/%D0%9A%D0%BE%D0%B1%D0%B5%D0%BD%D1%8F%D0%BA_01.jpg/116px-%D0%9A%D0%BE%D0%B1%D0%B5%D0%BD%D1%8F%D0%BA_01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533" y="789335"/>
            <a:ext cx="2853268" cy="30651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185137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811602" y="4473853"/>
            <a:ext cx="7159845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-Italic"/>
              </a:rPr>
              <a:t>Чвал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-Italic"/>
              </a:rPr>
              <a:t> 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швидкий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біг</a:t>
            </a:r>
            <a:endParaRPr lang="ru-RU" sz="5400" b="1" u="none" strike="noStrike" baseline="0" dirty="0" smtClean="0">
              <a:solidFill>
                <a:srgbClr val="C00000"/>
              </a:solidFill>
              <a:latin typeface="SchoolBook_Alx"/>
            </a:endParaRPr>
          </a:p>
          <a:p>
            <a:pPr algn="ctr"/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навскач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; галоп.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pics2.pokazuha.ru/p442/q/k/8241340hkq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4518" y="643472"/>
            <a:ext cx="6050281" cy="36237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7546444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303681" y="4888210"/>
            <a:ext cx="358463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-Italic"/>
              </a:rPr>
              <a:t>Бір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-Italic"/>
              </a:rPr>
              <a:t> 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—</a:t>
            </a:r>
            <a:r>
              <a:rPr lang="ru-RU" sz="5400" b="1" u="none" strike="noStrike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ліс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7" name="Рисунок 6" descr="http://www.look.com.ua/download.php?file=201303/1600x1200/look.com.ua-6629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9733" y="823092"/>
            <a:ext cx="5994400" cy="39013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717469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10267" y="3965138"/>
            <a:ext cx="9381067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200" b="1" u="none" strike="noStrike" baseline="0" dirty="0" smtClean="0">
                <a:solidFill>
                  <a:srgbClr val="C00000"/>
                </a:solidFill>
                <a:latin typeface="SchoolBook_Alx-Italic"/>
              </a:rPr>
              <a:t>Арш</a:t>
            </a:r>
            <a:r>
              <a:rPr lang="ru-RU" sz="5200" b="1" u="none" strike="noStrike" baseline="0" dirty="0" smtClean="0">
                <a:solidFill>
                  <a:srgbClr val="C00000"/>
                </a:solidFill>
                <a:latin typeface="SchoolBook_Alx_Udar-Italic"/>
              </a:rPr>
              <a:t>и</a:t>
            </a:r>
            <a:r>
              <a:rPr lang="ru-RU" sz="5200" b="1" u="none" strike="noStrike" baseline="0" dirty="0" smtClean="0">
                <a:solidFill>
                  <a:srgbClr val="C00000"/>
                </a:solidFill>
                <a:latin typeface="SchoolBook_Alx-Italic"/>
              </a:rPr>
              <a:t>н</a:t>
            </a:r>
            <a:r>
              <a:rPr lang="ru-RU" sz="5200" b="1" dirty="0">
                <a:solidFill>
                  <a:srgbClr val="C00000"/>
                </a:solidFill>
                <a:latin typeface="SchoolBook_Alx"/>
              </a:rPr>
              <a:t>-</a:t>
            </a:r>
            <a:r>
              <a:rPr lang="ru-RU" sz="5200" b="1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2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давньослов’янська</a:t>
            </a:r>
            <a:r>
              <a:rPr lang="ru-RU" sz="52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2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міра</a:t>
            </a:r>
            <a:r>
              <a:rPr lang="ru-RU" sz="5200" b="1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2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довжини,яка</a:t>
            </a:r>
            <a:r>
              <a:rPr lang="ru-RU" sz="5200" b="1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</a:p>
          <a:p>
            <a:pPr algn="ctr"/>
            <a:r>
              <a:rPr lang="ru-RU" sz="52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дорівнює</a:t>
            </a:r>
            <a:r>
              <a:rPr lang="ru-RU" sz="5200" b="1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2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близько</a:t>
            </a:r>
            <a:r>
              <a:rPr lang="ru-RU" sz="52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200" b="1" u="none" strike="noStrike" baseline="0" dirty="0" smtClean="0">
                <a:solidFill>
                  <a:srgbClr val="C00000"/>
                </a:solidFill>
                <a:latin typeface="SchoolBook_Alx"/>
              </a:rPr>
              <a:t>70 см.</a:t>
            </a:r>
            <a:endParaRPr lang="ru-RU" sz="52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mypresentation.ru/documents/4d2126aa29a4516a389abd9d52f01c78/img6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59" t="3848" r="18864" b="11916"/>
          <a:stretch/>
        </p:blipFill>
        <p:spPr bwMode="auto">
          <a:xfrm>
            <a:off x="3674533" y="652728"/>
            <a:ext cx="5384800" cy="331241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8792306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24000" y="3565525"/>
            <a:ext cx="92964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u="none" strike="noStrike" baseline="0" dirty="0" smtClean="0">
                <a:solidFill>
                  <a:srgbClr val="C00000"/>
                </a:solidFill>
                <a:latin typeface="SchoolBook_Alx-Italic"/>
              </a:rPr>
              <a:t>Верш</a:t>
            </a:r>
            <a:r>
              <a:rPr lang="ru-RU" sz="5400" b="1" i="1" u="none" strike="noStrike" baseline="0" dirty="0" smtClean="0">
                <a:solidFill>
                  <a:srgbClr val="C00000"/>
                </a:solidFill>
                <a:latin typeface="SchoolBook_Alx_Udar-Italic"/>
              </a:rPr>
              <a:t>о</a:t>
            </a:r>
            <a:r>
              <a:rPr lang="ru-RU" sz="5400" b="1" i="1" u="none" strike="noStrike" baseline="0" dirty="0" smtClean="0">
                <a:solidFill>
                  <a:srgbClr val="C00000"/>
                </a:solidFill>
                <a:latin typeface="SchoolBook_Alx-Italic"/>
              </a:rPr>
              <a:t>к</a:t>
            </a:r>
            <a:r>
              <a:rPr lang="ru-RU" sz="5400" b="1" i="1" u="none" strike="noStrike" dirty="0" smtClean="0">
                <a:solidFill>
                  <a:srgbClr val="C00000"/>
                </a:solidFill>
                <a:latin typeface="SchoolBook_Alx-Italic"/>
              </a:rPr>
              <a:t> </a:t>
            </a:r>
            <a:r>
              <a:rPr lang="ru-RU" sz="5400" b="1" i="0" u="none" strike="noStrike" baseline="0" dirty="0" smtClean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5400" b="1" i="0" u="none" strike="noStrike" baseline="0" dirty="0" err="1" smtClean="0">
                <a:solidFill>
                  <a:srgbClr val="C00000"/>
                </a:solidFill>
                <a:latin typeface="SchoolBook_Alx"/>
              </a:rPr>
              <a:t>міра</a:t>
            </a:r>
            <a:r>
              <a:rPr lang="ru-RU" sz="5400" b="1" i="0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i="0" u="none" strike="noStrike" baseline="0" dirty="0" err="1" smtClean="0">
                <a:solidFill>
                  <a:srgbClr val="C00000"/>
                </a:solidFill>
                <a:latin typeface="SchoolBook_Alx"/>
              </a:rPr>
              <a:t>довжини</a:t>
            </a:r>
            <a:r>
              <a:rPr lang="ru-RU" sz="5400" b="1" i="0" u="none" strike="noStrike" baseline="0" dirty="0" smtClean="0">
                <a:solidFill>
                  <a:srgbClr val="C00000"/>
                </a:solidFill>
                <a:latin typeface="SchoolBook_Alx"/>
              </a:rPr>
              <a:t>,</a:t>
            </a:r>
          </a:p>
          <a:p>
            <a:pPr algn="ctr"/>
            <a:r>
              <a:rPr lang="ru-RU" sz="5400" b="1" i="0" u="none" strike="noStrike" baseline="0" dirty="0" smtClean="0">
                <a:solidFill>
                  <a:srgbClr val="C00000"/>
                </a:solidFill>
                <a:latin typeface="SchoolBook_Alx"/>
              </a:rPr>
              <a:t>яка </a:t>
            </a:r>
            <a:r>
              <a:rPr lang="ru-RU" sz="5400" b="1" i="0" u="none" strike="noStrike" baseline="0" dirty="0" err="1" smtClean="0">
                <a:solidFill>
                  <a:srgbClr val="C00000"/>
                </a:solidFill>
                <a:latin typeface="SchoolBook_Alx"/>
              </a:rPr>
              <a:t>дорівнює</a:t>
            </a:r>
            <a:r>
              <a:rPr lang="ru-RU" sz="5400" b="1" i="0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i="0" u="none" strike="noStrike" baseline="0" dirty="0" err="1" smtClean="0">
                <a:solidFill>
                  <a:srgbClr val="C00000"/>
                </a:solidFill>
                <a:latin typeface="SchoolBook_Alx"/>
              </a:rPr>
              <a:t>близько</a:t>
            </a:r>
            <a:r>
              <a:rPr lang="ru-RU" sz="5400" b="1" i="0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</a:p>
          <a:p>
            <a:pPr algn="ctr"/>
            <a:r>
              <a:rPr lang="ru-RU" sz="5400" b="1" i="0" u="none" strike="noStrike" baseline="0" dirty="0" smtClean="0">
                <a:solidFill>
                  <a:srgbClr val="C00000"/>
                </a:solidFill>
                <a:latin typeface="SchoolBook_Alx"/>
              </a:rPr>
              <a:t>4 см.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mtdata.ru/u25/photoB551/20353540225-0/original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0238" y="578001"/>
            <a:ext cx="3213629" cy="29875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19237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26957" y="3602038"/>
            <a:ext cx="938680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-Italic"/>
              </a:rPr>
              <a:t>Борозн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_Udar-Italic"/>
              </a:rPr>
              <a:t>а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_Udar-Italic"/>
              </a:rPr>
              <a:t> 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довга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,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рівна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заглибина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 в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землі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, прове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д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ена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плугом.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img3.cliparto.com/pic/xl/192674/4126361-furrows-in-field-after-plowing-it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1531" y="583359"/>
            <a:ext cx="8208935" cy="30186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3026627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8393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64267" y="4429919"/>
            <a:ext cx="9956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_Udar-Italic"/>
              </a:rPr>
              <a:t>Я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-Italic"/>
              </a:rPr>
              <a:t>хонт 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коштовний</a:t>
            </a:r>
            <a:endParaRPr lang="ru-RU" sz="5400" b="1" u="none" strike="noStrike" baseline="0" dirty="0" smtClean="0">
              <a:solidFill>
                <a:srgbClr val="C00000"/>
              </a:solidFill>
              <a:latin typeface="SchoolBook_Alx"/>
            </a:endParaRPr>
          </a:p>
          <a:p>
            <a:pPr algn="ctr"/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камінь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www.capellan.ru/original_images/gem_0043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3890" y="614059"/>
            <a:ext cx="3254375" cy="351767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mir-kamni.ru/wp-content/uploads/2014/08/471851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9657" y="614059"/>
            <a:ext cx="3512609" cy="35176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2292531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183466" y="5073902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-Italic"/>
              </a:rPr>
              <a:t>Мир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_Udar-Italic"/>
              </a:rPr>
              <a:t>я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-Italic"/>
              </a:rPr>
              <a:t>ни</a:t>
            </a:r>
            <a:r>
              <a:rPr lang="ru-RU" sz="5400" b="1" dirty="0">
                <a:solidFill>
                  <a:srgbClr val="C00000"/>
                </a:solidFill>
                <a:latin typeface="SchoolBook_Alx-Italic"/>
              </a:rPr>
              <a:t> 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—люди.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www.russianartguide.ru/gallery/117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0" y="715242"/>
            <a:ext cx="7586133" cy="43586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0021536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37733" y="3602038"/>
            <a:ext cx="99060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-Italic"/>
              </a:rPr>
              <a:t>Клин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_Udar-Italic"/>
              </a:rPr>
              <a:t>о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-Italic"/>
              </a:rPr>
              <a:t>к,клин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-Italic"/>
              </a:rPr>
              <a:t> 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загострений</a:t>
            </a:r>
            <a:endParaRPr lang="ru-RU" sz="5400" b="1" u="none" strike="noStrike" baseline="0" dirty="0" smtClean="0">
              <a:solidFill>
                <a:srgbClr val="C00000"/>
              </a:solidFill>
              <a:latin typeface="SchoolBook_Alx"/>
            </a:endParaRPr>
          </a:p>
          <a:p>
            <a:pPr algn="ctr"/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з одного</a:t>
            </a:r>
            <a:r>
              <a:rPr lang="ru-RU" sz="5400" b="1" u="none" strike="noStrike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кінця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 шматок</a:t>
            </a:r>
          </a:p>
          <a:p>
            <a:pPr algn="ctr"/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д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ерева</a:t>
            </a:r>
            <a:r>
              <a:rPr lang="ru-RU" sz="5400" b="1" u="none" strike="noStrike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або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металу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www.lesmir.ru/upload/klinya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69"/>
          <a:stretch/>
        </p:blipFill>
        <p:spPr bwMode="auto">
          <a:xfrm>
            <a:off x="4979987" y="716915"/>
            <a:ext cx="2927880" cy="27930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7663961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38943" y="3761522"/>
            <a:ext cx="1018902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-Italic"/>
              </a:rPr>
              <a:t>Стугон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_Udar-Italic"/>
              </a:rPr>
              <a:t>і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-Italic"/>
              </a:rPr>
              <a:t>ти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стукати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,</a:t>
            </a:r>
          </a:p>
          <a:p>
            <a:pPr algn="ctr"/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у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даряючи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  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по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чомусь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;</a:t>
            </a:r>
          </a:p>
          <a:p>
            <a:pPr algn="ctr"/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у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творювати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тривалий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шум.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7" name="Рисунок 6" descr="http://levko.info/wp-content/uploads/2012/08/shkola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642" y="868716"/>
            <a:ext cx="5307058" cy="289280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3543142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24643" y="3735063"/>
            <a:ext cx="1067888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-Italic"/>
              </a:rPr>
              <a:t>В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_Udar-Italic"/>
              </a:rPr>
              <a:t>а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-Italic"/>
              </a:rPr>
              <a:t>лка 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—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група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запряжених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кіньми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возів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,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які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рухаються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 один за одним.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8" name="Рисунок 7" descr="http://www.sun-hands.ru/wp-content/uploads/fsvadba2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9849" y="865414"/>
            <a:ext cx="5532121" cy="302078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7215221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774170" y="4472712"/>
            <a:ext cx="5983626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-Italic"/>
              </a:rPr>
              <a:t>Призвол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_Udar-Italic"/>
              </a:rPr>
              <a:t>я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-Italic"/>
              </a:rPr>
              <a:t>тися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-Italic"/>
              </a:rPr>
              <a:t> 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—</a:t>
            </a:r>
          </a:p>
          <a:p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пригощатися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dok.znaimo.com.ua/pars_docs/refs/41/40614/img12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3384" y="836308"/>
            <a:ext cx="6804412" cy="363640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5146692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47157" y="2967335"/>
            <a:ext cx="955221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-Italic"/>
              </a:rPr>
              <a:t>Псевдонім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-Italic"/>
              </a:rPr>
              <a:t> 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вигадане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прізвище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чи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ім’я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,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яким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письменник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підписує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</a:p>
          <a:p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свої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 твори.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ranok-creative.com.ua/img/5889/5613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4492" y="685800"/>
            <a:ext cx="1838280" cy="228153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4470360" y="1120934"/>
            <a:ext cx="505830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Лариса Петр</a:t>
            </a:r>
            <a:r>
              <a:rPr lang="uk-UA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і</a:t>
            </a:r>
            <a:r>
              <a:rPr lang="ru-RU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вна</a:t>
            </a:r>
            <a:endParaRPr lang="ru-RU" sz="54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Косач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5330238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810492" y="4104291"/>
            <a:ext cx="886492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Корх</a:t>
            </a:r>
            <a:r>
              <a:rPr lang="ru-RU" sz="54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– м</a:t>
            </a:r>
            <a:r>
              <a:rPr lang="uk-UA" sz="54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і</a:t>
            </a:r>
            <a:r>
              <a:rPr lang="ru-RU" sz="5400" b="1" cap="none" spc="0" dirty="0" err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ра</a:t>
            </a:r>
            <a:r>
              <a:rPr lang="ru-RU" sz="54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5400" b="1" cap="none" spc="0" dirty="0" err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довжини</a:t>
            </a:r>
            <a:r>
              <a:rPr lang="ru-RU" sz="54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</a:t>
            </a:r>
          </a:p>
          <a:p>
            <a:pPr algn="ctr"/>
            <a:r>
              <a:rPr lang="ru-RU" sz="5400" b="1" cap="none" spc="0" dirty="0" err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що</a:t>
            </a:r>
            <a:r>
              <a:rPr lang="ru-RU" sz="54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5400" b="1" cap="none" spc="0" dirty="0" err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дорівнює</a:t>
            </a:r>
            <a:r>
              <a:rPr lang="ru-RU" sz="54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5400" b="1" cap="none" spc="0" dirty="0" err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ширині</a:t>
            </a:r>
            <a:r>
              <a:rPr lang="ru-RU" sz="54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5400" b="1" cap="none" spc="0" dirty="0" err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долоні</a:t>
            </a:r>
            <a:r>
              <a:rPr lang="ru-RU" sz="54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  <a:endParaRPr lang="ru-RU" sz="54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7" name="Рисунок 6" descr="http://mypresentation.ru/documents/9b1134b10173e5397fdedc27bb5ad73a/img10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71" t="46423" r="26027" b="12271"/>
          <a:stretch/>
        </p:blipFill>
        <p:spPr bwMode="auto">
          <a:xfrm>
            <a:off x="3804558" y="798513"/>
            <a:ext cx="4816928" cy="315300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7370813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24000" y="3965138"/>
            <a:ext cx="9351021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Сажень – стародавня одиниця</a:t>
            </a:r>
          </a:p>
          <a:p>
            <a:pPr algn="ctr"/>
            <a:r>
              <a:rPr lang="uk-UA" sz="54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довжини,</a:t>
            </a:r>
            <a:r>
              <a:rPr lang="ru-RU" sz="5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яка </a:t>
            </a:r>
            <a:r>
              <a:rPr lang="ru-RU" sz="5400" b="1" dirty="0" err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дорівнює</a:t>
            </a:r>
            <a:endParaRPr lang="ru-RU" sz="5400" b="1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uk-UA" sz="54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близько 2м 13 см</a:t>
            </a:r>
          </a:p>
        </p:txBody>
      </p:sp>
      <p:pic>
        <p:nvPicPr>
          <p:cNvPr id="7" name="Рисунок 6" descr="http://900igr.net/datai/matematika/Starinnye-russkie-mery/0023-031-Makhovaja-sazhen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2903" y="770315"/>
            <a:ext cx="3997325" cy="337714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1385237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6476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60108" y="5128372"/>
            <a:ext cx="62717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Трясовиця – болото.</a:t>
            </a:r>
            <a:endParaRPr lang="ru-RU" sz="54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6" name="Рисунок 5" descr="http://paranormal-news.ru/_nw/69/01798470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6534" y="747825"/>
            <a:ext cx="6564038" cy="412062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191885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82305" y="4260153"/>
            <a:ext cx="888569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-Italic"/>
              </a:rPr>
              <a:t>Косов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_Udar-Italic"/>
              </a:rPr>
              <a:t>и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-Italic"/>
              </a:rPr>
              <a:t>ця</a:t>
            </a:r>
            <a:r>
              <a:rPr lang="ru-RU" sz="5400" b="1" dirty="0">
                <a:solidFill>
                  <a:srgbClr val="C00000"/>
                </a:solidFill>
                <a:latin typeface="SchoolBook_Alx-Italic"/>
              </a:rPr>
              <a:t> 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— час, коли</a:t>
            </a:r>
            <a:r>
              <a:rPr lang="ru-RU" sz="5400" b="1" u="none" strike="noStrike" dirty="0" smtClean="0">
                <a:solidFill>
                  <a:srgbClr val="C00000"/>
                </a:solidFill>
                <a:latin typeface="SchoolBook_Alx"/>
              </a:rPr>
              <a:t> 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косять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і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збирають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траву.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s://im2-tub-ua.yandex.net/i?id=7ce306d3c8857b2ce5ed97f406d2dc90&amp;n=33&amp;h=215&amp;w=32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6211" y="716709"/>
            <a:ext cx="7923186" cy="35434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5287300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377133" y="5257800"/>
            <a:ext cx="61143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Ряхтіти – мерехтіти.</a:t>
            </a:r>
            <a:endParaRPr lang="ru-RU" sz="54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6" name="Рисунок 5" descr="https://im1-tub-ua.yandex.net/i?id=0418c9aa3e0fa7767f31f9fb80e9f646&amp;n=33&amp;h=215&amp;w=26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7132" y="1030288"/>
            <a:ext cx="5652567" cy="42275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305434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09535" y="4380637"/>
            <a:ext cx="1084598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Жупанок, жупан – </a:t>
            </a:r>
          </a:p>
          <a:p>
            <a:pPr algn="ctr"/>
            <a:r>
              <a:rPr lang="uk-UA" sz="54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старовинний </a:t>
            </a:r>
            <a:r>
              <a:rPr lang="uk-UA" sz="5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верхній теплий одяг. </a:t>
            </a:r>
            <a:endParaRPr lang="ru-RU" sz="54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6" name="Рисунок 5" descr="http://swordmaster.org/uploads/2014/jupan/jupan17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9495" y="721055"/>
            <a:ext cx="5679576" cy="38836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4827620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67103" y="3389586"/>
            <a:ext cx="1132489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err="1">
                <a:solidFill>
                  <a:srgbClr val="C00000"/>
                </a:solidFill>
                <a:latin typeface="SchoolBook_Alx-Italic"/>
              </a:rPr>
              <a:t>Гаплич</a:t>
            </a:r>
            <a:r>
              <a:rPr lang="ru-RU" sz="5400" b="1" i="1" dirty="0" err="1">
                <a:solidFill>
                  <a:srgbClr val="C00000"/>
                </a:solidFill>
                <a:latin typeface="SchoolBook_Alx_Udar-Italic"/>
              </a:rPr>
              <a:t>о</a:t>
            </a:r>
            <a:r>
              <a:rPr lang="ru-RU" sz="5400" b="1" i="1" dirty="0" err="1">
                <a:solidFill>
                  <a:srgbClr val="C00000"/>
                </a:solidFill>
                <a:latin typeface="SchoolBook_Alx-Italic"/>
              </a:rPr>
              <a:t>к</a:t>
            </a:r>
            <a:r>
              <a:rPr lang="ru-RU" sz="5400" b="1" i="1" dirty="0">
                <a:solidFill>
                  <a:srgbClr val="C00000"/>
                </a:solidFill>
                <a:latin typeface="SchoolBook_Alx-Italic"/>
              </a:rPr>
              <a:t>, </a:t>
            </a:r>
            <a:r>
              <a:rPr lang="ru-RU" sz="5400" b="1" i="1" dirty="0" err="1">
                <a:solidFill>
                  <a:srgbClr val="C00000"/>
                </a:solidFill>
                <a:latin typeface="SchoolBook_Alx-Italic"/>
              </a:rPr>
              <a:t>гапл</a:t>
            </a:r>
            <a:r>
              <a:rPr lang="ru-RU" sz="5400" b="1" i="1" dirty="0" err="1">
                <a:solidFill>
                  <a:srgbClr val="C00000"/>
                </a:solidFill>
                <a:latin typeface="SchoolBook_Alx_Udar-Italic"/>
              </a:rPr>
              <a:t>и</a:t>
            </a:r>
            <a:r>
              <a:rPr lang="ru-RU" sz="5400" b="1" i="1" dirty="0" err="1">
                <a:solidFill>
                  <a:srgbClr val="C00000"/>
                </a:solidFill>
                <a:latin typeface="SchoolBook_Alx-Italic"/>
              </a:rPr>
              <a:t>к</a:t>
            </a:r>
            <a:r>
              <a:rPr lang="ru-RU" sz="5400" b="1" i="1" dirty="0">
                <a:solidFill>
                  <a:srgbClr val="C00000"/>
                </a:solidFill>
                <a:latin typeface="SchoolBook_Alx-Italic"/>
              </a:rPr>
              <a:t>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— </a:t>
            </a:r>
            <a:endParaRPr lang="ru-RU" sz="5400" b="1" dirty="0" smtClean="0">
              <a:solidFill>
                <a:srgbClr val="C00000"/>
              </a:solidFill>
              <a:latin typeface="SchoolBook_Alx"/>
            </a:endParaRPr>
          </a:p>
          <a:p>
            <a:pPr algn="ctr"/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металева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зачіпка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,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що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пришивається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проти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петлі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одягу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first-laddy.ru/wp-content/uploads/images/novosti/kak-prishit-krjuchki-i-petli_1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358"/>
          <a:stretch/>
        </p:blipFill>
        <p:spPr bwMode="auto">
          <a:xfrm>
            <a:off x="4142758" y="435052"/>
            <a:ext cx="4332333" cy="305475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73864296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47898" y="5128372"/>
            <a:ext cx="725160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5400" b="1" dirty="0" smtClean="0">
                <a:solidFill>
                  <a:srgbClr val="C00000"/>
                </a:solidFill>
                <a:latin typeface="SchoolBook_Alx"/>
              </a:rPr>
              <a:t>Бранка – полонянка.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8" name="Рисунок 7" descr="http://gl.weburg.net/00/users/19/92896/0/50174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8020" y="1067117"/>
            <a:ext cx="5663565" cy="394575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581114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24984" y="3589503"/>
            <a:ext cx="963797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err="1" smtClean="0">
                <a:solidFill>
                  <a:srgbClr val="C00000"/>
                </a:solidFill>
                <a:latin typeface="SchoolBook_Alx-Italic"/>
              </a:rPr>
              <a:t>Акровірш</a:t>
            </a:r>
            <a:r>
              <a:rPr lang="ru-RU" sz="4800" b="1" dirty="0" smtClean="0">
                <a:solidFill>
                  <a:srgbClr val="C00000"/>
                </a:solidFill>
                <a:latin typeface="SchoolBook_Alx-Italic"/>
              </a:rPr>
              <a:t> </a:t>
            </a:r>
            <a:r>
              <a:rPr lang="ru-RU" sz="4800" b="1" dirty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4800" b="1" dirty="0" err="1">
                <a:solidFill>
                  <a:srgbClr val="C00000"/>
                </a:solidFill>
                <a:latin typeface="SchoolBook_Alx"/>
              </a:rPr>
              <a:t>вірш</a:t>
            </a:r>
            <a:r>
              <a:rPr lang="ru-RU" sz="4800" b="1" dirty="0">
                <a:solidFill>
                  <a:srgbClr val="C00000"/>
                </a:solidFill>
                <a:latin typeface="SchoolBook_Alx"/>
              </a:rPr>
              <a:t>, у </a:t>
            </a:r>
            <a:r>
              <a:rPr lang="ru-RU" sz="4800" b="1" dirty="0" err="1">
                <a:solidFill>
                  <a:srgbClr val="C00000"/>
                </a:solidFill>
                <a:latin typeface="SchoolBook_Alx"/>
              </a:rPr>
              <a:t>якому</a:t>
            </a:r>
            <a:r>
              <a:rPr lang="ru-RU" sz="48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4800" b="1" dirty="0" err="1">
                <a:solidFill>
                  <a:srgbClr val="C00000"/>
                </a:solidFill>
                <a:latin typeface="SchoolBook_Alx"/>
              </a:rPr>
              <a:t>перші</a:t>
            </a:r>
            <a:r>
              <a:rPr lang="ru-RU" sz="48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4800" b="1" dirty="0" err="1">
                <a:solidFill>
                  <a:srgbClr val="C00000"/>
                </a:solidFill>
                <a:latin typeface="SchoolBook_Alx"/>
              </a:rPr>
              <a:t>літери</a:t>
            </a:r>
            <a:r>
              <a:rPr lang="ru-RU" sz="48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4800" b="1" dirty="0" err="1">
                <a:solidFill>
                  <a:srgbClr val="C00000"/>
                </a:solidFill>
                <a:latin typeface="SchoolBook_Alx"/>
              </a:rPr>
              <a:t>рядків</a:t>
            </a:r>
            <a:r>
              <a:rPr lang="ru-RU" sz="4800" b="1" dirty="0">
                <a:solidFill>
                  <a:srgbClr val="C00000"/>
                </a:solidFill>
                <a:latin typeface="SchoolBook_Alx"/>
              </a:rPr>
              <a:t> </a:t>
            </a:r>
            <a:endParaRPr lang="ru-RU" sz="4800" b="1" dirty="0" smtClean="0">
              <a:solidFill>
                <a:srgbClr val="C00000"/>
              </a:solidFill>
              <a:latin typeface="SchoolBook_Alx"/>
            </a:endParaRPr>
          </a:p>
          <a:p>
            <a:pPr algn="ctr"/>
            <a:r>
              <a:rPr lang="ru-RU" sz="4800" b="1" dirty="0" err="1" smtClean="0">
                <a:solidFill>
                  <a:srgbClr val="C00000"/>
                </a:solidFill>
                <a:latin typeface="SchoolBook_Alx"/>
              </a:rPr>
              <a:t>утворюють</a:t>
            </a:r>
            <a:r>
              <a:rPr lang="ru-RU" sz="4800" b="1" dirty="0" smtClean="0">
                <a:solidFill>
                  <a:srgbClr val="C00000"/>
                </a:solidFill>
                <a:latin typeface="SchoolBook_Alx"/>
              </a:rPr>
              <a:t> слово </a:t>
            </a:r>
            <a:r>
              <a:rPr lang="ru-RU" sz="4800" b="1" dirty="0" err="1">
                <a:solidFill>
                  <a:srgbClr val="C00000"/>
                </a:solidFill>
                <a:latin typeface="SchoolBook_Alx"/>
              </a:rPr>
              <a:t>або</a:t>
            </a:r>
            <a:r>
              <a:rPr lang="ru-RU" sz="48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4800" b="1" dirty="0" err="1" smtClean="0">
                <a:solidFill>
                  <a:srgbClr val="C00000"/>
                </a:solidFill>
                <a:latin typeface="SchoolBook_Alx"/>
              </a:rPr>
              <a:t>речення</a:t>
            </a:r>
            <a:r>
              <a:rPr lang="ru-RU" sz="4800" b="1" dirty="0" smtClean="0">
                <a:solidFill>
                  <a:srgbClr val="C00000"/>
                </a:solidFill>
                <a:latin typeface="SchoolBook_Alx"/>
              </a:rPr>
              <a:t>.</a:t>
            </a:r>
            <a:endParaRPr lang="ru-RU" sz="48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svitppt.com.ua/images/49/48451/960/img1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7803" y="542479"/>
            <a:ext cx="5967276" cy="31231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3237536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20862" y="4632326"/>
            <a:ext cx="8123762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solidFill>
                  <a:srgbClr val="C00000"/>
                </a:solidFill>
                <a:latin typeface="SchoolBook_Alx-Italic"/>
              </a:rPr>
              <a:t>М</a:t>
            </a:r>
            <a:r>
              <a:rPr lang="ru-RU" sz="5400" b="1" dirty="0">
                <a:solidFill>
                  <a:srgbClr val="C00000"/>
                </a:solidFill>
                <a:latin typeface="SchoolBook_Alx_Udar-Italic"/>
              </a:rPr>
              <a:t>а</a:t>
            </a:r>
            <a:r>
              <a:rPr lang="ru-RU" sz="5400" b="1" dirty="0">
                <a:solidFill>
                  <a:srgbClr val="C00000"/>
                </a:solidFill>
                <a:latin typeface="SchoolBook_Alx-Italic"/>
              </a:rPr>
              <a:t>рево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витвір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уяви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,</a:t>
            </a:r>
          </a:p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видіння</a:t>
            </a:r>
            <a:r>
              <a:rPr lang="ru-RU" sz="5400" dirty="0">
                <a:solidFill>
                  <a:srgbClr val="C00000"/>
                </a:solidFill>
                <a:latin typeface="SchoolBook_Alx"/>
              </a:rPr>
              <a:t>.</a:t>
            </a:r>
            <a:endParaRPr lang="ru-RU" sz="5400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cdn01.ru/files/users/images/d2/e8/d2e84dbcef00ff88b4379510a3fa49a8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091" y="827418"/>
            <a:ext cx="5497695" cy="38049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6167765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24000" y="3965138"/>
            <a:ext cx="948145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err="1">
                <a:solidFill>
                  <a:srgbClr val="C00000"/>
                </a:solidFill>
                <a:latin typeface="SchoolBook_Alx-Italic"/>
              </a:rPr>
              <a:t>К</a:t>
            </a:r>
            <a:r>
              <a:rPr lang="ru-RU" sz="5400" b="1" dirty="0" err="1">
                <a:solidFill>
                  <a:srgbClr val="C00000"/>
                </a:solidFill>
                <a:latin typeface="SchoolBook_Alx_Udar-Italic"/>
              </a:rPr>
              <a:t>о</a:t>
            </a:r>
            <a:r>
              <a:rPr lang="ru-RU" sz="5400" b="1" dirty="0" err="1">
                <a:solidFill>
                  <a:srgbClr val="C00000"/>
                </a:solidFill>
                <a:latin typeface="SchoolBook_Alx-Italic"/>
              </a:rPr>
              <a:t>стур</a:t>
            </a:r>
            <a:r>
              <a:rPr lang="ru-RU" sz="5400" b="1" dirty="0">
                <a:solidFill>
                  <a:srgbClr val="C00000"/>
                </a:solidFill>
                <a:latin typeface="SchoolBook_Alx-Italic"/>
              </a:rPr>
              <a:t> 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—груба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палиця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, </a:t>
            </a:r>
            <a:endParaRPr lang="ru-RU" sz="5400" b="1" dirty="0" smtClean="0">
              <a:solidFill>
                <a:srgbClr val="C00000"/>
              </a:solidFill>
              <a:latin typeface="SchoolBook_Alx"/>
            </a:endParaRPr>
          </a:p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на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яку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спираються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при</a:t>
            </a:r>
          </a:p>
          <a:p>
            <a:pPr algn="ctr"/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ходьбі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8" name="Рисунок 7" descr="http://img05.taobaocdn.com/bao/uploaded/i5/T1vnj5Xe8cXXcpxUva_122524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12"/>
          <a:stretch/>
        </p:blipFill>
        <p:spPr bwMode="auto">
          <a:xfrm>
            <a:off x="4008890" y="806965"/>
            <a:ext cx="4511675" cy="311213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089142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669188" y="4632326"/>
            <a:ext cx="7611764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 err="1">
                <a:solidFill>
                  <a:srgbClr val="C00000"/>
                </a:solidFill>
                <a:latin typeface="SchoolBook_Alx-Italic"/>
              </a:rPr>
              <a:t>Пров</a:t>
            </a:r>
            <a:r>
              <a:rPr lang="ru-RU" sz="5400" b="1" dirty="0" err="1">
                <a:solidFill>
                  <a:srgbClr val="C00000"/>
                </a:solidFill>
                <a:latin typeface="SchoolBook_Alx_Udar-Italic"/>
              </a:rPr>
              <a:t>а</a:t>
            </a:r>
            <a:r>
              <a:rPr lang="ru-RU" sz="5400" b="1" dirty="0" err="1">
                <a:solidFill>
                  <a:srgbClr val="C00000"/>
                </a:solidFill>
                <a:latin typeface="SchoolBook_Alx-Italic"/>
              </a:rPr>
              <a:t>лля</a:t>
            </a:r>
            <a:r>
              <a:rPr lang="ru-RU" sz="5400" b="1" dirty="0">
                <a:solidFill>
                  <a:srgbClr val="C00000"/>
                </a:solidFill>
                <a:latin typeface="SchoolBook_Alx-Italic"/>
              </a:rPr>
              <a:t>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глибока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endParaRPr lang="ru-RU" sz="5400" b="1" dirty="0" smtClean="0">
              <a:solidFill>
                <a:srgbClr val="C00000"/>
              </a:solidFill>
              <a:latin typeface="SchoolBook_Alx"/>
            </a:endParaRPr>
          </a:p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западина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, яма.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s://im1-tub-ua.yandex.net/i?id=c6ecf147c6412a4adccff65505ad5302&amp;n=33&amp;h=215&amp;w=28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6035" y="745325"/>
            <a:ext cx="5959928" cy="391386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4551904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780652" y="4472712"/>
            <a:ext cx="7254615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solidFill>
                  <a:srgbClr val="C00000"/>
                </a:solidFill>
                <a:latin typeface="SchoolBook_Alx-Italic"/>
              </a:rPr>
              <a:t>Р</a:t>
            </a:r>
            <a:r>
              <a:rPr lang="ru-RU" sz="5400" b="1" dirty="0">
                <a:solidFill>
                  <a:srgbClr val="C00000"/>
                </a:solidFill>
                <a:latin typeface="SchoolBook_Alx_Udar-Italic"/>
              </a:rPr>
              <a:t>у</a:t>
            </a:r>
            <a:r>
              <a:rPr lang="ru-RU" sz="5400" b="1" dirty="0">
                <a:solidFill>
                  <a:srgbClr val="C00000"/>
                </a:solidFill>
                <a:latin typeface="SchoolBook_Alx-Italic"/>
              </a:rPr>
              <a:t>на 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—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молоді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,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густі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endParaRPr lang="ru-RU" sz="5400" b="1" dirty="0" smtClean="0">
              <a:solidFill>
                <a:srgbClr val="C00000"/>
              </a:solidFill>
              <a:latin typeface="SchoolBook_Alx"/>
            </a:endParaRPr>
          </a:p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сходи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посівів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www.klichew.by/wp-content/uploads/2010/04/chakae_zyamlya_zbozha_adbornaga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9824" y="926396"/>
            <a:ext cx="7063558" cy="34128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6620994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778969" y="4380637"/>
            <a:ext cx="6634060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 err="1" smtClean="0">
                <a:solidFill>
                  <a:srgbClr val="C00000"/>
                </a:solidFill>
                <a:latin typeface="SchoolBook_Alx-Italic"/>
              </a:rPr>
              <a:t>Збіжжя</a:t>
            </a:r>
            <a:r>
              <a:rPr lang="ru-RU" sz="5400" b="1" dirty="0" smtClean="0">
                <a:solidFill>
                  <a:srgbClr val="C00000"/>
                </a:solidFill>
                <a:latin typeface="SchoolBook_Alx-Italic"/>
              </a:rPr>
              <a:t> 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—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рослини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</a:p>
          <a:p>
            <a:pPr algn="ctr"/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хлібних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злаків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cont.ws/uploads/pic/2015/9/681da14faf6fcfb6b7c9d37b1d4f910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5341" y="654076"/>
            <a:ext cx="6397688" cy="37758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914963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42708" y="4429919"/>
            <a:ext cx="8293168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-Italic"/>
              </a:rPr>
              <a:t>Коп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_Udar-Italic"/>
              </a:rPr>
              <a:t>а 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давня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одиниця</a:t>
            </a:r>
            <a:endParaRPr lang="ru-RU" sz="5400" b="1" u="none" strike="noStrike" baseline="0" dirty="0" smtClean="0">
              <a:solidFill>
                <a:srgbClr val="C00000"/>
              </a:solidFill>
              <a:latin typeface="SchoolBook_Alx"/>
            </a:endParaRPr>
          </a:p>
          <a:p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лічби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,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що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дорівнює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 60.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thumbs.dreamstime.com/z/%D1%81%D0%BD%D0%BE%D0%BF%D1%8B-%D1%80%D0%BE%D0%B6%D0%B8-16974672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21" t="874" r="321" b="11507"/>
          <a:stretch/>
        </p:blipFill>
        <p:spPr bwMode="auto">
          <a:xfrm>
            <a:off x="2242707" y="610394"/>
            <a:ext cx="8172153" cy="38195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5252983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28813" y="4632326"/>
            <a:ext cx="7640040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err="1">
                <a:solidFill>
                  <a:srgbClr val="C00000"/>
                </a:solidFill>
                <a:latin typeface="SchoolBook_Alx-Italic"/>
              </a:rPr>
              <a:t>Розкошув</a:t>
            </a:r>
            <a:r>
              <a:rPr lang="ru-RU" sz="5400" b="1" dirty="0" err="1">
                <a:solidFill>
                  <a:srgbClr val="C00000"/>
                </a:solidFill>
                <a:latin typeface="SchoolBook_Alx_Udar-Italic"/>
              </a:rPr>
              <a:t>а</a:t>
            </a:r>
            <a:r>
              <a:rPr lang="ru-RU" sz="5400" b="1" dirty="0" err="1">
                <a:solidFill>
                  <a:srgbClr val="C00000"/>
                </a:solidFill>
                <a:latin typeface="SchoolBook_Alx-Italic"/>
              </a:rPr>
              <a:t>ти</a:t>
            </a:r>
            <a:r>
              <a:rPr lang="ru-RU" sz="5400" b="1" dirty="0">
                <a:solidFill>
                  <a:srgbClr val="C00000"/>
                </a:solidFill>
                <a:latin typeface="SchoolBook_Alx-Italic"/>
              </a:rPr>
              <a:t>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жити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</a:p>
          <a:p>
            <a:pPr algn="ctr"/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безтурботно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motivation-life.ru/uploads/posts/2013-08/1375795811_motivruyuschii-kartinki1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510" y="915531"/>
            <a:ext cx="6907076" cy="37167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3174444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611137" y="5257800"/>
            <a:ext cx="739426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 err="1">
                <a:solidFill>
                  <a:srgbClr val="C00000"/>
                </a:solidFill>
                <a:latin typeface="SchoolBook_Alx-Italic"/>
              </a:rPr>
              <a:t>Небор</a:t>
            </a:r>
            <a:r>
              <a:rPr lang="ru-RU" sz="5400" b="1" dirty="0" err="1">
                <a:solidFill>
                  <a:srgbClr val="C00000"/>
                </a:solidFill>
                <a:latin typeface="SchoolBook_Alx_Udar-Italic"/>
              </a:rPr>
              <a:t>а</a:t>
            </a:r>
            <a:r>
              <a:rPr lang="ru-RU" sz="5400" b="1" dirty="0" err="1">
                <a:solidFill>
                  <a:srgbClr val="C00000"/>
                </a:solidFill>
                <a:latin typeface="SchoolBook_Alx-Italic"/>
              </a:rPr>
              <a:t>к</a:t>
            </a:r>
            <a:r>
              <a:rPr lang="ru-RU" sz="5400" b="1" dirty="0">
                <a:solidFill>
                  <a:srgbClr val="C00000"/>
                </a:solidFill>
                <a:latin typeface="SchoolBook_Alx-Italic"/>
              </a:rPr>
              <a:t>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бідолаха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7" name="Рисунок 6" descr="http://bookbox.com.ua/uploads/posts/2012-04/1334946323_004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08" b="10491"/>
          <a:stretch/>
        </p:blipFill>
        <p:spPr bwMode="auto">
          <a:xfrm>
            <a:off x="3641271" y="852487"/>
            <a:ext cx="4800600" cy="440531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749149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65991" y="4473916"/>
            <a:ext cx="8260018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err="1">
                <a:solidFill>
                  <a:srgbClr val="C00000"/>
                </a:solidFill>
                <a:latin typeface="SchoolBook_Alx-Italic"/>
              </a:rPr>
              <a:t>Непер</a:t>
            </a:r>
            <a:r>
              <a:rPr lang="ru-RU" sz="5400" b="1" dirty="0" err="1">
                <a:solidFill>
                  <a:srgbClr val="C00000"/>
                </a:solidFill>
                <a:latin typeface="SchoolBook_Alx_Udar-Italic"/>
              </a:rPr>
              <a:t>е</a:t>
            </a:r>
            <a:r>
              <a:rPr lang="ru-RU" sz="5400" b="1" dirty="0" err="1">
                <a:solidFill>
                  <a:srgbClr val="C00000"/>
                </a:solidFill>
                <a:latin typeface="SchoolBook_Alx-Italic"/>
              </a:rPr>
              <a:t>ливки</a:t>
            </a:r>
            <a:r>
              <a:rPr lang="ru-RU" sz="5400" b="1" dirty="0">
                <a:solidFill>
                  <a:srgbClr val="C00000"/>
                </a:solidFill>
                <a:latin typeface="SchoolBook_Alx-Italic"/>
              </a:rPr>
              <a:t>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важко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, </a:t>
            </a:r>
            <a:endParaRPr lang="ru-RU" sz="5400" b="1" dirty="0" smtClean="0">
              <a:solidFill>
                <a:srgbClr val="C00000"/>
              </a:solidFill>
              <a:latin typeface="SchoolBook_Alx"/>
            </a:endParaRPr>
          </a:p>
          <a:p>
            <a:pPr algn="ctr"/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скрутно</a:t>
            </a:r>
            <a:r>
              <a:rPr lang="ru-RU" sz="5400" dirty="0">
                <a:solidFill>
                  <a:srgbClr val="C00000"/>
                </a:solidFill>
                <a:latin typeface="SchoolBook_Alx"/>
              </a:rPr>
              <a:t>.</a:t>
            </a:r>
            <a:endParaRPr lang="ru-RU" sz="5400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img-fotki.yandex.ru/get/5810/47407354.293/0_8f58c_3f3427fb_orig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9558" y="876499"/>
            <a:ext cx="3813855" cy="361306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3585222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576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37104" y="4380637"/>
            <a:ext cx="7078091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solidFill>
                  <a:srgbClr val="C00000"/>
                </a:solidFill>
                <a:latin typeface="SchoolBook_Alx-Italic"/>
              </a:rPr>
              <a:t>Лорн</a:t>
            </a:r>
            <a:r>
              <a:rPr lang="ru-RU" sz="5400" b="1" dirty="0">
                <a:solidFill>
                  <a:srgbClr val="C00000"/>
                </a:solidFill>
                <a:latin typeface="SchoolBook_Alx_Udar-Italic"/>
              </a:rPr>
              <a:t>е</a:t>
            </a:r>
            <a:r>
              <a:rPr lang="ru-RU" sz="5400" b="1" dirty="0">
                <a:solidFill>
                  <a:srgbClr val="C00000"/>
                </a:solidFill>
                <a:latin typeface="SchoolBook_Alx-Italic"/>
              </a:rPr>
              <a:t>т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–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окуляри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в </a:t>
            </a:r>
            <a:endParaRPr lang="ru-RU" sz="5400" b="1" dirty="0" smtClean="0">
              <a:solidFill>
                <a:srgbClr val="C00000"/>
              </a:solidFill>
              <a:latin typeface="SchoolBook_Alx"/>
            </a:endParaRPr>
          </a:p>
          <a:p>
            <a:pPr algn="ctr"/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оправі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з ручкою.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www.ochki.net/Files/Ochki.net/80/807dd149-d8d1-4078-80f4-b2d8714e0b10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9544" y="887413"/>
            <a:ext cx="3806825" cy="285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7455000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710700" y="5128372"/>
            <a:ext cx="720004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err="1" smtClean="0">
                <a:solidFill>
                  <a:srgbClr val="C00000"/>
                </a:solidFill>
                <a:latin typeface="SchoolBook_Alx-Italic"/>
              </a:rPr>
              <a:t>Веремія</a:t>
            </a:r>
            <a:r>
              <a:rPr lang="ru-RU" sz="5400" b="1" dirty="0" smtClean="0">
                <a:solidFill>
                  <a:srgbClr val="C00000"/>
                </a:solidFill>
                <a:latin typeface="SchoolBook_Alx-Italic"/>
              </a:rPr>
              <a:t>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–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метушня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www.murzilka.org/upload/poigraem_v_slova/idiomi/mishinaya_voznya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1003" y="747981"/>
            <a:ext cx="5003525" cy="412030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6296163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09448" y="3509963"/>
            <a:ext cx="1103586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  <a:latin typeface="SchoolBook_Alx-Italic"/>
              </a:rPr>
              <a:t>Паст</a:t>
            </a:r>
            <a:r>
              <a:rPr lang="ru-RU" sz="5400" b="1" dirty="0">
                <a:solidFill>
                  <a:srgbClr val="C00000"/>
                </a:solidFill>
                <a:latin typeface="SchoolBook_Alx_Udar-Italic"/>
              </a:rPr>
              <a:t>е</a:t>
            </a:r>
            <a:r>
              <a:rPr lang="ru-RU" sz="5400" b="1" dirty="0">
                <a:solidFill>
                  <a:srgbClr val="C00000"/>
                </a:solidFill>
                <a:latin typeface="SchoolBook_Alx-Italic"/>
              </a:rPr>
              <a:t>ль 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—картина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, </a:t>
            </a:r>
            <a:endParaRPr lang="ru-RU" sz="5400" b="1" dirty="0" smtClean="0">
              <a:solidFill>
                <a:srgbClr val="C00000"/>
              </a:solidFill>
              <a:latin typeface="SchoolBook_Alx"/>
            </a:endParaRPr>
          </a:p>
          <a:p>
            <a:pPr algn="ctr"/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виконана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м’якими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кольоровими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</a:p>
          <a:p>
            <a:pPr algn="ctr"/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олівцями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без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оправи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frameart.ru/wp-content/uploads/yapb_cache/2_d184d0bed182d0be_005.1p5iva9nr24kc8cs44gc4s08g.6ylu316ao144c8c4woosog48w.th.jpe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703" y="705802"/>
            <a:ext cx="3133725" cy="289623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file.svto.ru/view_pic.php?pic=010304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1161" y="770436"/>
            <a:ext cx="4151539" cy="27395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37963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77786" y="3105835"/>
            <a:ext cx="916032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  <a:latin typeface="SchoolBook_Alx-Italic"/>
              </a:rPr>
              <a:t>Фл</a:t>
            </a:r>
            <a:r>
              <a:rPr lang="ru-RU" sz="5400" b="1" dirty="0">
                <a:solidFill>
                  <a:srgbClr val="C00000"/>
                </a:solidFill>
                <a:latin typeface="SchoolBook_Alx_Udar-Italic"/>
              </a:rPr>
              <a:t>е</a:t>
            </a:r>
            <a:r>
              <a:rPr lang="ru-RU" sz="5400" b="1" dirty="0">
                <a:solidFill>
                  <a:srgbClr val="C00000"/>
                </a:solidFill>
                <a:latin typeface="SchoolBook_Alx-Italic"/>
              </a:rPr>
              <a:t>йта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духовий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endParaRPr lang="ru-RU" sz="5400" b="1" dirty="0" smtClean="0">
              <a:solidFill>
                <a:srgbClr val="C00000"/>
              </a:solidFill>
              <a:latin typeface="SchoolBook_Alx"/>
            </a:endParaRPr>
          </a:p>
          <a:p>
            <a:pPr algn="ctr"/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музичний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інструмент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у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вигляді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дерев’яної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трубки.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images.forwallpaper.com/files/images/5/583e/583e8103/1025133/2-flutes.jpg">
            <a:hlinkClick r:id="rId3" action="ppaction://hlinkfile"/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4798" y="620486"/>
            <a:ext cx="6886304" cy="24853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53185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759220" y="3804310"/>
            <a:ext cx="7598490" cy="25853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err="1">
                <a:solidFill>
                  <a:srgbClr val="C00000"/>
                </a:solidFill>
                <a:latin typeface="SchoolBook_Alx-Italic"/>
              </a:rPr>
              <a:t>Пом</a:t>
            </a:r>
            <a:r>
              <a:rPr lang="ru-RU" sz="5400" b="1" dirty="0" err="1">
                <a:solidFill>
                  <a:srgbClr val="C00000"/>
                </a:solidFill>
                <a:latin typeface="SchoolBook_Alx_Udar-Italic"/>
              </a:rPr>
              <a:t>і</a:t>
            </a:r>
            <a:r>
              <a:rPr lang="ru-RU" sz="5400" b="1" dirty="0" err="1">
                <a:solidFill>
                  <a:srgbClr val="C00000"/>
                </a:solidFill>
                <a:latin typeface="SchoolBook_Alx-Italic"/>
              </a:rPr>
              <a:t>ст</a:t>
            </a:r>
            <a:r>
              <a:rPr lang="ru-RU" sz="5400" b="1" dirty="0">
                <a:solidFill>
                  <a:srgbClr val="C00000"/>
                </a:solidFill>
                <a:latin typeface="SchoolBook_Alx-Italic"/>
              </a:rPr>
              <a:t>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поверхня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з </a:t>
            </a:r>
            <a:endParaRPr lang="ru-RU" sz="5400" b="1" dirty="0" smtClean="0">
              <a:solidFill>
                <a:srgbClr val="C00000"/>
              </a:solidFill>
              <a:latin typeface="SchoolBook_Alx"/>
            </a:endParaRPr>
          </a:p>
          <a:p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дощок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,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покладена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endParaRPr lang="ru-RU" sz="5400" b="1" dirty="0" smtClean="0">
              <a:solidFill>
                <a:srgbClr val="C00000"/>
              </a:solidFill>
              <a:latin typeface="SchoolBook_Alx"/>
            </a:endParaRPr>
          </a:p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на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основу.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7" name="Рисунок 6" descr="http://www.sport-cnab.ru/pic/tovar/62017_b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58" b="21003"/>
          <a:stretch/>
        </p:blipFill>
        <p:spPr bwMode="auto">
          <a:xfrm>
            <a:off x="3474448" y="871867"/>
            <a:ext cx="5506266" cy="293244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0574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191378" y="4632326"/>
            <a:ext cx="6929910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solidFill>
                  <a:srgbClr val="C00000"/>
                </a:solidFill>
                <a:latin typeface="SchoolBook_Alx-Italic"/>
              </a:rPr>
              <a:t>П</a:t>
            </a:r>
            <a:r>
              <a:rPr lang="ru-RU" sz="5400" b="1" dirty="0">
                <a:solidFill>
                  <a:srgbClr val="C00000"/>
                </a:solidFill>
                <a:latin typeface="SchoolBook_Alx_Udar-Italic"/>
              </a:rPr>
              <a:t>е</a:t>
            </a:r>
            <a:r>
              <a:rPr lang="ru-RU" sz="5400" b="1" dirty="0">
                <a:solidFill>
                  <a:srgbClr val="C00000"/>
                </a:solidFill>
                <a:latin typeface="SchoolBook_Alx-Italic"/>
              </a:rPr>
              <a:t>рли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коштовна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endParaRPr lang="ru-RU" sz="5400" b="1" dirty="0" smtClean="0">
              <a:solidFill>
                <a:srgbClr val="C00000"/>
              </a:solidFill>
              <a:latin typeface="SchoolBook_Alx"/>
            </a:endParaRPr>
          </a:p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прикраса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s://im2-tub-ua.yandex.net/i?id=76a00c989e80b7b226b05be284bba60d&amp;n=33&amp;h=215&amp;w=32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1378" y="989978"/>
            <a:ext cx="6524122" cy="364234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9705607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90150" y="4429919"/>
            <a:ext cx="9723047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  <a:latin typeface="SchoolBook_Alx-Italic"/>
              </a:rPr>
              <a:t>Раз</a:t>
            </a:r>
            <a:r>
              <a:rPr lang="ru-RU" sz="5400" b="1" dirty="0">
                <a:solidFill>
                  <a:srgbClr val="C00000"/>
                </a:solidFill>
                <a:latin typeface="SchoolBook_Alx_Udar-Italic"/>
              </a:rPr>
              <a:t>о</a:t>
            </a:r>
            <a:r>
              <a:rPr lang="ru-RU" sz="5400" b="1" dirty="0">
                <a:solidFill>
                  <a:srgbClr val="C00000"/>
                </a:solidFill>
                <a:latin typeface="SchoolBook_Alx-Italic"/>
              </a:rPr>
              <a:t>к </a:t>
            </a:r>
            <a:r>
              <a:rPr lang="ru-RU" sz="5400" b="1" dirty="0" err="1">
                <a:solidFill>
                  <a:srgbClr val="C00000"/>
                </a:solidFill>
                <a:latin typeface="SchoolBook_Alx-Italic"/>
              </a:rPr>
              <a:t>нам</a:t>
            </a:r>
            <a:r>
              <a:rPr lang="ru-RU" sz="5400" b="1" dirty="0" err="1">
                <a:solidFill>
                  <a:srgbClr val="C00000"/>
                </a:solidFill>
                <a:latin typeface="SchoolBook_Alx_Udar-Italic"/>
              </a:rPr>
              <a:t>и</a:t>
            </a:r>
            <a:r>
              <a:rPr lang="ru-RU" sz="5400" b="1" dirty="0" err="1">
                <a:solidFill>
                  <a:srgbClr val="C00000"/>
                </a:solidFill>
                <a:latin typeface="SchoolBook_Alx-Italic"/>
              </a:rPr>
              <a:t>ста</a:t>
            </a:r>
            <a:r>
              <a:rPr lang="ru-RU" sz="5400" b="1" dirty="0">
                <a:solidFill>
                  <a:srgbClr val="C00000"/>
                </a:solidFill>
                <a:latin typeface="SchoolBook_Alx-Italic"/>
              </a:rPr>
              <a:t>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— 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нанизані</a:t>
            </a:r>
            <a:endParaRPr lang="ru-RU" sz="5400" b="1" dirty="0" smtClean="0">
              <a:solidFill>
                <a:srgbClr val="C00000"/>
              </a:solidFill>
              <a:latin typeface="SchoolBook_Alx"/>
            </a:endParaRPr>
          </a:p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на нитку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намистини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vyshyvanku.com.ua/img/p/144-291-thickbox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5024" y="847805"/>
            <a:ext cx="5752647" cy="35821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694607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83418" y="3811668"/>
            <a:ext cx="806945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-Italic"/>
              </a:rPr>
              <a:t>Яр 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глибока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довга</a:t>
            </a:r>
            <a:endParaRPr lang="ru-RU" sz="5400" b="1" u="none" strike="noStrike" baseline="0" dirty="0" smtClean="0">
              <a:solidFill>
                <a:srgbClr val="C00000"/>
              </a:solidFill>
              <a:latin typeface="SchoolBook_Alx"/>
            </a:endParaRPr>
          </a:p>
          <a:p>
            <a:pPr algn="ctr"/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западина;</a:t>
            </a:r>
            <a:r>
              <a:rPr lang="ru-RU" sz="5400" b="1" u="none" strike="noStrike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заглиблення</a:t>
            </a:r>
            <a:endParaRPr lang="ru-RU" sz="5400" b="1" u="none" strike="noStrike" baseline="0" dirty="0" smtClean="0">
              <a:solidFill>
                <a:srgbClr val="C00000"/>
              </a:solidFill>
              <a:latin typeface="SchoolBook_Alx"/>
            </a:endParaRPr>
          </a:p>
          <a:p>
            <a:pPr algn="ctr"/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зі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схилами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wwwold.enin.tpu.ru/Image/news/25_05_08/25-05-08_5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3418" y="614905"/>
            <a:ext cx="7511511" cy="30919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5047865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092131" y="5257800"/>
            <a:ext cx="600773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solidFill>
                  <a:srgbClr val="C00000"/>
                </a:solidFill>
                <a:latin typeface="SchoolBook_Alx-Italic"/>
              </a:rPr>
              <a:t>Р</a:t>
            </a:r>
            <a:r>
              <a:rPr lang="ru-RU" sz="5400" b="1" dirty="0">
                <a:solidFill>
                  <a:srgbClr val="C00000"/>
                </a:solidFill>
                <a:latin typeface="SchoolBook_Alx_Udar-Italic"/>
              </a:rPr>
              <a:t>у</a:t>
            </a:r>
            <a:r>
              <a:rPr lang="ru-RU" sz="5400" b="1" dirty="0">
                <a:solidFill>
                  <a:srgbClr val="C00000"/>
                </a:solidFill>
                <a:latin typeface="SchoolBook_Alx-Italic"/>
              </a:rPr>
              <a:t>жа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троянда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http://oberig.ucoz.net/_ph/26/44648025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0822" y="628029"/>
            <a:ext cx="6562038" cy="4629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038121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76698" y="4472712"/>
            <a:ext cx="8238602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err="1">
                <a:solidFill>
                  <a:srgbClr val="C00000"/>
                </a:solidFill>
                <a:latin typeface="SchoolBook_Alx-Italic"/>
              </a:rPr>
              <a:t>Дібр</a:t>
            </a:r>
            <a:r>
              <a:rPr lang="ru-RU" sz="5400" b="1" dirty="0" err="1">
                <a:solidFill>
                  <a:srgbClr val="C00000"/>
                </a:solidFill>
                <a:latin typeface="SchoolBook_Alx_Udar-Italic"/>
              </a:rPr>
              <a:t>о</a:t>
            </a:r>
            <a:r>
              <a:rPr lang="ru-RU" sz="5400" b="1" dirty="0" err="1">
                <a:solidFill>
                  <a:srgbClr val="C00000"/>
                </a:solidFill>
                <a:latin typeface="SchoolBook_Alx-Italic"/>
              </a:rPr>
              <a:t>ва</a:t>
            </a:r>
            <a:r>
              <a:rPr lang="ru-RU" sz="5400" b="1" dirty="0">
                <a:solidFill>
                  <a:srgbClr val="C00000"/>
                </a:solidFill>
                <a:latin typeface="SchoolBook_Alx-Italic"/>
              </a:rPr>
              <a:t>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ліс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, у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якому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endParaRPr lang="ru-RU" sz="5400" b="1" dirty="0" smtClean="0">
              <a:solidFill>
                <a:srgbClr val="C00000"/>
              </a:solidFill>
              <a:latin typeface="SchoolBook_Alx"/>
            </a:endParaRPr>
          </a:p>
          <a:p>
            <a:pPr algn="ctr"/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переважають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дуби.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vsdn.ru/images/data/mus/images/824/0EgornovAE_DubovyyLesNOVG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1119" y="872218"/>
            <a:ext cx="6973752" cy="36004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5701615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23528" y="5257800"/>
            <a:ext cx="77449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err="1">
                <a:solidFill>
                  <a:srgbClr val="C00000"/>
                </a:solidFill>
                <a:latin typeface="SchoolBook_Alx-Italic"/>
              </a:rPr>
              <a:t>Пиш</a:t>
            </a:r>
            <a:r>
              <a:rPr lang="ru-RU" sz="5400" b="1" dirty="0" err="1">
                <a:solidFill>
                  <a:srgbClr val="C00000"/>
                </a:solidFill>
                <a:latin typeface="SchoolBook_Alx_Udar-Italic"/>
              </a:rPr>
              <a:t>а</a:t>
            </a:r>
            <a:r>
              <a:rPr lang="ru-RU" sz="5400" b="1" dirty="0" err="1">
                <a:solidFill>
                  <a:srgbClr val="C00000"/>
                </a:solidFill>
                <a:latin typeface="SchoolBook_Alx-Italic"/>
              </a:rPr>
              <a:t>ти</a:t>
            </a:r>
            <a:r>
              <a:rPr lang="ru-RU" sz="5400" b="1" dirty="0">
                <a:solidFill>
                  <a:srgbClr val="C00000"/>
                </a:solidFill>
                <a:latin typeface="SchoolBook_Alx-Italic"/>
              </a:rPr>
              <a:t> 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розквітати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s://im3-tub-ua.yandex.net/i?id=9e4fa5d4dc0f5776eeb63af1441160e2&amp;n=33&amp;h=215&amp;w=32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9898" y="1030288"/>
            <a:ext cx="6313716" cy="42275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2046833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367542" y="4632326"/>
            <a:ext cx="7456913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err="1">
                <a:solidFill>
                  <a:srgbClr val="C00000"/>
                </a:solidFill>
                <a:latin typeface="SchoolBook_Alx-Italic"/>
              </a:rPr>
              <a:t>Багрян</a:t>
            </a:r>
            <a:r>
              <a:rPr lang="ru-RU" sz="5400" b="1" dirty="0" err="1">
                <a:solidFill>
                  <a:srgbClr val="C00000"/>
                </a:solidFill>
                <a:latin typeface="SchoolBook_Alx_Udar-Italic"/>
              </a:rPr>
              <a:t>и</a:t>
            </a:r>
            <a:r>
              <a:rPr lang="ru-RU" sz="5400" b="1" dirty="0" err="1">
                <a:solidFill>
                  <a:srgbClr val="C00000"/>
                </a:solidFill>
                <a:latin typeface="SchoolBook_Alx-Italic"/>
              </a:rPr>
              <a:t>ця</a:t>
            </a:r>
            <a:r>
              <a:rPr lang="ru-RU" sz="5400" b="1" dirty="0">
                <a:solidFill>
                  <a:srgbClr val="C00000"/>
                </a:solidFill>
                <a:latin typeface="SchoolBook_Alx-Italic"/>
              </a:rPr>
              <a:t> 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—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багряне</a:t>
            </a:r>
            <a:endParaRPr lang="ru-RU" sz="5400" b="1" dirty="0" smtClean="0">
              <a:solidFill>
                <a:srgbClr val="C00000"/>
              </a:solidFill>
              <a:latin typeface="SchoolBook_Alx"/>
            </a:endParaRPr>
          </a:p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листя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os1.i.ua/1/19/47495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7542" y="631391"/>
            <a:ext cx="7317332" cy="385667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9275634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87929" y="3602038"/>
            <a:ext cx="1020535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err="1" smtClean="0">
                <a:solidFill>
                  <a:srgbClr val="C00000"/>
                </a:solidFill>
                <a:latin typeface="SchoolBook_Alx-Italic"/>
              </a:rPr>
              <a:t>Стріха</a:t>
            </a:r>
            <a:r>
              <a:rPr lang="ru-RU" sz="5400" b="1" dirty="0" smtClean="0">
                <a:solidFill>
                  <a:srgbClr val="C00000"/>
                </a:solidFill>
                <a:latin typeface="SchoolBook_Alx-Italic"/>
              </a:rPr>
              <a:t>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нижній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край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солом’яної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покрівлі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,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який</a:t>
            </a:r>
            <a:endParaRPr lang="ru-RU" sz="5400" b="1" dirty="0">
              <a:solidFill>
                <a:srgbClr val="C00000"/>
              </a:solidFill>
              <a:latin typeface="SchoolBook_Alx"/>
            </a:endParaRPr>
          </a:p>
          <a:p>
            <a:pPr algn="ctr"/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звисає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над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стіною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1ua.com.ua/manage/foto/20112/b7126334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6376" y="744697"/>
            <a:ext cx="6654437" cy="299454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2296172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35528" y="3731325"/>
            <a:ext cx="997675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err="1">
                <a:solidFill>
                  <a:srgbClr val="C00000"/>
                </a:solidFill>
                <a:latin typeface="SchoolBook_Alx-Italic"/>
              </a:rPr>
              <a:t>Пр</a:t>
            </a:r>
            <a:r>
              <a:rPr lang="ru-RU" sz="5400" b="1" dirty="0" err="1">
                <a:solidFill>
                  <a:srgbClr val="C00000"/>
                </a:solidFill>
                <a:latin typeface="SchoolBook_Alx_Udar-Italic"/>
              </a:rPr>
              <a:t>и</a:t>
            </a:r>
            <a:r>
              <a:rPr lang="ru-RU" sz="5400" b="1" dirty="0" err="1">
                <a:solidFill>
                  <a:srgbClr val="C00000"/>
                </a:solidFill>
                <a:latin typeface="SchoolBook_Alx-Italic"/>
              </a:rPr>
              <a:t>зьба</a:t>
            </a:r>
            <a:r>
              <a:rPr lang="ru-RU" sz="5400" b="1" dirty="0">
                <a:solidFill>
                  <a:srgbClr val="C00000"/>
                </a:solidFill>
                <a:latin typeface="SchoolBook_Alx-Italic"/>
              </a:rPr>
              <a:t>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— невеликий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земляний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насип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уздовж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endParaRPr lang="ru-RU" sz="5400" b="1" dirty="0" smtClean="0">
              <a:solidFill>
                <a:srgbClr val="C00000"/>
              </a:solidFill>
              <a:latin typeface="SchoolBook_Alx"/>
            </a:endParaRPr>
          </a:p>
          <a:p>
            <a:pPr algn="ctr"/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стін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хати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знадвору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1.bp.blogspot.com/-SL0BsZ5MXHY/UHCPqY-O5nI/AAAAAAAACn0/oHn-i4fNgYA/s1600/IMG_7842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5222" y="691642"/>
            <a:ext cx="7103563" cy="319455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3989741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2396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687160" y="4619930"/>
            <a:ext cx="7237174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 err="1">
                <a:solidFill>
                  <a:srgbClr val="C00000"/>
                </a:solidFill>
                <a:latin typeface="SchoolBook_Alx-Italic"/>
              </a:rPr>
              <a:t>Загр</a:t>
            </a:r>
            <a:r>
              <a:rPr lang="ru-RU" sz="5400" b="1" dirty="0" err="1">
                <a:solidFill>
                  <a:srgbClr val="C00000"/>
                </a:solidFill>
                <a:latin typeface="SchoolBook_Alx_Udar-Italic"/>
              </a:rPr>
              <a:t>а</a:t>
            </a:r>
            <a:r>
              <a:rPr lang="ru-RU" sz="5400" b="1" dirty="0" err="1">
                <a:solidFill>
                  <a:srgbClr val="C00000"/>
                </a:solidFill>
                <a:latin typeface="SchoolBook_Alx-Italic"/>
              </a:rPr>
              <a:t>ва</a:t>
            </a:r>
            <a:r>
              <a:rPr lang="ru-RU" sz="5400" b="1" dirty="0">
                <a:solidFill>
                  <a:srgbClr val="C00000"/>
                </a:solidFill>
                <a:latin typeface="SchoolBook_Alx-Italic"/>
              </a:rPr>
              <a:t>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відблиск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endParaRPr lang="ru-RU" sz="5400" b="1" dirty="0" smtClean="0">
              <a:solidFill>
                <a:srgbClr val="C00000"/>
              </a:solidFill>
              <a:latin typeface="SchoolBook_Alx"/>
            </a:endParaRPr>
          </a:p>
          <a:p>
            <a:pPr algn="ctr"/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яскравого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світла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www.izevsk-news.ru/www/news/2014/3/512558E-02-5_s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037" y="1017144"/>
            <a:ext cx="6020934" cy="360278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8790981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476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50179" y="4472712"/>
            <a:ext cx="8373703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 err="1">
                <a:solidFill>
                  <a:srgbClr val="C00000"/>
                </a:solidFill>
                <a:latin typeface="SchoolBook_Alx-Italic"/>
              </a:rPr>
              <a:t>Закрес</a:t>
            </a:r>
            <a:r>
              <a:rPr lang="ru-RU" sz="5400" b="1" dirty="0" err="1">
                <a:solidFill>
                  <a:srgbClr val="C00000"/>
                </a:solidFill>
                <a:latin typeface="SchoolBook_Alx_Udar-Italic"/>
              </a:rPr>
              <a:t>а</a:t>
            </a:r>
            <a:r>
              <a:rPr lang="ru-RU" sz="5400" b="1" dirty="0" err="1">
                <a:solidFill>
                  <a:srgbClr val="C00000"/>
                </a:solidFill>
                <a:latin typeface="SchoolBook_Alx-Italic"/>
              </a:rPr>
              <a:t>ти</a:t>
            </a:r>
            <a:r>
              <a:rPr lang="ru-RU" sz="5400" b="1" dirty="0">
                <a:solidFill>
                  <a:srgbClr val="C00000"/>
                </a:solidFill>
                <a:latin typeface="SchoolBook_Alx-Italic"/>
              </a:rPr>
              <a:t>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почати</a:t>
            </a:r>
            <a:endParaRPr lang="ru-RU" sz="5400" b="1" dirty="0" smtClean="0">
              <a:solidFill>
                <a:srgbClr val="C00000"/>
              </a:solidFill>
              <a:latin typeface="SchoolBook_Alx"/>
            </a:endParaRPr>
          </a:p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сліпуче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виблискувати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s://im3-tub-ua.yandex.net/i?id=6d15fb20a67faf4c1e8961ec3253f627&amp;n=33&amp;h=215&amp;w=21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830" y="653143"/>
            <a:ext cx="6498770" cy="38001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4544005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47853" y="4632326"/>
            <a:ext cx="8992911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solidFill>
                  <a:srgbClr val="C00000"/>
                </a:solidFill>
                <a:latin typeface="SchoolBook_Alx-Italic"/>
              </a:rPr>
              <a:t>П</a:t>
            </a:r>
            <a:r>
              <a:rPr lang="ru-RU" sz="5400" b="1" dirty="0">
                <a:solidFill>
                  <a:srgbClr val="C00000"/>
                </a:solidFill>
                <a:latin typeface="SchoolBook_Alx_Udar-Italic"/>
              </a:rPr>
              <a:t>у</a:t>
            </a:r>
            <a:r>
              <a:rPr lang="ru-RU" sz="5400" b="1" dirty="0">
                <a:solidFill>
                  <a:srgbClr val="C00000"/>
                </a:solidFill>
                <a:latin typeface="SchoolBook_Alx-Italic"/>
              </a:rPr>
              <a:t>ща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— великий,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густий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, </a:t>
            </a:r>
            <a:endParaRPr lang="ru-RU" sz="5400" b="1" dirty="0" smtClean="0">
              <a:solidFill>
                <a:srgbClr val="C00000"/>
              </a:solidFill>
              <a:latin typeface="SchoolBook_Alx"/>
            </a:endParaRPr>
          </a:p>
          <a:p>
            <a:pPr algn="ctr"/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дрімучий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ліс</a:t>
            </a:r>
            <a:r>
              <a:rPr lang="ru-RU" sz="5400" dirty="0">
                <a:solidFill>
                  <a:srgbClr val="C00000"/>
                </a:solidFill>
                <a:latin typeface="SchoolBook_Alx"/>
              </a:rPr>
              <a:t>.</a:t>
            </a:r>
            <a:endParaRPr lang="ru-RU" sz="5400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ourbeltravel.ru/images/stories/belpuscha-3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5138" y="931697"/>
            <a:ext cx="6945676" cy="37006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2228652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24000" y="3602038"/>
            <a:ext cx="95631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err="1">
                <a:solidFill>
                  <a:srgbClr val="C00000"/>
                </a:solidFill>
                <a:latin typeface="SchoolBook_Alx-Italic"/>
              </a:rPr>
              <a:t>П</a:t>
            </a:r>
            <a:r>
              <a:rPr lang="ru-RU" sz="5400" b="1" dirty="0" err="1">
                <a:solidFill>
                  <a:srgbClr val="C00000"/>
                </a:solidFill>
                <a:latin typeface="SchoolBook_Alx_Udar-Italic"/>
              </a:rPr>
              <a:t>о</a:t>
            </a:r>
            <a:r>
              <a:rPr lang="ru-RU" sz="5400" b="1" dirty="0" err="1">
                <a:solidFill>
                  <a:srgbClr val="C00000"/>
                </a:solidFill>
                <a:latin typeface="SchoolBook_Alx-Italic"/>
              </a:rPr>
              <a:t>куть</a:t>
            </a:r>
            <a:r>
              <a:rPr lang="ru-RU" sz="5400" b="1" dirty="0">
                <a:solidFill>
                  <a:srgbClr val="C00000"/>
                </a:solidFill>
                <a:latin typeface="SchoolBook_Alx-Italic"/>
              </a:rPr>
              <a:t>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— в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українській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селянській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хаті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— куток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навпроти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печі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uarp.org/upload/video/wysiwyg3/DIR3/%20%D1%85%D0%B0%D1%82%D0%B0%20%D1%82%D0%B0%20%D1%97%D1%97%20%D1%96%D0%BD%D1%82%D0%B5%D1%80%E2%80%99%D1%94%D1%80%20-3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9215" y="636814"/>
            <a:ext cx="7563485" cy="31350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411857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15742" y="4472712"/>
            <a:ext cx="7960513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-Italic"/>
              </a:rPr>
              <a:t>Хорт 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мисливський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</a:p>
          <a:p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собака.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cs310417.vk.me/v310417370/4dee/7IlgFuw8qhA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785" y="512152"/>
            <a:ext cx="5940425" cy="40908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539645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08413" y="3880304"/>
            <a:ext cx="881742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err="1">
                <a:solidFill>
                  <a:srgbClr val="C00000"/>
                </a:solidFill>
                <a:latin typeface="SchoolBook_Alx-Italic"/>
              </a:rPr>
              <a:t>Мак</a:t>
            </a:r>
            <a:r>
              <a:rPr lang="ru-RU" sz="5400" b="1" dirty="0" err="1">
                <a:solidFill>
                  <a:srgbClr val="C00000"/>
                </a:solidFill>
                <a:latin typeface="SchoolBook_Alx_Udar-Italic"/>
              </a:rPr>
              <a:t>і</a:t>
            </a:r>
            <a:r>
              <a:rPr lang="ru-RU" sz="5400" b="1" dirty="0" err="1">
                <a:solidFill>
                  <a:srgbClr val="C00000"/>
                </a:solidFill>
                <a:latin typeface="SchoolBook_Alx-Italic"/>
              </a:rPr>
              <a:t>тра</a:t>
            </a:r>
            <a:r>
              <a:rPr lang="ru-RU" sz="5400" b="1" dirty="0">
                <a:solidFill>
                  <a:srgbClr val="C00000"/>
                </a:solidFill>
                <a:latin typeface="SchoolBook_Alx-Italic"/>
              </a:rPr>
              <a:t>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— великий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круглий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глиняний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посуд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із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широким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отвором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fs00.infourok.ru/images/doc/251/256569/hello_html_bb8cee1.gif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7251" y="703468"/>
            <a:ext cx="5999752" cy="31768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22046491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24000" y="3105835"/>
            <a:ext cx="9144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err="1">
                <a:solidFill>
                  <a:srgbClr val="C00000"/>
                </a:solidFill>
                <a:latin typeface="SchoolBook_Alx-Italic"/>
              </a:rPr>
              <a:t>Чум</a:t>
            </a:r>
            <a:r>
              <a:rPr lang="ru-RU" sz="5400" b="1" dirty="0" err="1">
                <a:solidFill>
                  <a:srgbClr val="C00000"/>
                </a:solidFill>
                <a:latin typeface="SchoolBook_Alx_Udar-Italic"/>
              </a:rPr>
              <a:t>а</a:t>
            </a:r>
            <a:r>
              <a:rPr lang="ru-RU" sz="5400" b="1" dirty="0" err="1">
                <a:solidFill>
                  <a:srgbClr val="C00000"/>
                </a:solidFill>
                <a:latin typeface="SchoolBook_Alx-Italic"/>
              </a:rPr>
              <a:t>цький</a:t>
            </a:r>
            <a:r>
              <a:rPr lang="ru-RU" sz="5400" b="1" dirty="0">
                <a:solidFill>
                  <a:srgbClr val="C00000"/>
                </a:solidFill>
                <a:latin typeface="SchoolBook_Alx-Italic"/>
              </a:rPr>
              <a:t> Шлях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величезне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скупчення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зірок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, яке 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ми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бачимо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неозброєним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оком.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img-fotki.yandex.ru/get/6513/30121490.35/0_7187a_84400d82_ori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5922" y="743247"/>
            <a:ext cx="6387692" cy="23625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6609957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11928" y="4483781"/>
            <a:ext cx="6891438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err="1">
                <a:solidFill>
                  <a:srgbClr val="C00000"/>
                </a:solidFill>
                <a:latin typeface="SchoolBook_Alx-Italic"/>
              </a:rPr>
              <a:t>Солов</a:t>
            </a:r>
            <a:r>
              <a:rPr lang="ru-RU" sz="5400" b="1" dirty="0" err="1">
                <a:solidFill>
                  <a:srgbClr val="C00000"/>
                </a:solidFill>
                <a:latin typeface="SchoolBook_Alx_Udar-Italic"/>
              </a:rPr>
              <a:t>і</a:t>
            </a:r>
            <a:r>
              <a:rPr lang="ru-RU" sz="5400" b="1" dirty="0" err="1">
                <a:solidFill>
                  <a:srgbClr val="C00000"/>
                </a:solidFill>
                <a:latin typeface="SchoolBook_Alx-Italic"/>
              </a:rPr>
              <a:t>ти</a:t>
            </a:r>
            <a:r>
              <a:rPr lang="ru-RU" sz="5400" b="1" dirty="0">
                <a:solidFill>
                  <a:srgbClr val="C00000"/>
                </a:solidFill>
                <a:latin typeface="SchoolBook_Alx-Italic"/>
              </a:rPr>
              <a:t> 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—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ставати</a:t>
            </a:r>
            <a:endParaRPr lang="ru-RU" sz="5400" b="1" dirty="0" smtClean="0">
              <a:solidFill>
                <a:srgbClr val="C00000"/>
              </a:solidFill>
              <a:latin typeface="SchoolBook_Alx"/>
            </a:endParaRPr>
          </a:p>
          <a:p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в’ялим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,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сонним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cultivora.com/guides/2014/bpm/bpm_coverage/thump/22-bpm_thump-tomjerry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508" y="1279179"/>
            <a:ext cx="5981791" cy="32046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2034589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80249" y="4472712"/>
            <a:ext cx="7504940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i="1" dirty="0" err="1">
                <a:solidFill>
                  <a:srgbClr val="C00000"/>
                </a:solidFill>
                <a:latin typeface="SchoolBook_Alx-Italic"/>
              </a:rPr>
              <a:t>Жахт</a:t>
            </a:r>
            <a:r>
              <a:rPr lang="ru-RU" sz="5400" b="1" i="1" dirty="0" err="1">
                <a:solidFill>
                  <a:srgbClr val="C00000"/>
                </a:solidFill>
                <a:latin typeface="SchoolBook_Alx_Udar-Italic"/>
              </a:rPr>
              <a:t>і</a:t>
            </a:r>
            <a:r>
              <a:rPr lang="ru-RU" sz="5400" b="1" i="1" dirty="0" err="1">
                <a:solidFill>
                  <a:srgbClr val="C00000"/>
                </a:solidFill>
                <a:latin typeface="SchoolBook_Alx-Italic"/>
              </a:rPr>
              <a:t>ти</a:t>
            </a:r>
            <a:r>
              <a:rPr lang="ru-RU" sz="5400" b="1" i="1" dirty="0">
                <a:solidFill>
                  <a:srgbClr val="C00000"/>
                </a:solidFill>
                <a:latin typeface="SchoolBook_Alx-Italic"/>
              </a:rPr>
              <a:t>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яскраво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endParaRPr lang="ru-RU" sz="5400" b="1" dirty="0" smtClean="0">
              <a:solidFill>
                <a:srgbClr val="C00000"/>
              </a:solidFill>
              <a:latin typeface="SchoolBook_Alx"/>
            </a:endParaRPr>
          </a:p>
          <a:p>
            <a:pPr algn="ctr"/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світитися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download.1wallpaper.net/20150725/tubes-bright-colorful-dull-3840x216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0262" y="1132114"/>
            <a:ext cx="5675767" cy="33405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92324403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03276" y="4632326"/>
            <a:ext cx="6287299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 err="1">
                <a:solidFill>
                  <a:srgbClr val="C00000"/>
                </a:solidFill>
                <a:latin typeface="SchoolBook_Alx-Italic"/>
              </a:rPr>
              <a:t>Зор</a:t>
            </a:r>
            <a:r>
              <a:rPr lang="ru-RU" sz="5400" b="1" dirty="0" err="1">
                <a:solidFill>
                  <a:srgbClr val="C00000"/>
                </a:solidFill>
                <a:latin typeface="SchoolBook_Alx_Udar-Italic"/>
              </a:rPr>
              <a:t>и</a:t>
            </a:r>
            <a:r>
              <a:rPr lang="ru-RU" sz="5400" b="1" dirty="0" err="1">
                <a:solidFill>
                  <a:srgbClr val="C00000"/>
                </a:solidFill>
                <a:latin typeface="SchoolBook_Alx-Italic"/>
              </a:rPr>
              <a:t>ти</a:t>
            </a:r>
            <a:r>
              <a:rPr lang="ru-RU" sz="5400" b="1" dirty="0">
                <a:solidFill>
                  <a:srgbClr val="C00000"/>
                </a:solidFill>
                <a:latin typeface="SchoolBook_Alx-Italic"/>
              </a:rPr>
              <a:t>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пильно</a:t>
            </a:r>
            <a:endParaRPr lang="ru-RU" sz="5400" b="1" dirty="0" smtClean="0">
              <a:solidFill>
                <a:srgbClr val="C00000"/>
              </a:solidFill>
              <a:latin typeface="SchoolBook_Alx"/>
            </a:endParaRPr>
          </a:p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вдивлятися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s://im1-tub-ua.yandex.net/i?id=442d4b4b02cda7fb6b9dc055b19e9098&amp;n=33&amp;h=215&amp;w=32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6038" y="692754"/>
            <a:ext cx="5811248" cy="39395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5861156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396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24759" y="3586273"/>
            <a:ext cx="1014098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err="1">
                <a:solidFill>
                  <a:srgbClr val="C00000"/>
                </a:solidFill>
                <a:latin typeface="SchoolBook_Alx-Italic"/>
              </a:rPr>
              <a:t>Тич</a:t>
            </a:r>
            <a:r>
              <a:rPr lang="ru-RU" sz="5400" b="1" dirty="0" err="1">
                <a:solidFill>
                  <a:srgbClr val="C00000"/>
                </a:solidFill>
                <a:latin typeface="SchoolBook_Alx_Udar-Italic"/>
              </a:rPr>
              <a:t>и</a:t>
            </a:r>
            <a:r>
              <a:rPr lang="ru-RU" sz="5400" b="1" dirty="0" err="1">
                <a:solidFill>
                  <a:srgbClr val="C00000"/>
                </a:solidFill>
                <a:latin typeface="SchoolBook_Alx-Italic"/>
              </a:rPr>
              <a:t>на</a:t>
            </a:r>
            <a:r>
              <a:rPr lang="ru-RU" sz="5400" b="1" dirty="0">
                <a:solidFill>
                  <a:srgbClr val="C00000"/>
                </a:solidFill>
                <a:latin typeface="SchoolBook_Alx-Italic"/>
              </a:rPr>
              <a:t>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довга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палиця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, жердина для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підтримування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витких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рослин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www.vegetablegardener.com/assets/uploads/posts/4447/kg24-garden-structures-0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6419" y="794544"/>
            <a:ext cx="5481638" cy="28074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79557139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24000" y="4472712"/>
            <a:ext cx="9677073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 err="1">
                <a:solidFill>
                  <a:srgbClr val="C00000"/>
                </a:solidFill>
                <a:latin typeface="SchoolBook_Alx-Italic"/>
              </a:rPr>
              <a:t>В</a:t>
            </a:r>
            <a:r>
              <a:rPr lang="ru-RU" sz="5400" b="1" dirty="0" err="1">
                <a:solidFill>
                  <a:srgbClr val="C00000"/>
                </a:solidFill>
                <a:latin typeface="SchoolBook_Alx_Udar-Italic"/>
              </a:rPr>
              <a:t>о</a:t>
            </a:r>
            <a:r>
              <a:rPr lang="ru-RU" sz="5400" b="1" dirty="0" err="1">
                <a:solidFill>
                  <a:srgbClr val="C00000"/>
                </a:solidFill>
                <a:latin typeface="SchoolBook_Alx-Italic"/>
              </a:rPr>
              <a:t>ло</a:t>
            </a:r>
            <a:r>
              <a:rPr lang="ru-RU" sz="5400" b="1" dirty="0">
                <a:solidFill>
                  <a:srgbClr val="C00000"/>
                </a:solidFill>
                <a:latin typeface="SchoolBook_Alx-Italic"/>
              </a:rPr>
              <a:t>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відвисле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місце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під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</a:p>
          <a:p>
            <a:pPr algn="ctr"/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шиєю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в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багатьох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птахів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podolsk.buyreklama.ru/podolsk/photos/31402357/aeb76f240e94717a1fdf516f0ffebbe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5246" y="879022"/>
            <a:ext cx="6086340" cy="377462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11095359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622755" y="4632326"/>
            <a:ext cx="7240508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  <a:latin typeface="SchoolBook_Alx-Italic"/>
              </a:rPr>
              <a:t>Б</a:t>
            </a:r>
            <a:r>
              <a:rPr lang="ru-RU" sz="5400" b="1" dirty="0">
                <a:solidFill>
                  <a:srgbClr val="C00000"/>
                </a:solidFill>
                <a:latin typeface="SchoolBook_Alx_Udar-Italic"/>
              </a:rPr>
              <a:t>о</a:t>
            </a:r>
            <a:r>
              <a:rPr lang="ru-RU" sz="5400" b="1" dirty="0">
                <a:solidFill>
                  <a:srgbClr val="C00000"/>
                </a:solidFill>
                <a:latin typeface="SchoolBook_Alx-Italic"/>
              </a:rPr>
              <a:t>цман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помічник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endParaRPr lang="ru-RU" sz="5400" b="1" dirty="0" smtClean="0">
              <a:solidFill>
                <a:srgbClr val="C00000"/>
              </a:solidFill>
              <a:latin typeface="SchoolBook_Alx"/>
            </a:endParaRPr>
          </a:p>
          <a:p>
            <a:pPr algn="ctr"/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капітана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корабля.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amigolab.com/public/img/front/works/img_preview126590999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6519" y="827102"/>
            <a:ext cx="4861923" cy="380522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37022796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08539" y="3441680"/>
            <a:ext cx="935946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  <a:latin typeface="SchoolBook_Alx-Italic"/>
              </a:rPr>
              <a:t>Ка</a:t>
            </a:r>
            <a:r>
              <a:rPr lang="ru-RU" sz="5400" b="1" dirty="0">
                <a:solidFill>
                  <a:srgbClr val="C00000"/>
                </a:solidFill>
                <a:latin typeface="SchoolBook_Alx_Udar-Italic"/>
              </a:rPr>
              <a:t>ю</a:t>
            </a:r>
            <a:r>
              <a:rPr lang="ru-RU" sz="5400" b="1" dirty="0">
                <a:solidFill>
                  <a:srgbClr val="C00000"/>
                </a:solidFill>
                <a:latin typeface="SchoolBook_Alx-Italic"/>
              </a:rPr>
              <a:t>та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житлове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endParaRPr lang="ru-RU" sz="5400" b="1" dirty="0" smtClean="0">
              <a:solidFill>
                <a:srgbClr val="C00000"/>
              </a:solidFill>
              <a:latin typeface="SchoolBook_Alx"/>
            </a:endParaRPr>
          </a:p>
          <a:p>
            <a:pPr algn="ctr"/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приміщення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на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кораблі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для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команди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та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пасажирів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magspb21.vvpp.lclients.ru/uploads/ckeditor/pictures/123/content_Ship_Star_cabinA4_445x205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4843" y="505552"/>
            <a:ext cx="7501980" cy="30281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02904766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77007" y="3519128"/>
            <a:ext cx="1006177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err="1">
                <a:solidFill>
                  <a:srgbClr val="C00000"/>
                </a:solidFill>
                <a:latin typeface="SchoolBook_Alx-Italic"/>
              </a:rPr>
              <a:t>Щ</a:t>
            </a:r>
            <a:r>
              <a:rPr lang="ru-RU" sz="5400" b="1" dirty="0" err="1">
                <a:solidFill>
                  <a:srgbClr val="C00000"/>
                </a:solidFill>
                <a:latin typeface="SchoolBook_Alx_Udar-Italic"/>
              </a:rPr>
              <a:t>о</a:t>
            </a:r>
            <a:r>
              <a:rPr lang="ru-RU" sz="5400" b="1" dirty="0" err="1">
                <a:solidFill>
                  <a:srgbClr val="C00000"/>
                </a:solidFill>
                <a:latin typeface="SchoolBook_Alx-Italic"/>
              </a:rPr>
              <a:t>гла</a:t>
            </a:r>
            <a:r>
              <a:rPr lang="ru-RU" sz="5400" b="1" dirty="0">
                <a:solidFill>
                  <a:srgbClr val="C00000"/>
                </a:solidFill>
                <a:latin typeface="SchoolBook_Alx-Italic"/>
              </a:rPr>
              <a:t>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високий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стовп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на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судні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для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встановлення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вітрил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,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підняття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прапора.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svitppt.com.ua/images/49/48046/960/img12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19" t="36115" r="18147" b="5466"/>
          <a:stretch/>
        </p:blipFill>
        <p:spPr bwMode="auto">
          <a:xfrm>
            <a:off x="3837214" y="537859"/>
            <a:ext cx="5404757" cy="26022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233734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13303" y="3602038"/>
            <a:ext cx="923698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-Italic"/>
              </a:rPr>
              <a:t>Св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_Udar-Italic"/>
              </a:rPr>
              <a:t>и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-Italic"/>
              </a:rPr>
              <a:t>та 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старовинний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верхній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довгий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одяг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 з грубого полотна.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7" name="Рисунок 6" descr="http://kaump.ru/img/3892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9146" y="821881"/>
            <a:ext cx="2195830" cy="2943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bsmith.ru/files/svita_woman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0413" y="851535"/>
            <a:ext cx="2867025" cy="29292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19068702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22176" y="4472712"/>
            <a:ext cx="7021217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 err="1">
                <a:solidFill>
                  <a:srgbClr val="C00000"/>
                </a:solidFill>
                <a:latin typeface="SchoolBook_Alx-Italic"/>
              </a:rPr>
              <a:t>Прел</a:t>
            </a:r>
            <a:r>
              <a:rPr lang="ru-RU" sz="5400" b="1" dirty="0" err="1">
                <a:solidFill>
                  <a:srgbClr val="C00000"/>
                </a:solidFill>
                <a:latin typeface="SchoolBook_Alx_Udar-Italic"/>
              </a:rPr>
              <a:t>ю</a:t>
            </a:r>
            <a:r>
              <a:rPr lang="ru-RU" sz="5400" b="1" dirty="0" err="1">
                <a:solidFill>
                  <a:srgbClr val="C00000"/>
                </a:solidFill>
                <a:latin typeface="SchoolBook_Alx-Italic"/>
              </a:rPr>
              <a:t>дія</a:t>
            </a:r>
            <a:r>
              <a:rPr lang="ru-RU" sz="5400" b="1" dirty="0">
                <a:solidFill>
                  <a:srgbClr val="C00000"/>
                </a:solidFill>
                <a:latin typeface="SchoolBook_Alx-Italic"/>
              </a:rPr>
              <a:t> 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— те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,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що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endParaRPr lang="ru-RU" sz="5400" b="1" dirty="0" smtClean="0">
              <a:solidFill>
                <a:srgbClr val="C00000"/>
              </a:solidFill>
              <a:latin typeface="SchoolBook_Alx"/>
            </a:endParaRPr>
          </a:p>
          <a:p>
            <a:pPr algn="ctr"/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передує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головному.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8" name="Рисунок 7" descr="http://newspad.msk.ru/wp-content/uploads/2016/02/tn_197137_12514f00d61b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2693" y="992437"/>
            <a:ext cx="4646613" cy="343090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53782773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144971" y="4964563"/>
            <a:ext cx="653935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err="1">
                <a:solidFill>
                  <a:srgbClr val="C00000"/>
                </a:solidFill>
                <a:latin typeface="SchoolBook_Alx-Italic"/>
              </a:rPr>
              <a:t>Д</a:t>
            </a:r>
            <a:r>
              <a:rPr lang="ru-RU" sz="5400" b="1" dirty="0" err="1">
                <a:solidFill>
                  <a:srgbClr val="C00000"/>
                </a:solidFill>
                <a:latin typeface="SchoolBook_Alx_Udar-Italic"/>
              </a:rPr>
              <a:t>е</a:t>
            </a:r>
            <a:r>
              <a:rPr lang="ru-RU" sz="5400" b="1" dirty="0" err="1">
                <a:solidFill>
                  <a:srgbClr val="C00000"/>
                </a:solidFill>
                <a:latin typeface="SchoolBook_Alx-Italic"/>
              </a:rPr>
              <a:t>щиця</a:t>
            </a:r>
            <a:r>
              <a:rPr lang="ru-RU" sz="5400" b="1" dirty="0">
                <a:solidFill>
                  <a:srgbClr val="C00000"/>
                </a:solidFill>
                <a:latin typeface="SchoolBook_Alx-Italic"/>
              </a:rPr>
              <a:t> </a:t>
            </a:r>
            <a:r>
              <a:rPr lang="ru-RU" sz="5400" b="1" dirty="0" smtClean="0">
                <a:solidFill>
                  <a:srgbClr val="C00000"/>
                </a:solidFill>
                <a:latin typeface="SchoolBook_Alx-Italic"/>
              </a:rPr>
              <a:t> 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— 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трохи</a:t>
            </a:r>
            <a:r>
              <a:rPr lang="ru-RU" sz="5400" dirty="0">
                <a:solidFill>
                  <a:srgbClr val="C00000"/>
                </a:solidFill>
                <a:latin typeface="SchoolBook_Alx"/>
              </a:rPr>
              <a:t>.</a:t>
            </a:r>
            <a:endParaRPr lang="ru-RU" sz="5400" dirty="0">
              <a:solidFill>
                <a:srgbClr val="C00000"/>
              </a:solidFill>
            </a:endParaRPr>
          </a:p>
        </p:txBody>
      </p:sp>
      <p:pic>
        <p:nvPicPr>
          <p:cNvPr id="7" name="Рисунок 6" descr="http://www.edebiyatdefteri.com/resim/resimli_siir/buyuk/414428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46" b="25497"/>
          <a:stretch/>
        </p:blipFill>
        <p:spPr bwMode="auto">
          <a:xfrm>
            <a:off x="3438332" y="1384301"/>
            <a:ext cx="5695950" cy="32480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40574541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77043" y="3146950"/>
            <a:ext cx="96774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  <a:latin typeface="SchoolBook_Alx-Italic"/>
              </a:rPr>
              <a:t>Шп</a:t>
            </a:r>
            <a:r>
              <a:rPr lang="ru-RU" sz="5400" b="1" dirty="0">
                <a:solidFill>
                  <a:srgbClr val="C00000"/>
                </a:solidFill>
                <a:latin typeface="SchoolBook_Alx_Udar-Italic"/>
              </a:rPr>
              <a:t>о</a:t>
            </a:r>
            <a:r>
              <a:rPr lang="ru-RU" sz="5400" b="1" dirty="0">
                <a:solidFill>
                  <a:srgbClr val="C00000"/>
                </a:solidFill>
                <a:latin typeface="SchoolBook_Alx-Italic"/>
              </a:rPr>
              <a:t>ра 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роговий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</a:p>
          <a:p>
            <a:pPr algn="ctr"/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загострений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наріст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на лапах у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деяких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птахів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,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що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є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засобом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захисту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чи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нападу.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existentialfarmer.com/wp-content/uploads/2010/06/fighting-rooster-spurs-01-small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0490" y="603933"/>
            <a:ext cx="4766310" cy="27157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90619476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93682" y="3471831"/>
            <a:ext cx="1119351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err="1">
                <a:solidFill>
                  <a:srgbClr val="C00000"/>
                </a:solidFill>
                <a:latin typeface="SchoolBook_Alx-Italic"/>
              </a:rPr>
              <a:t>Ц</a:t>
            </a:r>
            <a:r>
              <a:rPr lang="ru-RU" sz="5400" b="1" dirty="0" err="1">
                <a:solidFill>
                  <a:srgbClr val="C00000"/>
                </a:solidFill>
                <a:latin typeface="SchoolBook_Alx_Udar-Italic"/>
              </a:rPr>
              <a:t>я</a:t>
            </a:r>
            <a:r>
              <a:rPr lang="ru-RU" sz="5400" b="1" dirty="0" err="1">
                <a:solidFill>
                  <a:srgbClr val="C00000"/>
                </a:solidFill>
                <a:latin typeface="SchoolBook_Alx-Italic"/>
              </a:rPr>
              <a:t>мрина</a:t>
            </a:r>
            <a:r>
              <a:rPr lang="ru-RU" sz="5400" b="1" dirty="0">
                <a:solidFill>
                  <a:srgbClr val="C00000"/>
                </a:solidFill>
                <a:latin typeface="SchoolBook_Alx-Italic"/>
              </a:rPr>
              <a:t>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верхня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частина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колодязного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зрубу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,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складена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з </a:t>
            </a:r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дерев’яних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колод.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tutogipse.ru/wp-content/uploads/2012-11-13/domik-dlja-kolodca_1_1.jpe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0" y="589975"/>
            <a:ext cx="2857500" cy="25761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03451132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80111" y="4247866"/>
            <a:ext cx="8422498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err="1">
                <a:solidFill>
                  <a:srgbClr val="C00000"/>
                </a:solidFill>
                <a:latin typeface="SchoolBook_Alx-Italic"/>
              </a:rPr>
              <a:t>Кр</a:t>
            </a:r>
            <a:r>
              <a:rPr lang="ru-RU" sz="5400" b="1" dirty="0" err="1">
                <a:solidFill>
                  <a:srgbClr val="C00000"/>
                </a:solidFill>
                <a:latin typeface="SchoolBook_Alx_Udar-Italic"/>
              </a:rPr>
              <a:t>а</a:t>
            </a:r>
            <a:r>
              <a:rPr lang="ru-RU" sz="5400" b="1" dirty="0" err="1">
                <a:solidFill>
                  <a:srgbClr val="C00000"/>
                </a:solidFill>
                <a:latin typeface="SchoolBook_Alx-Italic"/>
              </a:rPr>
              <a:t>їна</a:t>
            </a:r>
            <a:r>
              <a:rPr lang="ru-RU" sz="5400" b="1" dirty="0">
                <a:solidFill>
                  <a:srgbClr val="C00000"/>
                </a:solidFill>
                <a:latin typeface="SchoolBook_Alx-Italic"/>
              </a:rPr>
              <a:t>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— край,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окрайок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endParaRPr lang="ru-RU" sz="5400" b="1" dirty="0" smtClean="0">
              <a:solidFill>
                <a:srgbClr val="C00000"/>
              </a:solidFill>
              <a:latin typeface="SchoolBook_Alx"/>
            </a:endParaRPr>
          </a:p>
          <a:p>
            <a:pPr algn="ctr"/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відрізаного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хліба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H="1">
            <a:off x="3233057" y="4065814"/>
            <a:ext cx="261257" cy="3641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Рисунок 6" descr="http://www.vaseljenska.com/wp-content/uploads/2012/06/hleb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4313" y="1066370"/>
            <a:ext cx="5861957" cy="31814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20371437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25419" y="4632326"/>
            <a:ext cx="10228506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  <a:latin typeface="SchoolBook_Alx-Italic"/>
              </a:rPr>
              <a:t>От</a:t>
            </a:r>
            <a:r>
              <a:rPr lang="ru-RU" sz="5400" b="1" dirty="0">
                <a:solidFill>
                  <a:srgbClr val="C00000"/>
                </a:solidFill>
                <a:latin typeface="SchoolBook_Alx_Udar-Italic"/>
              </a:rPr>
              <a:t>а</a:t>
            </a:r>
            <a:r>
              <a:rPr lang="ru-RU" sz="5400" b="1" dirty="0">
                <a:solidFill>
                  <a:srgbClr val="C00000"/>
                </a:solidFill>
                <a:latin typeface="SchoolBook_Alx-Italic"/>
              </a:rPr>
              <a:t>ва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— трава,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що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endParaRPr lang="ru-RU" sz="5400" b="1" dirty="0" smtClean="0">
              <a:solidFill>
                <a:srgbClr val="C00000"/>
              </a:solidFill>
              <a:latin typeface="SchoolBook_Alx"/>
            </a:endParaRPr>
          </a:p>
          <a:p>
            <a:pPr algn="ctr"/>
            <a:r>
              <a:rPr lang="ru-RU" sz="5400" b="1" dirty="0" err="1" smtClean="0">
                <a:solidFill>
                  <a:srgbClr val="C00000"/>
                </a:solidFill>
                <a:latin typeface="SchoolBook_Alx"/>
              </a:rPr>
              <a:t>відростає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на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місці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скошеної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www.cepolina.com/photo/nature/plants/grass/3/grass-eatage-nature-carpet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8669" y="836944"/>
            <a:ext cx="6625817" cy="379538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77195559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78193" y="5349875"/>
            <a:ext cx="919828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err="1">
                <a:solidFill>
                  <a:srgbClr val="C00000"/>
                </a:solidFill>
                <a:latin typeface="SchoolBook_Alx-Italic"/>
              </a:rPr>
              <a:t>Куш</a:t>
            </a:r>
            <a:r>
              <a:rPr lang="ru-RU" sz="5400" b="1" dirty="0" err="1">
                <a:solidFill>
                  <a:srgbClr val="C00000"/>
                </a:solidFill>
                <a:latin typeface="SchoolBook_Alx_Udar-Italic"/>
              </a:rPr>
              <a:t>и</a:t>
            </a:r>
            <a:r>
              <a:rPr lang="ru-RU" sz="5400" b="1" dirty="0" err="1">
                <a:solidFill>
                  <a:srgbClr val="C00000"/>
                </a:solidFill>
                <a:latin typeface="SchoolBook_Alx-Italic"/>
              </a:rPr>
              <a:t>р</a:t>
            </a:r>
            <a:r>
              <a:rPr lang="ru-RU" sz="5400" b="1" dirty="0">
                <a:solidFill>
                  <a:srgbClr val="C00000"/>
                </a:solidFill>
                <a:latin typeface="SchoolBook_Alx-Italic"/>
              </a:rPr>
              <a:t>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водяна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кропива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s14.buyreklama.ru/krasnojarsk/photos/33229184/b779c651074b1dcbe7c34097a2d7223f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7639" y="803593"/>
            <a:ext cx="6419261" cy="454628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10255737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48240" y="4632326"/>
            <a:ext cx="8796767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err="1">
                <a:solidFill>
                  <a:srgbClr val="C00000"/>
                </a:solidFill>
                <a:latin typeface="SchoolBook_Alx-Italic"/>
              </a:rPr>
              <a:t>Катр</a:t>
            </a:r>
            <a:r>
              <a:rPr lang="ru-RU" sz="5400" b="1" dirty="0" err="1">
                <a:solidFill>
                  <a:srgbClr val="C00000"/>
                </a:solidFill>
                <a:latin typeface="SchoolBook_Alx_Udar-Italic"/>
              </a:rPr>
              <a:t>а</a:t>
            </a:r>
            <a:r>
              <a:rPr lang="ru-RU" sz="5400" b="1" dirty="0" err="1">
                <a:solidFill>
                  <a:srgbClr val="C00000"/>
                </a:solidFill>
                <a:latin typeface="SchoolBook_Alx-Italic"/>
              </a:rPr>
              <a:t>га</a:t>
            </a:r>
            <a:r>
              <a:rPr lang="ru-RU" sz="5400" b="1" dirty="0">
                <a:solidFill>
                  <a:srgbClr val="C00000"/>
                </a:solidFill>
                <a:latin typeface="SchoolBook_Alx-Italic"/>
              </a:rPr>
              <a:t>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— легка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будівля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,</a:t>
            </a:r>
          </a:p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сторожка.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www.mdig.com.br/imagens/casa/arvore_07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1272" y="736778"/>
            <a:ext cx="4290468" cy="38955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18413861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97402" y="3968254"/>
            <a:ext cx="7455311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solidFill>
                  <a:srgbClr val="C00000"/>
                </a:solidFill>
                <a:latin typeface="SchoolBook_Alx_Udar-Italic"/>
              </a:rPr>
              <a:t>Е</a:t>
            </a:r>
            <a:r>
              <a:rPr lang="ru-RU" sz="5400" b="1" dirty="0">
                <a:solidFill>
                  <a:srgbClr val="C00000"/>
                </a:solidFill>
                <a:latin typeface="SchoolBook_Alx-Italic"/>
              </a:rPr>
              <a:t>ре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дрібна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монета</a:t>
            </a:r>
          </a:p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у </a:t>
            </a:r>
            <a:r>
              <a:rPr lang="ru-RU" sz="5400" b="1" dirty="0" err="1">
                <a:solidFill>
                  <a:srgbClr val="C00000"/>
                </a:solidFill>
                <a:latin typeface="SchoolBook_Alx"/>
              </a:rPr>
              <a:t>Швеції</a:t>
            </a:r>
            <a:r>
              <a:rPr lang="ru-RU" sz="5400" b="1" dirty="0">
                <a:solidFill>
                  <a:srgbClr val="C00000"/>
                </a:solidFill>
                <a:latin typeface="SchoolBook_Alx"/>
              </a:rPr>
              <a:t>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ww4.hdnux.com/photos/06/65/06/1790391/7/rawImage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059" y="695757"/>
            <a:ext cx="2951299" cy="32408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306965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3.proshkolu.ru/content/media/pic/std/3000000/2012000/2011713-c3b1c227be7f03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4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44800" y="4796135"/>
            <a:ext cx="8877558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-Italic"/>
              </a:rPr>
              <a:t>К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_Udar-Italic"/>
              </a:rPr>
              <a:t>а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-Italic"/>
              </a:rPr>
              <a:t>пт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_Udar-Italic"/>
              </a:rPr>
              <a:t>у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-Italic"/>
              </a:rPr>
              <a:t>р 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—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головний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 </a:t>
            </a:r>
            <a:r>
              <a:rPr lang="ru-RU" sz="5400" b="1" u="none" strike="noStrike" baseline="0" dirty="0" err="1" smtClean="0">
                <a:solidFill>
                  <a:srgbClr val="C00000"/>
                </a:solidFill>
                <a:latin typeface="SchoolBook_Alx"/>
              </a:rPr>
              <a:t>убір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, </a:t>
            </a:r>
          </a:p>
          <a:p>
            <a:r>
              <a:rPr lang="ru-RU" sz="5400" b="1" dirty="0" smtClean="0">
                <a:solidFill>
                  <a:srgbClr val="C00000"/>
                </a:solidFill>
                <a:latin typeface="SchoolBook_Alx"/>
              </a:rPr>
              <a:t>к</a:t>
            </a:r>
            <a:r>
              <a:rPr lang="ru-RU" sz="5400" b="1" u="none" strike="noStrike" baseline="0" dirty="0" smtClean="0">
                <a:solidFill>
                  <a:srgbClr val="C00000"/>
                </a:solidFill>
                <a:latin typeface="SchoolBook_Alx"/>
              </a:rPr>
              <a:t>апюшон</a:t>
            </a:r>
            <a:r>
              <a:rPr lang="ru-RU" sz="5400" dirty="0">
                <a:solidFill>
                  <a:srgbClr val="C00000"/>
                </a:solidFill>
                <a:latin typeface="SchoolBook_Alx"/>
              </a:rPr>
              <a:t>.</a:t>
            </a:r>
            <a:endParaRPr lang="ru-RU" sz="5400" dirty="0">
              <a:solidFill>
                <a:srgbClr val="C00000"/>
              </a:solidFill>
            </a:endParaRPr>
          </a:p>
        </p:txBody>
      </p:sp>
      <p:pic>
        <p:nvPicPr>
          <p:cNvPr id="7" name="Рисунок 6" descr="https://armstreet.com/catalogue/full/exclusive-woolen-red-riding-hood-headwear-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786" y="758243"/>
            <a:ext cx="5940425" cy="39598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0090414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781</Words>
  <Application>Microsoft Office PowerPoint</Application>
  <PresentationFormat>Широкоэкранный</PresentationFormat>
  <Paragraphs>164</Paragraphs>
  <Slides>88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88</vt:i4>
      </vt:variant>
    </vt:vector>
  </HeadingPairs>
  <TitlesOfParts>
    <vt:vector size="96" baseType="lpstr">
      <vt:lpstr>Arial</vt:lpstr>
      <vt:lpstr>Calibri</vt:lpstr>
      <vt:lpstr>Calibri Light</vt:lpstr>
      <vt:lpstr>CenturySchoolbookBT-Roman</vt:lpstr>
      <vt:lpstr>SchoolBook_Alx</vt:lpstr>
      <vt:lpstr>SchoolBook_Alx_Udar-Italic</vt:lpstr>
      <vt:lpstr>SchoolBook_Alx-Italic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)</dc:creator>
  <cp:lastModifiedBy>)</cp:lastModifiedBy>
  <cp:revision>40</cp:revision>
  <dcterms:created xsi:type="dcterms:W3CDTF">2016-02-19T19:55:29Z</dcterms:created>
  <dcterms:modified xsi:type="dcterms:W3CDTF">2016-03-12T00:14:26Z</dcterms:modified>
</cp:coreProperties>
</file>