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64" r:id="rId11"/>
    <p:sldId id="271" r:id="rId12"/>
    <p:sldId id="266" r:id="rId13"/>
    <p:sldId id="272" r:id="rId14"/>
    <p:sldId id="267" r:id="rId15"/>
    <p:sldId id="269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463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924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66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668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24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279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4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755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449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414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00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997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eg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crimeagpsgo.com/data_images/57adee51bc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924704"/>
              </p:ext>
            </p:extLst>
          </p:nvPr>
        </p:nvGraphicFramePr>
        <p:xfrm>
          <a:off x="251520" y="332656"/>
          <a:ext cx="8388931" cy="573130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82555"/>
                <a:gridCol w="645989"/>
                <a:gridCol w="594800"/>
                <a:gridCol w="690681"/>
                <a:gridCol w="588298"/>
                <a:gridCol w="601299"/>
                <a:gridCol w="591549"/>
                <a:gridCol w="585048"/>
                <a:gridCol w="583422"/>
                <a:gridCol w="583422"/>
                <a:gridCol w="583422"/>
                <a:gridCol w="572859"/>
                <a:gridCol w="543606"/>
                <a:gridCol w="541981"/>
              </a:tblGrid>
              <a:tr h="706837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aseline="300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3200" baseline="300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r>
                        <a:rPr lang="ru-RU" sz="32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uk-UA" sz="32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</a:t>
                      </a:r>
                      <a:endParaRPr lang="ru-RU" sz="3200" baseline="30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</a:t>
                      </a:r>
                      <a:endParaRPr lang="ru-RU" sz="32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05331">
                <a:tc v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aseline="300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 </a:t>
                      </a:r>
                      <a:r>
                        <a:rPr lang="uk-UA" sz="24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3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9849">
                <a:tc v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</a:t>
                      </a:r>
                      <a:endParaRPr lang="ru-RU" sz="32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5808">
                <a:tc v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aseline="300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 </a:t>
                      </a:r>
                      <a:r>
                        <a:rPr lang="uk-UA" sz="24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3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916631">
                <a:tc v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aseline="300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uk-UA" sz="3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32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8612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r>
                        <a:rPr lang="uk-UA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3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3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68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uk-UA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3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32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295400" y="3573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7546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crimeagpsgo.com/data_images/57adee51bc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3370386"/>
          </a:xfrm>
        </p:spPr>
        <p:txBody>
          <a:bodyPr>
            <a:norm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Робота сили тяжіння при русі по будь який траєкторії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=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m∙g∙h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6" name="Picture 4" descr="C:\Documents and Settings\Администратор\Рабочий стол\image2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996952"/>
            <a:ext cx="5762625" cy="3076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598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crimeagpsgo.com/data_images/57adee51bc3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2915816" y="1052736"/>
          <a:ext cx="3633408" cy="162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1" name="Формула" r:id="rId4" imgW="939800" imgH="419100" progId="Equation.3">
                  <p:embed/>
                </p:oleObj>
              </mc:Choice>
              <mc:Fallback>
                <p:oleObj name="Формула" r:id="rId4" imgW="939800" imgH="4191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1052736"/>
                        <a:ext cx="3633408" cy="1625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692696"/>
            <a:ext cx="8003232" cy="1872208"/>
          </a:xfrm>
        </p:spPr>
        <p:txBody>
          <a:bodyPr>
            <a:normAutofit fontScale="90000"/>
          </a:bodyPr>
          <a:lstStyle/>
          <a:p>
            <a:pPr lvl="0" indent="450850" fontAlgn="base">
              <a:spcAft>
                <a:spcPct val="0"/>
              </a:spcAft>
            </a:pPr>
            <a:r>
              <a:rPr lang="uk-UA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Робота сили пружності</a:t>
            </a:r>
            <a:br>
              <a:rPr lang="uk-UA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29700" name="Picture 4" descr="Картинки по запросу Робота сили пружності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780928"/>
            <a:ext cx="4320480" cy="3372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98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rimeagpsgo.com/data_images/57adee51bc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6394722"/>
          </a:xfrm>
        </p:spPr>
        <p:txBody>
          <a:bodyPr>
            <a:noAutofit/>
          </a:bodyPr>
          <a:lstStyle/>
          <a:p>
            <a:r>
              <a:rPr lang="uk-UA" b="1" dirty="0">
                <a:latin typeface="Times New Roman" pitchFamily="18" charset="0"/>
                <a:cs typeface="Times New Roman" pitchFamily="18" charset="0"/>
              </a:rPr>
              <a:t>Потужністю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називають фізичну величину, яка дорівнює відношенню виконаної роботи до інтервалу часу, за який ця робота була виконана: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одиниця потужності в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СІ – В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атт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1 Вт = 1 Дж/с  1000 Вт = 1 кВт  1000 000 Вт = 1 МВт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976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rimeagpsgo.com/data_images/57adee51bc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548680"/>
            <a:ext cx="7056784" cy="864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Джеймс Уатт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www.publiclibrary-ngo.ru/images-kzd-ubiljari-mes/18-24-january-2016/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556792"/>
            <a:ext cx="4320480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5976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rimeagpsgo.com/data_images/57adee51bc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435280" cy="6250706"/>
              </a:xfrm>
            </p:spPr>
            <p:txBody>
              <a:bodyPr>
                <a:normAutofit/>
              </a:bodyPr>
              <a:lstStyle/>
              <a:p>
                <a:r>
                  <a:rPr lang="uk-UA" sz="5400" dirty="0" smtClean="0">
                    <a:latin typeface="Times New Roman" pitchFamily="18" charset="0"/>
                    <a:cs typeface="Times New Roman" pitchFamily="18" charset="0"/>
                  </a:rPr>
                  <a:t>Потужність транспортного засобу: </a:t>
                </a:r>
                <a:r>
                  <a:rPr lang="uk-UA" sz="5400" b="1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uk-UA" sz="5400" b="1" dirty="0" smtClean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5400" b="1" dirty="0" smtClean="0">
                    <a:latin typeface="Times New Roman" pitchFamily="18" charset="0"/>
                    <a:cs typeface="Times New Roman" pitchFamily="18" charset="0"/>
                  </a:rPr>
                  <a:t>N = F ∙ </a:t>
                </a:r>
                <a:r>
                  <a:rPr lang="en-US" sz="5400" b="1" i="1" dirty="0" smtClean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ru-RU" sz="54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5400" dirty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uk-UA" sz="5400" dirty="0">
                    <a:latin typeface="Times New Roman" pitchFamily="18" charset="0"/>
                    <a:cs typeface="Times New Roman" pitchFamily="18" charset="0"/>
                  </a:rPr>
                  <a:t>Швидкість руху транспортних засобів можна визначити так: </a:t>
                </a:r>
                <a:r>
                  <a:rPr lang="ru-RU" sz="54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5400" dirty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5400" b="1" i="1" dirty="0" smtClean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5400" b="1" dirty="0" smtClean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5400" b="1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5400" b="1" i="1" smtClean="0">
                            <a:latin typeface="Cambria Math"/>
                            <a:cs typeface="Times New Roman" pitchFamily="18" charset="0"/>
                          </a:rPr>
                          <m:t>𝑵</m:t>
                        </m:r>
                      </m:num>
                      <m:den>
                        <m:r>
                          <a:rPr lang="en-US" sz="5400" b="1" i="1" smtClean="0">
                            <a:latin typeface="Cambria Math"/>
                            <a:cs typeface="Times New Roman" pitchFamily="18" charset="0"/>
                          </a:rPr>
                          <m:t>𝑭</m:t>
                        </m:r>
                      </m:den>
                    </m:f>
                  </m:oMath>
                </a14:m>
                <a:endParaRPr lang="ru-RU" sz="5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435280" cy="6250706"/>
              </a:xfrm>
              <a:blipFill rotWithShape="1">
                <a:blip r:embed="rId3" cstate="print"/>
                <a:stretch>
                  <a:fillRect l="-1590" t="-2439" r="-3540" b="-26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2957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rimeagpsgo.com/data_images/57adee51bc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363272" cy="6322714"/>
              </a:xfrm>
            </p:spPr>
            <p:txBody>
              <a:bodyPr>
                <a:normAutofit/>
              </a:bodyPr>
              <a:lstStyle/>
              <a:p>
                <a:pPr lvl="0" algn="l"/>
                <a:r>
                  <a:rPr lang="uk-UA" sz="5400" dirty="0" smtClean="0">
                    <a:latin typeface="Times New Roman" pitchFamily="18" charset="0"/>
                    <a:cs typeface="Times New Roman" pitchFamily="18" charset="0"/>
                  </a:rPr>
                  <a:t>1)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54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5400" i="1">
                            <a:latin typeface="Cambria Math"/>
                          </a:rPr>
                          <m:t>Е</m:t>
                        </m:r>
                      </m:e>
                      <m:sub>
                        <m:r>
                          <a:rPr lang="uk-UA" sz="5400" i="1">
                            <a:latin typeface="Cambria Math"/>
                          </a:rPr>
                          <m:t>к1</m:t>
                        </m:r>
                      </m:sub>
                    </m:sSub>
                  </m:oMath>
                </a14:m>
                <a:r>
                  <a:rPr lang="uk-UA" sz="5400" dirty="0">
                    <a:latin typeface="Times New Roman" pitchFamily="18" charset="0"/>
                    <a:cs typeface="Times New Roman" pitchFamily="18" charset="0"/>
                  </a:rPr>
                  <a:t> = 405 Дж</a:t>
                </a:r>
                <a:r>
                  <a:rPr lang="uk-UA" sz="5400" dirty="0" smtClean="0">
                    <a:latin typeface="Times New Roman" pitchFamily="18" charset="0"/>
                    <a:cs typeface="Times New Roman" pitchFamily="18" charset="0"/>
                  </a:rPr>
                  <a:t>;</a:t>
                </a:r>
                <a:r>
                  <a:rPr lang="ru-RU" sz="5400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5400" dirty="0" smtClean="0">
                    <a:latin typeface="Times New Roman" pitchFamily="18" charset="0"/>
                    <a:cs typeface="Times New Roman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ru-RU" sz="54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5400" i="1">
                            <a:latin typeface="Cambria Math"/>
                          </a:rPr>
                          <m:t>Е</m:t>
                        </m:r>
                      </m:e>
                      <m:sub>
                        <m:r>
                          <a:rPr lang="uk-UA" sz="5400" i="1">
                            <a:latin typeface="Cambria Math"/>
                          </a:rPr>
                          <m:t>к2</m:t>
                        </m:r>
                      </m:sub>
                    </m:sSub>
                  </m:oMath>
                </a14:m>
                <a:r>
                  <a:rPr lang="uk-UA" sz="5400" dirty="0">
                    <a:latin typeface="Times New Roman" pitchFamily="18" charset="0"/>
                    <a:cs typeface="Times New Roman" pitchFamily="18" charset="0"/>
                  </a:rPr>
                  <a:t> = 750 </a:t>
                </a:r>
                <a:r>
                  <a:rPr lang="uk-UA" sz="5400" dirty="0" smtClean="0">
                    <a:latin typeface="Times New Roman" pitchFamily="18" charset="0"/>
                    <a:cs typeface="Times New Roman" pitchFamily="18" charset="0"/>
                  </a:rPr>
                  <a:t>Дж</a:t>
                </a:r>
                <a:br>
                  <a:rPr lang="uk-UA" sz="5400" dirty="0" smtClean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uk-UA" sz="5400" dirty="0" smtClean="0">
                    <a:latin typeface="Times New Roman" pitchFamily="18" charset="0"/>
                    <a:cs typeface="Times New Roman" pitchFamily="18" charset="0"/>
                  </a:rPr>
                  <a:t>2)</a:t>
                </a:r>
                <a:r>
                  <a:rPr lang="uk-UA" sz="54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5400" dirty="0" err="1">
                    <a:latin typeface="Times New Roman" pitchFamily="18" charset="0"/>
                    <a:cs typeface="Times New Roman" pitchFamily="18" charset="0"/>
                  </a:rPr>
                  <a:t>Е</a:t>
                </a:r>
                <a:r>
                  <a:rPr lang="uk-UA" sz="5400" baseline="-25000" dirty="0" err="1">
                    <a:latin typeface="Times New Roman" pitchFamily="18" charset="0"/>
                    <a:cs typeface="Times New Roman" pitchFamily="18" charset="0"/>
                  </a:rPr>
                  <a:t>п</a:t>
                </a:r>
                <a:r>
                  <a:rPr lang="uk-UA" sz="5400" baseline="-25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5400" dirty="0">
                    <a:latin typeface="Times New Roman" pitchFamily="18" charset="0"/>
                    <a:cs typeface="Times New Roman" pitchFamily="18" charset="0"/>
                  </a:rPr>
                  <a:t>= 6000 Дж</a:t>
                </a:r>
                <a:r>
                  <a:rPr lang="uk-UA" sz="5400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uk-UA" sz="5400" dirty="0" smtClean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uk-UA" sz="5400" dirty="0" smtClean="0">
                    <a:latin typeface="Times New Roman" pitchFamily="18" charset="0"/>
                    <a:cs typeface="Times New Roman" pitchFamily="18" charset="0"/>
                  </a:rPr>
                  <a:t>3) </a:t>
                </a:r>
                <a:r>
                  <a:rPr lang="uk-UA" sz="5400" dirty="0" err="1">
                    <a:latin typeface="Times New Roman" pitchFamily="18" charset="0"/>
                    <a:cs typeface="Times New Roman" pitchFamily="18" charset="0"/>
                  </a:rPr>
                  <a:t>Е</a:t>
                </a:r>
                <a:r>
                  <a:rPr lang="uk-UA" sz="5400" baseline="-25000" dirty="0" err="1">
                    <a:latin typeface="Times New Roman" pitchFamily="18" charset="0"/>
                    <a:cs typeface="Times New Roman" pitchFamily="18" charset="0"/>
                  </a:rPr>
                  <a:t>к</a:t>
                </a:r>
                <a:r>
                  <a:rPr lang="uk-UA" sz="5400" baseline="-25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5400" dirty="0">
                    <a:latin typeface="Times New Roman" pitchFamily="18" charset="0"/>
                    <a:cs typeface="Times New Roman" pitchFamily="18" charset="0"/>
                  </a:rPr>
                  <a:t>=23,9 Дж</a:t>
                </a:r>
                <a:r>
                  <a:rPr lang="uk-UA" sz="5400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uk-UA" sz="5400" dirty="0" smtClean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uk-UA" sz="5400" dirty="0" smtClean="0">
                    <a:latin typeface="Times New Roman" pitchFamily="18" charset="0"/>
                    <a:cs typeface="Times New Roman" pitchFamily="18" charset="0"/>
                  </a:rPr>
                  <a:t>4) </a:t>
                </a:r>
                <a:r>
                  <a:rPr lang="uk-UA" sz="5400" dirty="0" err="1">
                    <a:latin typeface="Times New Roman" pitchFamily="18" charset="0"/>
                    <a:cs typeface="Times New Roman" pitchFamily="18" charset="0"/>
                  </a:rPr>
                  <a:t>Е</a:t>
                </a:r>
                <a:r>
                  <a:rPr lang="uk-UA" sz="5400" baseline="-25000" dirty="0" err="1">
                    <a:latin typeface="Times New Roman" pitchFamily="18" charset="0"/>
                    <a:cs typeface="Times New Roman" pitchFamily="18" charset="0"/>
                  </a:rPr>
                  <a:t>п</a:t>
                </a:r>
                <a:r>
                  <a:rPr lang="uk-UA" sz="5400" baseline="-25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5400" dirty="0">
                    <a:latin typeface="Times New Roman" pitchFamily="18" charset="0"/>
                    <a:cs typeface="Times New Roman" pitchFamily="18" charset="0"/>
                  </a:rPr>
                  <a:t>= 100Дж</a:t>
                </a:r>
                <a:r>
                  <a:rPr lang="uk-UA" sz="5400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uk-UA" sz="5400" dirty="0" smtClean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uk-UA" sz="5400" dirty="0" smtClean="0">
                    <a:latin typeface="Times New Roman" pitchFamily="18" charset="0"/>
                    <a:cs typeface="Times New Roman" pitchFamily="18" charset="0"/>
                  </a:rPr>
                  <a:t>5) </a:t>
                </a:r>
                <a:r>
                  <a:rPr lang="uk-UA" sz="5400" dirty="0" err="1">
                    <a:latin typeface="Times New Roman" pitchFamily="18" charset="0"/>
                    <a:cs typeface="Times New Roman" pitchFamily="18" charset="0"/>
                  </a:rPr>
                  <a:t>Е</a:t>
                </a:r>
                <a:r>
                  <a:rPr lang="uk-UA" sz="5400" baseline="-25000" dirty="0" err="1">
                    <a:latin typeface="Times New Roman" pitchFamily="18" charset="0"/>
                    <a:cs typeface="Times New Roman" pitchFamily="18" charset="0"/>
                  </a:rPr>
                  <a:t>п</a:t>
                </a:r>
                <a:r>
                  <a:rPr lang="uk-UA" sz="5400" baseline="-25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5400" dirty="0">
                    <a:latin typeface="Times New Roman" pitchFamily="18" charset="0"/>
                    <a:cs typeface="Times New Roman" pitchFamily="18" charset="0"/>
                  </a:rPr>
                  <a:t>= 2 Дж</a:t>
                </a:r>
                <a:endParaRPr lang="ru-RU" sz="5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363272" cy="6322714"/>
              </a:xfrm>
              <a:blipFill rotWithShape="1">
                <a:blip r:embed="rId3" cstate="print"/>
                <a:stretch>
                  <a:fillRect l="-38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5469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crimeagpsgo.com/data_images/57adee51bc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://idel-rus.ru/wp-content/uploads/2016/06/smajli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99" y="476672"/>
            <a:ext cx="1944217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ages.easyfreeclipart.com/1257/boring-cartoon-face-images-amp-pictures-becuo-1257859.jpg"/>
          <p:cNvPicPr/>
          <p:nvPr/>
        </p:nvPicPr>
        <p:blipFill>
          <a:blip r:embed="rId4" cstate="print"/>
          <a:srcRect r="561" b="10699"/>
          <a:stretch>
            <a:fillRect/>
          </a:stretch>
        </p:blipFill>
        <p:spPr bwMode="auto">
          <a:xfrm>
            <a:off x="1115616" y="2401390"/>
            <a:ext cx="1800200" cy="142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cliparts.co/cliparts/5iR/Xqg/5iRXqgyBT.gif"/>
          <p:cNvPicPr/>
          <p:nvPr/>
        </p:nvPicPr>
        <p:blipFill>
          <a:blip r:embed="rId5" cstate="print"/>
          <a:srcRect t="10363" r="2500" b="12241"/>
          <a:stretch>
            <a:fillRect/>
          </a:stretch>
        </p:blipFill>
        <p:spPr bwMode="auto">
          <a:xfrm>
            <a:off x="1066750" y="4437112"/>
            <a:ext cx="184906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491880" y="908720"/>
            <a:ext cx="5400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- тема уроку зрозуміла (зрозумів)!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5896" y="2930874"/>
            <a:ext cx="5184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- у мене залишилися запитання! 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79912" y="5085184"/>
            <a:ext cx="50405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- я нічого не зрозуміла( не зрозумів)!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19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rimeagpsgo.com/data_images/57adee51bc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280920" cy="6106690"/>
          </a:xfrm>
        </p:spPr>
        <p:txBody>
          <a:bodyPr>
            <a:normAutofit/>
          </a:bodyPr>
          <a:lstStyle/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Закон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збереження і перетворення повної механічної енергії. Потужність.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27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rimeagpsgo.com/data_images/57adee51bc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5962674"/>
          </a:xfrm>
        </p:spPr>
        <p:txBody>
          <a:bodyPr>
            <a:norm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Здатність тіла виконувати роботу внаслідок зміни свого стану характеризують фізичною величиною, що називається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енергією.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79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rimeagpsgo.com/data_images/57adee51bc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1628800"/>
                <a:ext cx="8435280" cy="3888432"/>
              </a:xfrm>
            </p:spPr>
            <p:txBody>
              <a:bodyPr>
                <a:normAutofit/>
              </a:bodyPr>
              <a:lstStyle/>
              <a:p>
                <a:r>
                  <a:rPr lang="uk-UA" sz="4800" dirty="0" smtClean="0">
                    <a:latin typeface="Times New Roman" pitchFamily="18" charset="0"/>
                    <a:cs typeface="Times New Roman" pitchFamily="18" charset="0"/>
                  </a:rPr>
                  <a:t>Кінетична енергія–це енергія, яка зумовлена рухом тіла</a:t>
                </a:r>
                <a:r>
                  <a:rPr lang="en-US" sz="4800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US" sz="4800" dirty="0" smtClean="0">
                    <a:latin typeface="Times New Roman" pitchFamily="18" charset="0"/>
                    <a:cs typeface="Times New Roman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ru-RU" sz="48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4800" i="1">
                            <a:latin typeface="Cambria Math"/>
                          </a:rPr>
                          <m:t>Е</m:t>
                        </m:r>
                      </m:e>
                      <m:sub>
                        <m:r>
                          <a:rPr lang="uk-UA" sz="4800" i="1">
                            <a:latin typeface="Cambria Math"/>
                          </a:rPr>
                          <m:t>к</m:t>
                        </m:r>
                      </m:sub>
                    </m:sSub>
                    <m:r>
                      <a:rPr lang="uk-UA" sz="48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4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uk-UA" sz="4800" i="1">
                                <a:latin typeface="Cambria Math"/>
                              </a:rPr>
                              <m:t>𝑚𝑣</m:t>
                            </m:r>
                          </m:e>
                          <m:sup>
                            <m:r>
                              <a:rPr lang="uk-UA" sz="4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uk-UA" sz="48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uk-UA" sz="4800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  <a:endParaRPr lang="ru-RU" sz="4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1628800"/>
                <a:ext cx="8435280" cy="3888432"/>
              </a:xfrm>
              <a:blipFill rotWithShape="1">
                <a:blip r:embed="rId3" cstate="print"/>
                <a:stretch>
                  <a:fillRect l="-506" r="-23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873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rimeagpsgo.com/data_images/57adee51bc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6250706"/>
          </a:xfrm>
        </p:spPr>
        <p:txBody>
          <a:bodyPr>
            <a:normAutofit/>
          </a:bodyPr>
          <a:lstStyle/>
          <a:p>
            <a:r>
              <a:rPr lang="uk-UA" sz="4800" dirty="0">
                <a:latin typeface="Times New Roman" pitchFamily="18" charset="0"/>
                <a:cs typeface="Times New Roman" pitchFamily="18" charset="0"/>
              </a:rPr>
              <a:t>Потенціальна енергія-це енергія, яка визначається взаємним положенням тіл, або частин того самого тіла, що </a:t>
            </a: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взаємодіють:</a:t>
            </a:r>
            <a:br>
              <a:rPr lang="uk-UA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800" i="1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uk-UA" sz="4800" i="1" baseline="-250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uk-UA" sz="4800" i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uk-UA" sz="4800" i="1" dirty="0" err="1">
                <a:latin typeface="Times New Roman" pitchFamily="18" charset="0"/>
                <a:cs typeface="Times New Roman" pitchFamily="18" charset="0"/>
              </a:rPr>
              <a:t>mgh</a:t>
            </a:r>
            <a:r>
              <a:rPr lang="uk-UA" sz="48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79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rimeagpsgo.com/data_images/57adee51bc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250706"/>
          </a:xfrm>
        </p:spPr>
        <p:txBody>
          <a:bodyPr>
            <a:norm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Суму кінетичної і потенціальної енергій називають повною механічною енергією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тіла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Е =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uk-UA" baseline="-25000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+Е</a:t>
            </a:r>
            <a:r>
              <a:rPr lang="uk-UA" baseline="-25000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baseline="-25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845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rimeagpsgo.com/data_images/57adee51bc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507288" cy="5184576"/>
          </a:xfrm>
        </p:spPr>
        <p:txBody>
          <a:bodyPr>
            <a:noAutofit/>
          </a:bodyPr>
          <a:lstStyle/>
          <a:p>
            <a:r>
              <a:rPr lang="uk-UA" b="1" dirty="0">
                <a:latin typeface="Times New Roman" pitchFamily="18" charset="0"/>
                <a:cs typeface="Times New Roman" pitchFamily="18" charset="0"/>
              </a:rPr>
              <a:t>Робота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- фізична величина, що визначає енергетичні затрати при переміщенні фізичного тіла, чи його деформації.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F∙s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Одиницею вимірювання роботи 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СІ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є джоуль (Дж).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Дж=1 Н 1 м.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622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rimeagpsgo.com/data_images/57adee51bc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3568" y="404664"/>
            <a:ext cx="77174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Джеймс Прескотт Джоуль (1818-1889)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upload.wikimedia.org/wikipedia/commons/6/6a/James_Prescott_Joule_by_John_Collier%2C_188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124744"/>
            <a:ext cx="4392488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3622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rimeagpsgo.com/data_images/57adee51bc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274637"/>
            <a:ext cx="8677884" cy="6394723"/>
          </a:xfrm>
        </p:spPr>
        <p:txBody>
          <a:bodyPr>
            <a:noAutofit/>
          </a:bodyPr>
          <a:lstStyle/>
          <a:p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Робота </a:t>
            </a:r>
            <a:r>
              <a:rPr lang="uk-UA" sz="4800" dirty="0">
                <a:latin typeface="Times New Roman" pitchFamily="18" charset="0"/>
                <a:cs typeface="Times New Roman" pitchFamily="18" charset="0"/>
              </a:rPr>
              <a:t>сили, яка направлена, так як рухається </a:t>
            </a: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тіло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= F∙ s∙ sin a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C:\Documents and Settings\Администратор\Рабочий стол\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60648"/>
            <a:ext cx="5256584" cy="3651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86203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242</Words>
  <Application>Microsoft Office PowerPoint</Application>
  <PresentationFormat>Экран (4:3)</PresentationFormat>
  <Paragraphs>94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Формула</vt:lpstr>
      <vt:lpstr>Презентация PowerPoint</vt:lpstr>
      <vt:lpstr>ТЕМА: Закон збереження і перетворення повної механічної енергії. Потужність.</vt:lpstr>
      <vt:lpstr>Здатність тіла виконувати роботу внаслідок зміни свого стану характеризують фізичною величиною, що називається енергією. </vt:lpstr>
      <vt:lpstr>Кінетична енергія–це енергія, яка зумовлена рухом тіла Е_к=  〖mv〗^2/2. </vt:lpstr>
      <vt:lpstr>Потенціальна енергія-це енергія, яка визначається взаємним положенням тіл, або частин того самого тіла, що взаємодіють: Ep = mgh </vt:lpstr>
      <vt:lpstr>Суму кінетичної і потенціальної енергій називають повною механічною енергією тіла Е = Ек+Еп, </vt:lpstr>
      <vt:lpstr>Робота - фізична величина, що визначає енергетичні затрати при переміщенні фізичного тіла, чи його деформації.  А = F∙s Одиницею вимірювання роботи в СІ є джоуль (Дж).  1 Дж=1 Н 1 м.  </vt:lpstr>
      <vt:lpstr>Презентация PowerPoint</vt:lpstr>
      <vt:lpstr>    Робота сили, яка направлена, так як рухається тіло: А = F∙ s∙ sin a</vt:lpstr>
      <vt:lpstr>Робота сили тяжіння при русі по будь який траєкторії A = m∙g∙h  </vt:lpstr>
      <vt:lpstr>Робота сили пружності   </vt:lpstr>
      <vt:lpstr>Потужністю називають фізичну величину, яка дорівнює відношенню виконаної роботи до інтервалу часу, за який ця робота була виконана: одиниця потужності в СІ – Ватт 1 Вт = 1 Дж/с  1000 Вт = 1 кВт  1000 000 Вт = 1 МВт   </vt:lpstr>
      <vt:lpstr>Презентация PowerPoint</vt:lpstr>
      <vt:lpstr>Потужність транспортного засобу:  N = F ∙ v Швидкість руху транспортних засобів можна визначити так:  v = N/F</vt:lpstr>
      <vt:lpstr>1) Е_к1 = 405 Дж; Е_к2 = 750 Дж 2) Еп = 6000 Дж 3) Ек =23,9 Дж 4) Еп = 100Дж 5) Еп = 2 Дж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серёа</dc:creator>
  <cp:lastModifiedBy>RePack by Diakov</cp:lastModifiedBy>
  <cp:revision>22</cp:revision>
  <dcterms:created xsi:type="dcterms:W3CDTF">2016-12-05T15:55:56Z</dcterms:created>
  <dcterms:modified xsi:type="dcterms:W3CDTF">2017-04-05T05:52:08Z</dcterms:modified>
</cp:coreProperties>
</file>