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7" r:id="rId2"/>
    <p:sldId id="278" r:id="rId3"/>
    <p:sldId id="273" r:id="rId4"/>
    <p:sldId id="264" r:id="rId5"/>
    <p:sldId id="257" r:id="rId6"/>
    <p:sldId id="256" r:id="rId7"/>
    <p:sldId id="258" r:id="rId8"/>
    <p:sldId id="279" r:id="rId9"/>
    <p:sldId id="265" r:id="rId10"/>
    <p:sldId id="268" r:id="rId11"/>
    <p:sldId id="269" r:id="rId12"/>
    <p:sldId id="270" r:id="rId13"/>
    <p:sldId id="271" r:id="rId14"/>
    <p:sldId id="274" r:id="rId15"/>
    <p:sldId id="259" r:id="rId16"/>
    <p:sldId id="260" r:id="rId17"/>
    <p:sldId id="261" r:id="rId18"/>
    <p:sldId id="262" r:id="rId19"/>
    <p:sldId id="263" r:id="rId20"/>
    <p:sldId id="275" r:id="rId2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061C"/>
    <a:srgbClr val="FFCC66"/>
    <a:srgbClr val="F9A551"/>
    <a:srgbClr val="7D26C4"/>
    <a:srgbClr val="00FF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93656" autoAdjust="0"/>
  </p:normalViewPr>
  <p:slideViewPr>
    <p:cSldViewPr>
      <p:cViewPr varScale="1">
        <p:scale>
          <a:sx n="69" d="100"/>
          <a:sy n="69" d="100"/>
        </p:scale>
        <p:origin x="-65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23A653-A326-43B0-9FB4-9F854C98AFCD}" type="datetimeFigureOut">
              <a:rPr lang="uk-UA" smtClean="0"/>
              <a:pPr/>
              <a:t>25.04.2017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919FE0-FAB7-413A-87D5-D06EC7C384F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23A653-A326-43B0-9FB4-9F854C98AFCD}" type="datetimeFigureOut">
              <a:rPr lang="uk-UA" smtClean="0"/>
              <a:pPr/>
              <a:t>25.04.2017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919FE0-FAB7-413A-87D5-D06EC7C384F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23A653-A326-43B0-9FB4-9F854C98AFCD}" type="datetimeFigureOut">
              <a:rPr lang="uk-UA" smtClean="0"/>
              <a:pPr/>
              <a:t>25.04.2017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919FE0-FAB7-413A-87D5-D06EC7C384F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23A653-A326-43B0-9FB4-9F854C98AFCD}" type="datetimeFigureOut">
              <a:rPr lang="uk-UA" smtClean="0"/>
              <a:pPr/>
              <a:t>25.04.2017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919FE0-FAB7-413A-87D5-D06EC7C384F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23A653-A326-43B0-9FB4-9F854C98AFCD}" type="datetimeFigureOut">
              <a:rPr lang="uk-UA" smtClean="0"/>
              <a:pPr/>
              <a:t>25.04.2017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919FE0-FAB7-413A-87D5-D06EC7C384F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23A653-A326-43B0-9FB4-9F854C98AFCD}" type="datetimeFigureOut">
              <a:rPr lang="uk-UA" smtClean="0"/>
              <a:pPr/>
              <a:t>25.04.2017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919FE0-FAB7-413A-87D5-D06EC7C384F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23A653-A326-43B0-9FB4-9F854C98AFCD}" type="datetimeFigureOut">
              <a:rPr lang="uk-UA" smtClean="0"/>
              <a:pPr/>
              <a:t>25.04.2017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919FE0-FAB7-413A-87D5-D06EC7C384F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23A653-A326-43B0-9FB4-9F854C98AFCD}" type="datetimeFigureOut">
              <a:rPr lang="uk-UA" smtClean="0"/>
              <a:pPr/>
              <a:t>25.04.2017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919FE0-FAB7-413A-87D5-D06EC7C384F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23A653-A326-43B0-9FB4-9F854C98AFCD}" type="datetimeFigureOut">
              <a:rPr lang="uk-UA" smtClean="0"/>
              <a:pPr/>
              <a:t>25.04.2017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919FE0-FAB7-413A-87D5-D06EC7C384F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23A653-A326-43B0-9FB4-9F854C98AFCD}" type="datetimeFigureOut">
              <a:rPr lang="uk-UA" smtClean="0"/>
              <a:pPr/>
              <a:t>25.04.2017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919FE0-FAB7-413A-87D5-D06EC7C384F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23A653-A326-43B0-9FB4-9F854C98AFCD}" type="datetimeFigureOut">
              <a:rPr lang="uk-UA" smtClean="0"/>
              <a:pPr/>
              <a:t>25.04.2017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919FE0-FAB7-413A-87D5-D06EC7C384F2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423A653-A326-43B0-9FB4-9F854C98AFCD}" type="datetimeFigureOut">
              <a:rPr lang="uk-UA" smtClean="0"/>
              <a:pPr/>
              <a:t>25.04.2017</a:t>
            </a:fld>
            <a:endParaRPr lang="uk-UA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5919FE0-FAB7-413A-87D5-D06EC7C384F2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jpeg"/><Relationship Id="rId2" Type="http://schemas.openxmlformats.org/officeDocument/2006/relationships/audio" Target="file:///E:\&#1052;&#1086;&#1080;%20&#1076;&#1086;&#1082;&#1091;&#1084;&#1077;&#1085;&#1090;&#1099;\&#1057;&#1074;&#1077;&#1090;&#1072;\&#1064;&#1074;&#1077;&#1094;&#1080;&#1103;\abba\Abba_-_The_winner_takes_it_all.mp3" TargetMode="External"/><Relationship Id="rId1" Type="http://schemas.openxmlformats.org/officeDocument/2006/relationships/audio" Target="file:///D:\&#1052;&#1086;&#1080;%20&#1076;&#1086;&#1082;&#1091;&#1084;&#1077;&#1085;&#1090;&#1099;\&#1057;&#1074;&#1077;&#1090;&#1072;\&#1064;&#1074;&#1077;&#1094;&#1080;&#1103;\abba\Abba_-_The_winner_takes_it_all.mp3" TargetMode="External"/><Relationship Id="rId6" Type="http://schemas.openxmlformats.org/officeDocument/2006/relationships/hyperlink" Target="http://www.bugbog.com/images/galleries/sweden_pictures_photos/sweden_stockholm.jpg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2;&#1086;&#1080;%20&#1076;&#1086;&#1082;&#1091;&#1084;&#1077;&#1085;&#1090;&#1099;\&#1057;&#1074;&#1077;&#1090;&#1072;\&#1064;&#1074;&#1077;&#1094;&#1080;&#1103;\abba\Abba_-_Money.mp3" TargetMode="Externa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file:///E:\&#1052;&#1086;&#1080;%20&#1076;&#1086;&#1082;&#1091;&#1084;&#1077;&#1085;&#1090;&#1099;\&#1057;&#1074;&#1077;&#1090;&#1072;\&#1064;&#1074;&#1077;&#1094;&#1080;&#1103;\abba\Abba_-_Mama_Mia.mp3" TargetMode="External"/><Relationship Id="rId1" Type="http://schemas.openxmlformats.org/officeDocument/2006/relationships/audio" Target="file:///D:\&#1052;&#1086;&#1080;%20&#1076;&#1086;&#1082;&#1091;&#1084;&#1077;&#1085;&#1090;&#1099;\&#1057;&#1074;&#1077;&#1090;&#1072;\&#1064;&#1074;&#1077;&#1094;&#1080;&#1103;\abba\Abba_-_Poppuri_2.mp3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ayli.ru/smile/ludia-2195.htm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vanjaschelin.se/blogg/wp-content/knugafamiljen1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&#1064;&#1074;&#1077;&#1094;&#1080;&#1103;.pptx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hyperlink" Target="http://www.smayli.ru/smile/tehnika-30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2;&#1086;&#1080;%20&#1076;&#1086;&#1082;&#1091;&#1084;&#1077;&#1085;&#1090;&#1099;\&#1057;&#1074;&#1077;&#1090;&#1072;\&#1064;&#1074;&#1077;&#1094;&#1080;&#1103;\abba\Abba_-_Poppuri_2.mp3" TargetMode="Externa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bba_-_The_winner_takes_it_all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07504" y="188640"/>
            <a:ext cx="304800" cy="304800"/>
          </a:xfrm>
          <a:prstGeom prst="rect">
            <a:avLst/>
          </a:prstGeom>
        </p:spPr>
      </p:pic>
      <p:pic>
        <p:nvPicPr>
          <p:cNvPr id="8" name="Abba_-_The_winner_takes_it_all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179512" y="116632"/>
            <a:ext cx="296416" cy="296416"/>
          </a:xfrm>
          <a:prstGeom prst="rect">
            <a:avLst/>
          </a:prstGeom>
        </p:spPr>
      </p:pic>
      <p:pic>
        <p:nvPicPr>
          <p:cNvPr id="36866" name="Picture 2" descr="Картинка 8 из 6400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224119" cy="6858000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1428696" y="357166"/>
            <a:ext cx="7715304" cy="3071834"/>
          </a:xfrm>
          <a:prstGeom prst="cloudCallout">
            <a:avLst>
              <a:gd name="adj1" fmla="val -38051"/>
              <a:gd name="adj2" fmla="val 65719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225099" y="744676"/>
            <a:ext cx="61436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Добридень, дорогі друзі!</a:t>
            </a:r>
          </a:p>
          <a:p>
            <a:pPr algn="ctr"/>
            <a:r>
              <a:rPr lang="uk-UA" sz="2400" b="1" dirty="0" smtClean="0"/>
              <a:t>Я, найпривабливіший і найчарівніший чоловік у світі, і мої друзі раді вітати вас на станції «Швеція»</a:t>
            </a:r>
            <a:endParaRPr lang="uk-UA" sz="2400" b="1" dirty="0"/>
          </a:p>
        </p:txBody>
      </p:sp>
      <p:pic>
        <p:nvPicPr>
          <p:cNvPr id="1026" name="Picture 2" descr="http://img-fotki.yandex.ru/get/6419/47407354.7ec/0_fa028_91e1ad41_ori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9826" y="3140968"/>
            <a:ext cx="2882170" cy="3349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numSld="2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 animBg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s40.radikal.ru/i087/0808/e5/f6ac74fd57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ятиугольник 4"/>
          <p:cNvSpPr/>
          <p:nvPr/>
        </p:nvSpPr>
        <p:spPr>
          <a:xfrm>
            <a:off x="357158" y="5589240"/>
            <a:ext cx="4214842" cy="43204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ятиугольник 5"/>
          <p:cNvSpPr/>
          <p:nvPr/>
        </p:nvSpPr>
        <p:spPr>
          <a:xfrm rot="10800000">
            <a:off x="4643438" y="5572140"/>
            <a:ext cx="3929090" cy="43204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ятиугольник 6"/>
          <p:cNvSpPr/>
          <p:nvPr/>
        </p:nvSpPr>
        <p:spPr>
          <a:xfrm rot="10800000">
            <a:off x="4714876" y="6215082"/>
            <a:ext cx="3857652" cy="43204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ятиугольник 7"/>
          <p:cNvSpPr/>
          <p:nvPr/>
        </p:nvSpPr>
        <p:spPr>
          <a:xfrm>
            <a:off x="285720" y="6237312"/>
            <a:ext cx="4357718" cy="43204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500034" y="5661248"/>
            <a:ext cx="3135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ru-RU" dirty="0" smtClean="0"/>
              <a:t>: </a:t>
            </a:r>
            <a:r>
              <a:rPr lang="ru-RU" dirty="0" err="1" smtClean="0"/>
              <a:t>стіл</a:t>
            </a:r>
            <a:r>
              <a:rPr lang="ru-RU" dirty="0" smtClean="0"/>
              <a:t> для закусок </a:t>
            </a:r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285720" y="6286520"/>
            <a:ext cx="4500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ru-RU" dirty="0" smtClean="0"/>
              <a:t>: </a:t>
            </a:r>
            <a:r>
              <a:rPr lang="ru-RU" dirty="0" err="1" smtClean="0"/>
              <a:t>стіл</a:t>
            </a:r>
            <a:r>
              <a:rPr lang="ru-RU" dirty="0" smtClean="0"/>
              <a:t>, </a:t>
            </a:r>
            <a:r>
              <a:rPr lang="ru-RU" dirty="0" err="1" smtClean="0"/>
              <a:t>виготовлений</a:t>
            </a:r>
            <a:r>
              <a:rPr lang="ru-RU" dirty="0" smtClean="0"/>
              <a:t> у </a:t>
            </a:r>
            <a:r>
              <a:rPr lang="ru-RU" dirty="0" err="1" smtClean="0"/>
              <a:t>Швеції</a:t>
            </a:r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5143504" y="5661248"/>
            <a:ext cx="3316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r>
              <a:rPr lang="ru-RU" dirty="0" smtClean="0"/>
              <a:t>: </a:t>
            </a:r>
            <a:r>
              <a:rPr lang="ru-RU" dirty="0" err="1" smtClean="0"/>
              <a:t>стіл</a:t>
            </a:r>
            <a:r>
              <a:rPr lang="ru-RU" dirty="0" smtClean="0"/>
              <a:t> </a:t>
            </a:r>
            <a:r>
              <a:rPr lang="ru-RU" dirty="0" err="1" smtClean="0"/>
              <a:t>замовлень</a:t>
            </a:r>
            <a:endParaRPr lang="uk-UA" dirty="0"/>
          </a:p>
        </p:txBody>
      </p:sp>
      <p:sp>
        <p:nvSpPr>
          <p:cNvPr id="12" name="TextBox 11"/>
          <p:cNvSpPr txBox="1"/>
          <p:nvPr/>
        </p:nvSpPr>
        <p:spPr>
          <a:xfrm>
            <a:off x="5214942" y="6309320"/>
            <a:ext cx="3173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r>
              <a:rPr lang="ru-RU" dirty="0" smtClean="0"/>
              <a:t>: </a:t>
            </a:r>
            <a:r>
              <a:rPr lang="ru-RU" dirty="0" err="1" smtClean="0"/>
              <a:t>бутербродний</a:t>
            </a:r>
            <a:r>
              <a:rPr lang="ru-RU" dirty="0" smtClean="0"/>
              <a:t> </a:t>
            </a:r>
            <a:r>
              <a:rPr lang="ru-RU" dirty="0" err="1" smtClean="0"/>
              <a:t>стіл</a:t>
            </a:r>
            <a:endParaRPr lang="uk-UA" dirty="0"/>
          </a:p>
        </p:txBody>
      </p:sp>
      <p:sp>
        <p:nvSpPr>
          <p:cNvPr id="13" name="TextBox 12"/>
          <p:cNvSpPr txBox="1"/>
          <p:nvPr/>
        </p:nvSpPr>
        <p:spPr>
          <a:xfrm>
            <a:off x="2143108" y="1071546"/>
            <a:ext cx="600079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chemeClr val="bg1"/>
                </a:solidFill>
              </a:rPr>
              <a:t>Шведський стіл чи </a:t>
            </a:r>
            <a:r>
              <a:rPr lang="uk-UA" sz="2800" dirty="0" err="1" smtClean="0">
                <a:solidFill>
                  <a:schemeClr val="bg1"/>
                </a:solidFill>
              </a:rPr>
              <a:t>смьоргосбурдер</a:t>
            </a:r>
            <a:r>
              <a:rPr lang="uk-UA" sz="2800" dirty="0" smtClean="0">
                <a:solidFill>
                  <a:schemeClr val="bg1"/>
                </a:solidFill>
              </a:rPr>
              <a:t>  у </a:t>
            </a:r>
            <a:r>
              <a:rPr lang="uk-UA" sz="2800" dirty="0" err="1" smtClean="0">
                <a:solidFill>
                  <a:schemeClr val="bg1"/>
                </a:solidFill>
              </a:rPr>
              <a:t>перекаді</a:t>
            </a:r>
            <a:r>
              <a:rPr lang="uk-UA" sz="2800" dirty="0" smtClean="0">
                <a:solidFill>
                  <a:schemeClr val="bg1"/>
                </a:solidFill>
              </a:rPr>
              <a:t> означає</a:t>
            </a:r>
            <a:endParaRPr lang="uk-UA" sz="2800" dirty="0">
              <a:solidFill>
                <a:schemeClr val="bg1"/>
              </a:solidFill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2643174" y="4797152"/>
            <a:ext cx="3368986" cy="43204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TextBox 14"/>
          <p:cNvSpPr txBox="1"/>
          <p:nvPr/>
        </p:nvSpPr>
        <p:spPr>
          <a:xfrm>
            <a:off x="2714612" y="4869160"/>
            <a:ext cx="293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r>
              <a:rPr lang="ru-RU" dirty="0" smtClean="0"/>
              <a:t>: </a:t>
            </a:r>
            <a:r>
              <a:rPr lang="ru-RU" dirty="0" err="1" smtClean="0"/>
              <a:t>бутербродний</a:t>
            </a:r>
            <a:r>
              <a:rPr lang="ru-RU" dirty="0" smtClean="0"/>
              <a:t> </a:t>
            </a:r>
            <a:r>
              <a:rPr lang="ru-RU" dirty="0" err="1" smtClean="0"/>
              <a:t>стіл</a:t>
            </a:r>
            <a:endParaRPr lang="uk-UA" dirty="0"/>
          </a:p>
        </p:txBody>
      </p:sp>
      <p:pic>
        <p:nvPicPr>
          <p:cNvPr id="16" name="Рисунок 15" descr="Увеличить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38" y="3071810"/>
            <a:ext cx="3500462" cy="3071834"/>
          </a:xfrm>
          <a:prstGeom prst="irregularSeal2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7 C -0.00868 -0.01804 -0.04756 -0.06198 -0.06163 -0.07516 C -0.15243 -0.16096 -0.29114 -0.16466 -0.33663 -0.0791 C -0.31284 -0.12188 -0.33767 -0.20861 -0.38229 -0.24977 C -0.42812 -0.29348 -0.49513 -0.29394 -0.5177 -0.25 C -0.50659 -0.27151 -0.51875 -0.31591 -0.54166 -0.33765 C -0.5651 -0.36009 -0.6 -0.3617 -0.6125 -0.33788 C -0.60555 -0.34991 -0.61232 -0.37142 -0.6243 -0.38298 C -0.63472 -0.39293 -0.65225 -0.39269 -0.65833 -0.38275 C -0.6552 -0.3883 -0.65781 -0.39894 -0.66371 -0.40518 C -0.66701 -0.40796 -0.67881 -0.41073 -0.68142 -0.40472 C -0.67968 -0.40796 -0.68107 -0.41397 -0.68472 -0.41582 C -0.6842 -0.41721 -0.69184 -0.41929 -0.69409 -0.41651 C -0.6927 -0.41836 -0.69184 -0.41929 -0.69513 -0.4223 C -0.696 -0.42137 -0.69913 -0.42415 -0.7 -0.4216 C -0.69947 -0.42322 -0.69895 -0.42345 -0.69843 -0.42438 C -0.70208 -0.42692 -0.70225 -0.42623 -0.70243 -0.42623 C -0.70572 -0.42923 -0.70486 -0.42947 -0.70486 -0.43016 C -0.70746 -0.43386 -0.70816 -0.43247 -0.7085 -0.43178 " pathEditMode="relative" rAng="2122868" ptsTypes="fffffffffffffffffff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200" y="-2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4" grpId="0" animBg="1"/>
      <p:bldP spid="1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stockholmtour.ru/s/d58c151248c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ятиугольник 4"/>
          <p:cNvSpPr/>
          <p:nvPr/>
        </p:nvSpPr>
        <p:spPr>
          <a:xfrm rot="10800000">
            <a:off x="4714876" y="5643578"/>
            <a:ext cx="3816424" cy="43204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ятиугольник 5"/>
          <p:cNvSpPr/>
          <p:nvPr/>
        </p:nvSpPr>
        <p:spPr>
          <a:xfrm>
            <a:off x="357158" y="5589240"/>
            <a:ext cx="3786214" cy="43204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ятиугольник 6"/>
          <p:cNvSpPr/>
          <p:nvPr/>
        </p:nvSpPr>
        <p:spPr>
          <a:xfrm rot="10800000">
            <a:off x="4643438" y="6215082"/>
            <a:ext cx="3816424" cy="43204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ятиугольник 7"/>
          <p:cNvSpPr/>
          <p:nvPr/>
        </p:nvSpPr>
        <p:spPr>
          <a:xfrm>
            <a:off x="357158" y="6237312"/>
            <a:ext cx="3786214" cy="43204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357158" y="5661248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ru-RU" dirty="0" smtClean="0"/>
              <a:t>: </a:t>
            </a:r>
            <a:r>
              <a:rPr lang="uk-UA" dirty="0" smtClean="0"/>
              <a:t>у день народження короля</a:t>
            </a:r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4929190" y="6286520"/>
            <a:ext cx="3458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r>
              <a:rPr lang="ru-RU" dirty="0" smtClean="0"/>
              <a:t>: </a:t>
            </a:r>
            <a:r>
              <a:rPr lang="uk-UA" dirty="0" smtClean="0"/>
              <a:t>у національний день</a:t>
            </a:r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357158" y="6309320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ru-RU" dirty="0" smtClean="0"/>
              <a:t>: </a:t>
            </a:r>
            <a:r>
              <a:rPr lang="uk-UA" dirty="0" smtClean="0"/>
              <a:t>в день саамського народу</a:t>
            </a:r>
            <a:endParaRPr lang="uk-UA" dirty="0"/>
          </a:p>
        </p:txBody>
      </p:sp>
      <p:sp>
        <p:nvSpPr>
          <p:cNvPr id="12" name="TextBox 11"/>
          <p:cNvSpPr txBox="1"/>
          <p:nvPr/>
        </p:nvSpPr>
        <p:spPr>
          <a:xfrm>
            <a:off x="4929190" y="5715016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r>
              <a:rPr lang="ru-RU" dirty="0" smtClean="0"/>
              <a:t>: </a:t>
            </a:r>
            <a:r>
              <a:rPr lang="uk-UA" dirty="0" smtClean="0"/>
              <a:t>у нобелевський день</a:t>
            </a:r>
            <a:endParaRPr lang="uk-UA" dirty="0"/>
          </a:p>
        </p:txBody>
      </p:sp>
      <p:sp>
        <p:nvSpPr>
          <p:cNvPr id="13" name="TextBox 12"/>
          <p:cNvSpPr txBox="1"/>
          <p:nvPr/>
        </p:nvSpPr>
        <p:spPr>
          <a:xfrm>
            <a:off x="1857356" y="3071810"/>
            <a:ext cx="58035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Коро</a:t>
            </a:r>
            <a:r>
              <a:rPr lang="uk-UA" sz="2800" b="1" dirty="0" smtClean="0"/>
              <a:t>л</a:t>
            </a:r>
            <a:r>
              <a:rPr lang="uk-UA" sz="2800" b="1" dirty="0" smtClean="0">
                <a:solidFill>
                  <a:schemeClr val="bg1"/>
                </a:solidFill>
              </a:rPr>
              <a:t>ева  </a:t>
            </a:r>
            <a:r>
              <a:rPr lang="uk-UA" sz="2800" b="1" dirty="0" smtClean="0"/>
              <a:t>та п</a:t>
            </a:r>
            <a:r>
              <a:rPr lang="uk-UA" sz="2800" b="1" dirty="0" smtClean="0">
                <a:solidFill>
                  <a:schemeClr val="bg1"/>
                </a:solidFill>
              </a:rPr>
              <a:t>ринцеси одяг</a:t>
            </a:r>
            <a:r>
              <a:rPr lang="uk-UA" sz="2800" b="1" dirty="0" smtClean="0"/>
              <a:t>ают</a:t>
            </a:r>
            <a:r>
              <a:rPr lang="uk-UA" sz="2800" b="1" dirty="0" smtClean="0">
                <a:solidFill>
                  <a:schemeClr val="bg1"/>
                </a:solidFill>
              </a:rPr>
              <a:t>ь    </a:t>
            </a:r>
            <a:r>
              <a:rPr lang="uk-UA" sz="2800" b="1" dirty="0" smtClean="0"/>
              <a:t>наці</a:t>
            </a:r>
            <a:r>
              <a:rPr lang="uk-UA" sz="2800" b="1" dirty="0" smtClean="0">
                <a:solidFill>
                  <a:schemeClr val="bg1"/>
                </a:solidFill>
              </a:rPr>
              <a:t>ональний к</a:t>
            </a:r>
            <a:r>
              <a:rPr lang="uk-UA" sz="2800" b="1" dirty="0" smtClean="0"/>
              <a:t>остюм</a:t>
            </a:r>
            <a:endParaRPr lang="uk-UA" sz="2800" b="1" dirty="0"/>
          </a:p>
        </p:txBody>
      </p:sp>
      <p:sp>
        <p:nvSpPr>
          <p:cNvPr id="14" name="Пятиугольник 13"/>
          <p:cNvSpPr/>
          <p:nvPr/>
        </p:nvSpPr>
        <p:spPr>
          <a:xfrm>
            <a:off x="2915816" y="4797152"/>
            <a:ext cx="3656448" cy="43204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TextBox 14"/>
          <p:cNvSpPr txBox="1"/>
          <p:nvPr/>
        </p:nvSpPr>
        <p:spPr>
          <a:xfrm>
            <a:off x="2915816" y="4869160"/>
            <a:ext cx="3370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r>
              <a:rPr lang="ru-RU" dirty="0" smtClean="0"/>
              <a:t>: </a:t>
            </a:r>
            <a:r>
              <a:rPr lang="uk-UA" dirty="0" smtClean="0"/>
              <a:t>у національний день</a:t>
            </a:r>
            <a:endParaRPr lang="uk-UA" dirty="0"/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4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http://www.tophotels.ru/icache/country/90/2556_80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24" cy="6858000"/>
          </a:xfrm>
          <a:prstGeom prst="rect">
            <a:avLst/>
          </a:prstGeom>
          <a:noFill/>
        </p:spPr>
      </p:pic>
      <p:sp>
        <p:nvSpPr>
          <p:cNvPr id="5" name="Пятиугольник 4"/>
          <p:cNvSpPr/>
          <p:nvPr/>
        </p:nvSpPr>
        <p:spPr>
          <a:xfrm>
            <a:off x="357158" y="5429264"/>
            <a:ext cx="3929090" cy="43204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ятиугольник 5"/>
          <p:cNvSpPr/>
          <p:nvPr/>
        </p:nvSpPr>
        <p:spPr>
          <a:xfrm>
            <a:off x="357158" y="6143644"/>
            <a:ext cx="3714776" cy="43204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ятиугольник 6"/>
          <p:cNvSpPr/>
          <p:nvPr/>
        </p:nvSpPr>
        <p:spPr>
          <a:xfrm rot="10800000">
            <a:off x="4716016" y="5445224"/>
            <a:ext cx="3499322" cy="43204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Пятиугольник 7"/>
          <p:cNvSpPr/>
          <p:nvPr/>
        </p:nvSpPr>
        <p:spPr>
          <a:xfrm rot="10800000">
            <a:off x="4716016" y="6165304"/>
            <a:ext cx="3499322" cy="43204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357158" y="6143644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ru-RU" dirty="0" smtClean="0"/>
              <a:t>:  </a:t>
            </a:r>
            <a:r>
              <a:rPr lang="uk-UA" dirty="0" smtClean="0"/>
              <a:t>мери міста Стокгольм</a:t>
            </a:r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357158" y="5500702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ru-RU" dirty="0" smtClean="0"/>
              <a:t>: </a:t>
            </a:r>
            <a:r>
              <a:rPr lang="uk-UA" dirty="0" smtClean="0"/>
              <a:t>члени королівської родини</a:t>
            </a:r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4932040" y="6237312"/>
            <a:ext cx="321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r>
              <a:rPr lang="ru-RU" dirty="0" smtClean="0"/>
              <a:t>: </a:t>
            </a:r>
            <a:r>
              <a:rPr lang="uk-UA" dirty="0" smtClean="0"/>
              <a:t>видатні вчені</a:t>
            </a:r>
            <a:endParaRPr lang="uk-UA" dirty="0"/>
          </a:p>
        </p:txBody>
      </p:sp>
      <p:sp>
        <p:nvSpPr>
          <p:cNvPr id="12" name="TextBox 11"/>
          <p:cNvSpPr txBox="1"/>
          <p:nvPr/>
        </p:nvSpPr>
        <p:spPr>
          <a:xfrm>
            <a:off x="4932040" y="551723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r>
              <a:rPr lang="ru-RU" dirty="0" smtClean="0"/>
              <a:t>: </a:t>
            </a:r>
            <a:r>
              <a:rPr lang="uk-UA" dirty="0" err="1" smtClean="0"/>
              <a:t>поп-група</a:t>
            </a:r>
            <a:r>
              <a:rPr lang="uk-UA" dirty="0" smtClean="0"/>
              <a:t> АВВА </a:t>
            </a:r>
            <a:endParaRPr lang="uk-UA" dirty="0"/>
          </a:p>
        </p:txBody>
      </p:sp>
      <p:sp>
        <p:nvSpPr>
          <p:cNvPr id="13" name="TextBox 12"/>
          <p:cNvSpPr txBox="1"/>
          <p:nvPr/>
        </p:nvSpPr>
        <p:spPr>
          <a:xfrm>
            <a:off x="952102" y="2397948"/>
            <a:ext cx="72866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chemeClr val="bg1"/>
                </a:solidFill>
              </a:rPr>
              <a:t>Хто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такі</a:t>
            </a:r>
            <a:endParaRPr lang="ru-RU" sz="32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Агнета Фельтског, 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3200" b="1" dirty="0" err="1" smtClean="0">
                <a:solidFill>
                  <a:schemeClr val="bg1"/>
                </a:solidFill>
              </a:rPr>
              <a:t>Бьорн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smtClean="0">
                <a:solidFill>
                  <a:schemeClr val="bg1"/>
                </a:solidFill>
              </a:rPr>
              <a:t>Ульвеус, </a:t>
            </a:r>
            <a:r>
              <a:rPr lang="ru-RU" sz="3200" b="1" dirty="0" err="1" smtClean="0">
                <a:solidFill>
                  <a:schemeClr val="bg1"/>
                </a:solidFill>
              </a:rPr>
              <a:t>Анні-Фрід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Дингстал</a:t>
            </a:r>
            <a:r>
              <a:rPr lang="ru-RU" sz="3200" b="1" dirty="0" smtClean="0">
                <a:solidFill>
                  <a:schemeClr val="bg1"/>
                </a:solidFill>
              </a:rPr>
              <a:t> і </a:t>
            </a:r>
            <a:r>
              <a:rPr lang="ru-RU" sz="3200" b="1" dirty="0" err="1" smtClean="0">
                <a:solidFill>
                  <a:schemeClr val="bg1"/>
                </a:solidFill>
              </a:rPr>
              <a:t>Бені</a:t>
            </a:r>
            <a:r>
              <a:rPr lang="ru-RU" sz="3200" b="1" dirty="0" smtClean="0">
                <a:solidFill>
                  <a:schemeClr val="bg1"/>
                </a:solidFill>
              </a:rPr>
              <a:t> Андерсон?  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2714612" y="4714884"/>
            <a:ext cx="3024336" cy="43204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5" name="TextBox 14"/>
          <p:cNvSpPr txBox="1"/>
          <p:nvPr/>
        </p:nvSpPr>
        <p:spPr>
          <a:xfrm>
            <a:off x="2771800" y="479715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</a:t>
            </a:r>
            <a:r>
              <a:rPr lang="uk-UA" dirty="0" smtClean="0"/>
              <a:t>:  </a:t>
            </a:r>
            <a:r>
              <a:rPr lang="uk-UA" dirty="0" err="1" smtClean="0"/>
              <a:t>поп-група</a:t>
            </a:r>
            <a:r>
              <a:rPr lang="uk-UA" dirty="0" smtClean="0"/>
              <a:t> АВВА</a:t>
            </a:r>
            <a:endParaRPr lang="uk-UA" dirty="0"/>
          </a:p>
        </p:txBody>
      </p:sp>
      <p:pic>
        <p:nvPicPr>
          <p:cNvPr id="11266" name="Picture 2" descr="http://m-a-s-o.narod.ru/wp/music/a/abba/abba_014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00" y="18759"/>
            <a:ext cx="6120680" cy="45905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4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char.ru/books/p1901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ятиугольник 5"/>
          <p:cNvSpPr/>
          <p:nvPr/>
        </p:nvSpPr>
        <p:spPr>
          <a:xfrm>
            <a:off x="539552" y="5373216"/>
            <a:ext cx="3024336" cy="43204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Пятиугольник 6"/>
          <p:cNvSpPr/>
          <p:nvPr/>
        </p:nvSpPr>
        <p:spPr>
          <a:xfrm>
            <a:off x="539552" y="6093296"/>
            <a:ext cx="3024336" cy="43204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Пятиугольник 7"/>
          <p:cNvSpPr/>
          <p:nvPr/>
        </p:nvSpPr>
        <p:spPr>
          <a:xfrm rot="10800000">
            <a:off x="4427984" y="6093296"/>
            <a:ext cx="3024336" cy="43204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Пятиугольник 8"/>
          <p:cNvSpPr/>
          <p:nvPr/>
        </p:nvSpPr>
        <p:spPr>
          <a:xfrm rot="10800000">
            <a:off x="4427984" y="5373216"/>
            <a:ext cx="3024336" cy="43204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611560" y="544522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ru-RU" dirty="0" smtClean="0"/>
              <a:t>: Шарлота </a:t>
            </a:r>
            <a:r>
              <a:rPr lang="ru-RU" dirty="0" err="1" smtClean="0"/>
              <a:t>Бронте</a:t>
            </a:r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611560" y="616530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ru-RU" dirty="0" smtClean="0"/>
              <a:t>: </a:t>
            </a:r>
            <a:r>
              <a:rPr lang="uk-UA" dirty="0" err="1" smtClean="0"/>
              <a:t>Джоан</a:t>
            </a:r>
            <a:r>
              <a:rPr lang="uk-UA" dirty="0" smtClean="0"/>
              <a:t> </a:t>
            </a:r>
            <a:r>
              <a:rPr lang="uk-UA" dirty="0" err="1" smtClean="0"/>
              <a:t>Роулінг</a:t>
            </a:r>
            <a:endParaRPr lang="uk-UA" dirty="0"/>
          </a:p>
        </p:txBody>
      </p:sp>
      <p:sp>
        <p:nvSpPr>
          <p:cNvPr id="12" name="TextBox 11"/>
          <p:cNvSpPr txBox="1"/>
          <p:nvPr/>
        </p:nvSpPr>
        <p:spPr>
          <a:xfrm>
            <a:off x="4644008" y="616530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r>
              <a:rPr lang="uk-UA" dirty="0" smtClean="0"/>
              <a:t>: </a:t>
            </a:r>
            <a:r>
              <a:rPr lang="uk-UA" dirty="0" err="1" smtClean="0"/>
              <a:t>Астрід</a:t>
            </a:r>
            <a:r>
              <a:rPr lang="uk-UA" dirty="0" smtClean="0"/>
              <a:t> </a:t>
            </a:r>
            <a:r>
              <a:rPr lang="uk-UA" dirty="0" err="1" smtClean="0"/>
              <a:t>Линдгрен</a:t>
            </a:r>
            <a:endParaRPr lang="uk-UA" dirty="0"/>
          </a:p>
        </p:txBody>
      </p:sp>
      <p:sp>
        <p:nvSpPr>
          <p:cNvPr id="13" name="TextBox 12"/>
          <p:cNvSpPr txBox="1"/>
          <p:nvPr/>
        </p:nvSpPr>
        <p:spPr>
          <a:xfrm>
            <a:off x="4644008" y="544522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r>
              <a:rPr lang="ru-RU" dirty="0" smtClean="0"/>
              <a:t>: </a:t>
            </a:r>
            <a:r>
              <a:rPr lang="uk-UA" dirty="0" smtClean="0"/>
              <a:t>Колет </a:t>
            </a:r>
            <a:r>
              <a:rPr lang="uk-UA" dirty="0" err="1" smtClean="0"/>
              <a:t>Вівье</a:t>
            </a:r>
            <a:endParaRPr lang="uk-UA" dirty="0"/>
          </a:p>
        </p:txBody>
      </p:sp>
      <p:sp>
        <p:nvSpPr>
          <p:cNvPr id="15" name="Пятиугольник 14"/>
          <p:cNvSpPr/>
          <p:nvPr/>
        </p:nvSpPr>
        <p:spPr>
          <a:xfrm>
            <a:off x="2571736" y="4500570"/>
            <a:ext cx="3024336" cy="43204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TextBox 15"/>
          <p:cNvSpPr txBox="1"/>
          <p:nvPr/>
        </p:nvSpPr>
        <p:spPr>
          <a:xfrm>
            <a:off x="2643174" y="450057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r>
              <a:rPr lang="ru-RU" dirty="0" smtClean="0"/>
              <a:t>: </a:t>
            </a:r>
            <a:r>
              <a:rPr lang="uk-UA" dirty="0" err="1" smtClean="0"/>
              <a:t>Астрід</a:t>
            </a:r>
            <a:r>
              <a:rPr lang="uk-UA" dirty="0" smtClean="0"/>
              <a:t> </a:t>
            </a:r>
            <a:r>
              <a:rPr lang="uk-UA" dirty="0" err="1" smtClean="0"/>
              <a:t>Ліндгрен</a:t>
            </a:r>
            <a:endParaRPr lang="uk-UA" dirty="0"/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>
          <a:xfrm>
            <a:off x="3357554" y="0"/>
            <a:ext cx="5786446" cy="857232"/>
          </a:xfrm>
          <a:prstGeom prst="round2Diag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Хто є автором книг про </a:t>
            </a:r>
            <a:r>
              <a:rPr lang="uk-UA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Карлсона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Малюка, </a:t>
            </a:r>
            <a:r>
              <a:rPr lang="uk-UA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Пеппі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Довгопанчоху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Еміля із </a:t>
            </a:r>
            <a:r>
              <a:rPr lang="uk-UA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Льоннеберга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Расмус-бродягу</a:t>
            </a:r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1" presetClass="exit" presetSubtype="0" fill="hold" grpId="1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5" grpId="0" animBg="1"/>
      <p:bldP spid="16" grpId="0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ic.pics.livejournal.com/vodovatov/65315343/15361/15361_origina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8" b="3661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ятиугольник 6"/>
          <p:cNvSpPr/>
          <p:nvPr/>
        </p:nvSpPr>
        <p:spPr>
          <a:xfrm>
            <a:off x="500034" y="5733256"/>
            <a:ext cx="3643338" cy="43204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ятиугольник 7"/>
          <p:cNvSpPr/>
          <p:nvPr/>
        </p:nvSpPr>
        <p:spPr>
          <a:xfrm>
            <a:off x="500034" y="6309320"/>
            <a:ext cx="3643338" cy="43204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ятиугольник 8"/>
          <p:cNvSpPr/>
          <p:nvPr/>
        </p:nvSpPr>
        <p:spPr>
          <a:xfrm rot="10800000">
            <a:off x="5214942" y="6286520"/>
            <a:ext cx="3493622" cy="43204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ятиугольник 9"/>
          <p:cNvSpPr/>
          <p:nvPr/>
        </p:nvSpPr>
        <p:spPr>
          <a:xfrm rot="10800000">
            <a:off x="5214942" y="5715016"/>
            <a:ext cx="3493622" cy="43204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571472" y="5805264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ru-RU" dirty="0" smtClean="0"/>
              <a:t>: День святого Мартина</a:t>
            </a:r>
            <a:endParaRPr lang="uk-UA" dirty="0"/>
          </a:p>
        </p:txBody>
      </p:sp>
      <p:sp>
        <p:nvSpPr>
          <p:cNvPr id="12" name="TextBox 11"/>
          <p:cNvSpPr txBox="1"/>
          <p:nvPr/>
        </p:nvSpPr>
        <p:spPr>
          <a:xfrm>
            <a:off x="571472" y="6381328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ru-RU" dirty="0" smtClean="0"/>
              <a:t>: День </a:t>
            </a:r>
            <a:r>
              <a:rPr lang="ru-RU" dirty="0" err="1" smtClean="0"/>
              <a:t>святої</a:t>
            </a:r>
            <a:r>
              <a:rPr lang="ru-RU" dirty="0" smtClean="0"/>
              <a:t> </a:t>
            </a:r>
            <a:r>
              <a:rPr lang="ru-RU" dirty="0" err="1" smtClean="0"/>
              <a:t>Люції</a:t>
            </a:r>
            <a:endParaRPr lang="uk-UA" dirty="0"/>
          </a:p>
        </p:txBody>
      </p:sp>
      <p:sp>
        <p:nvSpPr>
          <p:cNvPr id="13" name="TextBox 12"/>
          <p:cNvSpPr txBox="1"/>
          <p:nvPr/>
        </p:nvSpPr>
        <p:spPr>
          <a:xfrm>
            <a:off x="5429256" y="635795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r>
              <a:rPr lang="ru-RU" dirty="0" smtClean="0"/>
              <a:t>: </a:t>
            </a:r>
            <a:r>
              <a:rPr lang="ru-RU" dirty="0" err="1" smtClean="0"/>
              <a:t>Мідсоммар</a:t>
            </a:r>
            <a:endParaRPr lang="uk-UA" dirty="0"/>
          </a:p>
        </p:txBody>
      </p:sp>
      <p:sp>
        <p:nvSpPr>
          <p:cNvPr id="14" name="TextBox 13"/>
          <p:cNvSpPr txBox="1"/>
          <p:nvPr/>
        </p:nvSpPr>
        <p:spPr>
          <a:xfrm>
            <a:off x="5429256" y="5805264"/>
            <a:ext cx="2887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r>
              <a:rPr lang="ru-RU" dirty="0" smtClean="0"/>
              <a:t>: </a:t>
            </a:r>
            <a:r>
              <a:rPr lang="ru-RU" dirty="0" err="1" smtClean="0"/>
              <a:t>Паска</a:t>
            </a:r>
            <a:endParaRPr lang="uk-UA" dirty="0"/>
          </a:p>
        </p:txBody>
      </p:sp>
      <p:sp>
        <p:nvSpPr>
          <p:cNvPr id="15" name="TextBox 14"/>
          <p:cNvSpPr txBox="1"/>
          <p:nvPr/>
        </p:nvSpPr>
        <p:spPr>
          <a:xfrm>
            <a:off x="1386930" y="150610"/>
            <a:ext cx="69294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Смажений</a:t>
            </a:r>
            <a:r>
              <a:rPr lang="ru-RU" sz="2800" b="1" dirty="0" smtClean="0">
                <a:solidFill>
                  <a:schemeClr val="bg1"/>
                </a:solidFill>
              </a:rPr>
              <a:t> гусак – </a:t>
            </a:r>
            <a:r>
              <a:rPr lang="ru-RU" sz="2800" b="1" dirty="0" err="1" smtClean="0">
                <a:solidFill>
                  <a:schemeClr val="bg1"/>
                </a:solidFill>
              </a:rPr>
              <a:t>традиційне</a:t>
            </a:r>
            <a:r>
              <a:rPr lang="ru-RU" sz="2800" b="1" dirty="0" smtClean="0">
                <a:solidFill>
                  <a:schemeClr val="bg1"/>
                </a:solidFill>
              </a:rPr>
              <a:t> блюдо </a:t>
            </a:r>
            <a:r>
              <a:rPr lang="ru-RU" sz="2800" b="1" dirty="0" err="1" smtClean="0">
                <a:solidFill>
                  <a:schemeClr val="bg1"/>
                </a:solidFill>
              </a:rPr>
              <a:t>шведів</a:t>
            </a:r>
            <a:r>
              <a:rPr lang="ru-RU" sz="2800" b="1" dirty="0" smtClean="0">
                <a:solidFill>
                  <a:schemeClr val="bg1"/>
                </a:solidFill>
              </a:rPr>
              <a:t> на </a:t>
            </a:r>
            <a:r>
              <a:rPr lang="ru-RU" sz="2800" b="1" dirty="0" err="1" smtClean="0">
                <a:solidFill>
                  <a:schemeClr val="bg1"/>
                </a:solidFill>
              </a:rPr>
              <a:t>святі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6" name="Пятиугольник 15"/>
          <p:cNvSpPr/>
          <p:nvPr/>
        </p:nvSpPr>
        <p:spPr>
          <a:xfrm>
            <a:off x="2786050" y="5143512"/>
            <a:ext cx="3513002" cy="43204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857488" y="5229200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ru-RU" dirty="0" smtClean="0"/>
              <a:t>: День Святого Мартина</a:t>
            </a:r>
            <a:endParaRPr lang="uk-UA" dirty="0"/>
          </a:p>
        </p:txBody>
      </p:sp>
      <p:pic>
        <p:nvPicPr>
          <p:cNvPr id="9218" name="Picture 2" descr="http://tot-gallery.ru/images/969721_kurica-gril-p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154" y="1104717"/>
            <a:ext cx="5856408" cy="278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6" grpId="0" animBg="1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bba_-_Mone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9698" name="Picture 2" descr="http://www.dolcev.lv/icatalogue/c/69_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8289" cy="6858000"/>
          </a:xfrm>
          <a:prstGeom prst="rect">
            <a:avLst/>
          </a:prstGeom>
          <a:noFill/>
        </p:spPr>
      </p:pic>
      <p:sp>
        <p:nvSpPr>
          <p:cNvPr id="5" name="Пятиугольник 4"/>
          <p:cNvSpPr/>
          <p:nvPr/>
        </p:nvSpPr>
        <p:spPr>
          <a:xfrm>
            <a:off x="827584" y="5661248"/>
            <a:ext cx="3024336" cy="43204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ятиугольник 5"/>
          <p:cNvSpPr/>
          <p:nvPr/>
        </p:nvSpPr>
        <p:spPr>
          <a:xfrm rot="10800000">
            <a:off x="5580112" y="5661248"/>
            <a:ext cx="3024336" cy="43204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ятиугольник 6"/>
          <p:cNvSpPr/>
          <p:nvPr/>
        </p:nvSpPr>
        <p:spPr>
          <a:xfrm rot="10800000">
            <a:off x="5580112" y="6237312"/>
            <a:ext cx="3024336" cy="43204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ятиугольник 7"/>
          <p:cNvSpPr/>
          <p:nvPr/>
        </p:nvSpPr>
        <p:spPr>
          <a:xfrm>
            <a:off x="827584" y="6237312"/>
            <a:ext cx="3024336" cy="43204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899592" y="573325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ru-RU" dirty="0" smtClean="0"/>
              <a:t>: </a:t>
            </a:r>
            <a:r>
              <a:rPr lang="ru-RU" dirty="0" err="1" smtClean="0"/>
              <a:t>Норвегія</a:t>
            </a:r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899592" y="630932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ru-RU" dirty="0" smtClean="0"/>
              <a:t>: </a:t>
            </a:r>
            <a:r>
              <a:rPr lang="ru-RU" dirty="0" err="1" smtClean="0"/>
              <a:t>Данія</a:t>
            </a:r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5796136" y="573325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r>
              <a:rPr lang="ru-RU" dirty="0" smtClean="0"/>
              <a:t>: </a:t>
            </a:r>
            <a:r>
              <a:rPr lang="ru-RU" dirty="0" err="1" smtClean="0"/>
              <a:t>Фінляндія</a:t>
            </a:r>
            <a:endParaRPr lang="uk-UA" dirty="0"/>
          </a:p>
        </p:txBody>
      </p:sp>
      <p:sp>
        <p:nvSpPr>
          <p:cNvPr id="12" name="TextBox 11"/>
          <p:cNvSpPr txBox="1"/>
          <p:nvPr/>
        </p:nvSpPr>
        <p:spPr>
          <a:xfrm>
            <a:off x="5796136" y="630932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r>
              <a:rPr lang="ru-RU" dirty="0" smtClean="0"/>
              <a:t>: </a:t>
            </a:r>
            <a:r>
              <a:rPr lang="ru-RU" dirty="0" err="1" smtClean="0"/>
              <a:t>ісландія</a:t>
            </a:r>
            <a:endParaRPr lang="uk-UA" dirty="0"/>
          </a:p>
        </p:txBody>
      </p:sp>
      <p:sp>
        <p:nvSpPr>
          <p:cNvPr id="13" name="TextBox 12"/>
          <p:cNvSpPr txBox="1"/>
          <p:nvPr/>
        </p:nvSpPr>
        <p:spPr>
          <a:xfrm>
            <a:off x="928662" y="785794"/>
            <a:ext cx="70009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 якій скандинавській країні друга державна мова – шведська</a:t>
            </a:r>
            <a:r>
              <a:rPr lang="ru-RU" sz="2800" b="1" dirty="0" smtClean="0">
                <a:solidFill>
                  <a:schemeClr val="bg1"/>
                </a:solidFill>
              </a:rPr>
              <a:t>?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2786050" y="3786190"/>
            <a:ext cx="3024336" cy="432048"/>
          </a:xfrm>
          <a:prstGeom prst="homePlate">
            <a:avLst>
              <a:gd name="adj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TextBox 14"/>
          <p:cNvSpPr txBox="1"/>
          <p:nvPr/>
        </p:nvSpPr>
        <p:spPr>
          <a:xfrm>
            <a:off x="2786050" y="385762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С: </a:t>
            </a:r>
            <a:r>
              <a:rPr lang="ru-RU" dirty="0" err="1" smtClean="0"/>
              <a:t>Фінляндія</a:t>
            </a:r>
            <a:endParaRPr lang="uk-UA" dirty="0"/>
          </a:p>
        </p:txBody>
      </p:sp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0">
                <p:cTn id="6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4" grpId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gdenasnet.ru/photo/81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9" y="0"/>
            <a:ext cx="9148289" cy="6858000"/>
          </a:xfrm>
          <a:prstGeom prst="rect">
            <a:avLst/>
          </a:prstGeom>
          <a:noFill/>
        </p:spPr>
      </p:pic>
      <p:sp>
        <p:nvSpPr>
          <p:cNvPr id="5" name="Пятиугольник 4"/>
          <p:cNvSpPr/>
          <p:nvPr/>
        </p:nvSpPr>
        <p:spPr>
          <a:xfrm>
            <a:off x="285720" y="5589240"/>
            <a:ext cx="4214842" cy="43204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ятиугольник 5"/>
          <p:cNvSpPr/>
          <p:nvPr/>
        </p:nvSpPr>
        <p:spPr>
          <a:xfrm rot="10800000">
            <a:off x="4788024" y="5589240"/>
            <a:ext cx="4032448" cy="43204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ятиугольник 6"/>
          <p:cNvSpPr/>
          <p:nvPr/>
        </p:nvSpPr>
        <p:spPr>
          <a:xfrm rot="10800000">
            <a:off x="4788024" y="6237312"/>
            <a:ext cx="4032448" cy="43204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ятиугольник 7"/>
          <p:cNvSpPr/>
          <p:nvPr/>
        </p:nvSpPr>
        <p:spPr>
          <a:xfrm>
            <a:off x="285720" y="6237312"/>
            <a:ext cx="4286280" cy="43204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3071802" y="421481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357158" y="6309320"/>
            <a:ext cx="3134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ru-RU" dirty="0" smtClean="0"/>
              <a:t>: </a:t>
            </a:r>
            <a:r>
              <a:rPr lang="ru-RU" dirty="0" err="1" smtClean="0"/>
              <a:t>зміїний</a:t>
            </a:r>
            <a:r>
              <a:rPr lang="ru-RU" dirty="0" smtClean="0"/>
              <a:t> супчик</a:t>
            </a:r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5220072" y="630932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r>
              <a:rPr lang="ru-RU" dirty="0" smtClean="0"/>
              <a:t>: </a:t>
            </a:r>
            <a:r>
              <a:rPr lang="ru-RU" dirty="0" err="1" smtClean="0"/>
              <a:t>варені</a:t>
            </a:r>
            <a:r>
              <a:rPr lang="ru-RU" dirty="0" smtClean="0"/>
              <a:t> </a:t>
            </a:r>
            <a:r>
              <a:rPr lang="ru-RU" dirty="0" err="1" smtClean="0"/>
              <a:t>тухлі</a:t>
            </a:r>
            <a:r>
              <a:rPr lang="ru-RU" dirty="0" smtClean="0"/>
              <a:t> </a:t>
            </a:r>
            <a:r>
              <a:rPr lang="ru-RU" dirty="0" err="1" smtClean="0"/>
              <a:t>яйця</a:t>
            </a:r>
            <a:endParaRPr lang="uk-UA" dirty="0"/>
          </a:p>
        </p:txBody>
      </p:sp>
      <p:sp>
        <p:nvSpPr>
          <p:cNvPr id="12" name="TextBox 11"/>
          <p:cNvSpPr txBox="1"/>
          <p:nvPr/>
        </p:nvSpPr>
        <p:spPr>
          <a:xfrm>
            <a:off x="5148064" y="5661248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r>
              <a:rPr lang="ru-RU" dirty="0" smtClean="0"/>
              <a:t>: </a:t>
            </a:r>
            <a:r>
              <a:rPr lang="ru-RU" dirty="0" err="1" smtClean="0"/>
              <a:t>смажений</a:t>
            </a:r>
            <a:r>
              <a:rPr lang="ru-RU" dirty="0" smtClean="0"/>
              <a:t> </a:t>
            </a:r>
            <a:r>
              <a:rPr lang="ru-RU" dirty="0" err="1" smtClean="0"/>
              <a:t>оселедець</a:t>
            </a:r>
            <a:endParaRPr lang="uk-UA" dirty="0"/>
          </a:p>
        </p:txBody>
      </p:sp>
      <p:sp>
        <p:nvSpPr>
          <p:cNvPr id="13" name="TextBox 12"/>
          <p:cNvSpPr txBox="1"/>
          <p:nvPr/>
        </p:nvSpPr>
        <p:spPr>
          <a:xfrm>
            <a:off x="1285852" y="0"/>
            <a:ext cx="70009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Які специфічні ласощі є в національній шведській кухні?</a:t>
            </a:r>
            <a:endParaRPr lang="uk-UA" sz="2800" b="1" dirty="0"/>
          </a:p>
        </p:txBody>
      </p:sp>
      <p:sp>
        <p:nvSpPr>
          <p:cNvPr id="14" name="Пятиугольник 13"/>
          <p:cNvSpPr/>
          <p:nvPr/>
        </p:nvSpPr>
        <p:spPr>
          <a:xfrm>
            <a:off x="1643042" y="4000504"/>
            <a:ext cx="4453096" cy="43204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TextBox 14"/>
          <p:cNvSpPr txBox="1"/>
          <p:nvPr/>
        </p:nvSpPr>
        <p:spPr>
          <a:xfrm>
            <a:off x="357158" y="5661248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ru-RU" dirty="0" smtClean="0"/>
              <a:t>: квашена салака «</a:t>
            </a:r>
            <a:r>
              <a:rPr lang="ru-RU" dirty="0" err="1" smtClean="0"/>
              <a:t>з</a:t>
            </a:r>
            <a:r>
              <a:rPr lang="ru-RU" dirty="0" smtClean="0"/>
              <a:t> духом»</a:t>
            </a:r>
            <a:endParaRPr lang="uk-UA" dirty="0"/>
          </a:p>
        </p:txBody>
      </p:sp>
      <p:sp>
        <p:nvSpPr>
          <p:cNvPr id="16" name="TextBox 15"/>
          <p:cNvSpPr txBox="1"/>
          <p:nvPr/>
        </p:nvSpPr>
        <p:spPr>
          <a:xfrm>
            <a:off x="1714480" y="4071942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ru-RU" dirty="0" smtClean="0"/>
              <a:t>: квашена салака «</a:t>
            </a:r>
            <a:r>
              <a:rPr lang="ru-RU" dirty="0" err="1" smtClean="0"/>
              <a:t>з</a:t>
            </a:r>
            <a:r>
              <a:rPr lang="ru-RU" dirty="0" smtClean="0"/>
              <a:t> духом» : </a:t>
            </a:r>
            <a:endParaRPr lang="uk-UA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/>
      <p:bldP spid="10" grpId="1"/>
      <p:bldP spid="11" grpId="0"/>
      <p:bldP spid="11" grpId="1"/>
      <p:bldP spid="12" grpId="0"/>
      <p:bldP spid="12" grpId="1"/>
      <p:bldP spid="13" grpId="1"/>
      <p:bldP spid="14" grpId="0" animBg="1"/>
      <p:bldP spid="15" grpId="0"/>
      <p:bldP spid="15" grpId="1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turizmotvet.ru/content/images/razdel16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4785"/>
          </a:xfrm>
          <a:prstGeom prst="rect">
            <a:avLst/>
          </a:prstGeom>
          <a:noFill/>
        </p:spPr>
      </p:pic>
      <p:sp>
        <p:nvSpPr>
          <p:cNvPr id="5" name="Пятиугольник 4"/>
          <p:cNvSpPr/>
          <p:nvPr/>
        </p:nvSpPr>
        <p:spPr>
          <a:xfrm>
            <a:off x="827584" y="5589240"/>
            <a:ext cx="3024336" cy="43204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ятиугольник 5"/>
          <p:cNvSpPr/>
          <p:nvPr/>
        </p:nvSpPr>
        <p:spPr>
          <a:xfrm rot="10800000">
            <a:off x="5652120" y="5661248"/>
            <a:ext cx="3024336" cy="43204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ятиугольник 6"/>
          <p:cNvSpPr/>
          <p:nvPr/>
        </p:nvSpPr>
        <p:spPr>
          <a:xfrm rot="10800000">
            <a:off x="5652120" y="6237312"/>
            <a:ext cx="3024336" cy="43204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ятиугольник 7"/>
          <p:cNvSpPr/>
          <p:nvPr/>
        </p:nvSpPr>
        <p:spPr>
          <a:xfrm>
            <a:off x="827584" y="6237312"/>
            <a:ext cx="3024336" cy="43204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827584" y="566124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ru-RU" dirty="0" smtClean="0"/>
              <a:t>: на </a:t>
            </a:r>
            <a:r>
              <a:rPr lang="ru-RU" dirty="0" err="1" smtClean="0"/>
              <a:t>тюльпані</a:t>
            </a:r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827584" y="630932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ru-RU" dirty="0" smtClean="0"/>
              <a:t>: на </a:t>
            </a:r>
            <a:r>
              <a:rPr lang="ru-RU" dirty="0" err="1" smtClean="0"/>
              <a:t>ромашці</a:t>
            </a:r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5868144" y="630932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r>
              <a:rPr lang="ru-RU" dirty="0" smtClean="0"/>
              <a:t>: на </a:t>
            </a:r>
            <a:r>
              <a:rPr lang="ru-RU" dirty="0" err="1" smtClean="0"/>
              <a:t>орхідеї</a:t>
            </a:r>
            <a:endParaRPr lang="uk-UA" dirty="0"/>
          </a:p>
        </p:txBody>
      </p:sp>
      <p:sp>
        <p:nvSpPr>
          <p:cNvPr id="12" name="TextBox 11"/>
          <p:cNvSpPr txBox="1"/>
          <p:nvPr/>
        </p:nvSpPr>
        <p:spPr>
          <a:xfrm>
            <a:off x="5868144" y="573325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r>
              <a:rPr lang="ru-RU" dirty="0" smtClean="0"/>
              <a:t>: на </a:t>
            </a:r>
            <a:r>
              <a:rPr lang="ru-RU" dirty="0" err="1" smtClean="0"/>
              <a:t>незабудці</a:t>
            </a:r>
            <a:endParaRPr lang="uk-UA" dirty="0"/>
          </a:p>
        </p:txBody>
      </p:sp>
      <p:sp>
        <p:nvSpPr>
          <p:cNvPr id="13" name="TextBox 12"/>
          <p:cNvSpPr txBox="1"/>
          <p:nvPr/>
        </p:nvSpPr>
        <p:spPr>
          <a:xfrm>
            <a:off x="2428860" y="428604"/>
            <a:ext cx="48748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На якій квітці вважають за краще гадати шведські дівчата?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1115616" y="4581128"/>
            <a:ext cx="6912768" cy="43204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TextBox 14"/>
          <p:cNvSpPr txBox="1"/>
          <p:nvPr/>
        </p:nvSpPr>
        <p:spPr>
          <a:xfrm>
            <a:off x="1643042" y="4653136"/>
            <a:ext cx="62413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ru-RU" dirty="0" smtClean="0"/>
              <a:t>: на </a:t>
            </a:r>
            <a:r>
              <a:rPr lang="ru-RU" dirty="0" err="1" smtClean="0"/>
              <a:t>ромашці</a:t>
            </a:r>
            <a:r>
              <a:rPr lang="ru-RU" dirty="0" smtClean="0"/>
              <a:t> (</a:t>
            </a:r>
            <a:r>
              <a:rPr lang="ru-RU" dirty="0" err="1" smtClean="0"/>
              <a:t>елемент</a:t>
            </a:r>
            <a:r>
              <a:rPr lang="ru-RU" dirty="0" smtClean="0"/>
              <a:t> </a:t>
            </a:r>
            <a:r>
              <a:rPr lang="ru-RU" dirty="0" err="1" smtClean="0"/>
              <a:t>національного</a:t>
            </a:r>
            <a:r>
              <a:rPr lang="ru-RU" dirty="0" smtClean="0"/>
              <a:t> костюму)</a:t>
            </a:r>
            <a:endParaRPr lang="uk-UA" dirty="0"/>
          </a:p>
        </p:txBody>
      </p:sp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1"/>
      <p:bldP spid="14" grpId="0" animBg="1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://portal-sab.org.ua/uploads/posts/2010-04/1272107158_sweden-visb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5" name="Пятиугольник 4"/>
          <p:cNvSpPr/>
          <p:nvPr/>
        </p:nvSpPr>
        <p:spPr>
          <a:xfrm>
            <a:off x="827584" y="5589240"/>
            <a:ext cx="3024336" cy="43204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ятиугольник 5"/>
          <p:cNvSpPr/>
          <p:nvPr/>
        </p:nvSpPr>
        <p:spPr>
          <a:xfrm rot="10800000">
            <a:off x="4857752" y="5589240"/>
            <a:ext cx="3818704" cy="43204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ятиугольник 6"/>
          <p:cNvSpPr/>
          <p:nvPr/>
        </p:nvSpPr>
        <p:spPr>
          <a:xfrm rot="10800000">
            <a:off x="4929190" y="6165304"/>
            <a:ext cx="3747266" cy="43204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ятиугольник 7"/>
          <p:cNvSpPr/>
          <p:nvPr/>
        </p:nvSpPr>
        <p:spPr>
          <a:xfrm>
            <a:off x="827584" y="6165304"/>
            <a:ext cx="3024336" cy="43204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827584" y="566124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ru-RU" dirty="0" smtClean="0"/>
              <a:t>: на </a:t>
            </a:r>
            <a:r>
              <a:rPr lang="ru-RU" dirty="0" err="1" smtClean="0"/>
              <a:t>автозаправці</a:t>
            </a:r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827584" y="623731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ru-RU" dirty="0" smtClean="0"/>
              <a:t>: в </a:t>
            </a:r>
            <a:r>
              <a:rPr lang="ru-RU" dirty="0" err="1" smtClean="0"/>
              <a:t>готелі</a:t>
            </a:r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5072066" y="6237312"/>
            <a:ext cx="3460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r>
              <a:rPr lang="ru-RU" dirty="0" smtClean="0"/>
              <a:t>: за </a:t>
            </a:r>
            <a:r>
              <a:rPr lang="ru-RU" dirty="0" err="1" smtClean="0"/>
              <a:t>шведським</a:t>
            </a:r>
            <a:r>
              <a:rPr lang="ru-RU" dirty="0" smtClean="0"/>
              <a:t> столом</a:t>
            </a:r>
            <a:endParaRPr lang="uk-UA" dirty="0"/>
          </a:p>
        </p:txBody>
      </p:sp>
      <p:sp>
        <p:nvSpPr>
          <p:cNvPr id="12" name="TextBox 11"/>
          <p:cNvSpPr txBox="1"/>
          <p:nvPr/>
        </p:nvSpPr>
        <p:spPr>
          <a:xfrm>
            <a:off x="5072066" y="5661248"/>
            <a:ext cx="34603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r>
              <a:rPr lang="ru-RU" dirty="0" smtClean="0"/>
              <a:t>: в </a:t>
            </a:r>
            <a:r>
              <a:rPr lang="ru-RU" dirty="0" err="1" smtClean="0"/>
              <a:t>домашній</a:t>
            </a:r>
            <a:r>
              <a:rPr lang="ru-RU" dirty="0" smtClean="0"/>
              <a:t> </a:t>
            </a:r>
            <a:r>
              <a:rPr lang="ru-RU" dirty="0" err="1" smtClean="0"/>
              <a:t>обстановці</a:t>
            </a:r>
            <a:endParaRPr lang="uk-UA" dirty="0"/>
          </a:p>
        </p:txBody>
      </p:sp>
      <p:sp>
        <p:nvSpPr>
          <p:cNvPr id="13" name="TextBox 12"/>
          <p:cNvSpPr txBox="1"/>
          <p:nvPr/>
        </p:nvSpPr>
        <p:spPr>
          <a:xfrm>
            <a:off x="2071670" y="928670"/>
            <a:ext cx="37455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Де у Швеції гість обслуговує себе сам?</a:t>
            </a:r>
            <a:endParaRPr lang="uk-UA" sz="2400" b="1" dirty="0"/>
          </a:p>
        </p:txBody>
      </p:sp>
      <p:sp>
        <p:nvSpPr>
          <p:cNvPr id="14" name="Пятиугольник 13"/>
          <p:cNvSpPr/>
          <p:nvPr/>
        </p:nvSpPr>
        <p:spPr>
          <a:xfrm>
            <a:off x="3131840" y="4725144"/>
            <a:ext cx="3368986" cy="43204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TextBox 14"/>
          <p:cNvSpPr txBox="1"/>
          <p:nvPr/>
        </p:nvSpPr>
        <p:spPr>
          <a:xfrm>
            <a:off x="3131840" y="4797152"/>
            <a:ext cx="3154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r>
              <a:rPr lang="ru-RU" dirty="0" smtClean="0"/>
              <a:t>: за </a:t>
            </a:r>
            <a:r>
              <a:rPr lang="ru-RU" dirty="0" err="1" smtClean="0"/>
              <a:t>шведським</a:t>
            </a:r>
            <a:r>
              <a:rPr lang="ru-RU" dirty="0" smtClean="0"/>
              <a:t> столом</a:t>
            </a:r>
            <a:endParaRPr lang="uk-UA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4" grpId="0" animBg="1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pics.livejournal.com/myavchik/pic/00009rpy/s480x6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ятиугольник 4"/>
          <p:cNvSpPr/>
          <p:nvPr/>
        </p:nvSpPr>
        <p:spPr>
          <a:xfrm>
            <a:off x="683568" y="5589240"/>
            <a:ext cx="3024336" cy="43204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ятиугольник 5"/>
          <p:cNvSpPr/>
          <p:nvPr/>
        </p:nvSpPr>
        <p:spPr>
          <a:xfrm rot="10800000">
            <a:off x="5724128" y="5589240"/>
            <a:ext cx="3024336" cy="43204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ятиугольник 6"/>
          <p:cNvSpPr/>
          <p:nvPr/>
        </p:nvSpPr>
        <p:spPr>
          <a:xfrm rot="10800000">
            <a:off x="5724128" y="6237312"/>
            <a:ext cx="3024336" cy="43204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ятиугольник 7"/>
          <p:cNvSpPr/>
          <p:nvPr/>
        </p:nvSpPr>
        <p:spPr>
          <a:xfrm>
            <a:off x="683568" y="6237312"/>
            <a:ext cx="3024336" cy="43204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683568" y="566124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ru-RU" dirty="0" smtClean="0"/>
              <a:t>: у </a:t>
            </a:r>
            <a:r>
              <a:rPr lang="ru-RU" dirty="0" err="1" smtClean="0"/>
              <a:t>Херсоні</a:t>
            </a:r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683568" y="630932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ru-RU" dirty="0" smtClean="0"/>
              <a:t>: у </a:t>
            </a:r>
            <a:r>
              <a:rPr lang="ru-RU" dirty="0" err="1" smtClean="0"/>
              <a:t>Києві</a:t>
            </a:r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5940152" y="630932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r>
              <a:rPr lang="ru-RU" dirty="0" smtClean="0"/>
              <a:t>: у </a:t>
            </a:r>
            <a:r>
              <a:rPr lang="ru-RU" dirty="0" err="1" smtClean="0"/>
              <a:t>Харкові</a:t>
            </a:r>
            <a:endParaRPr lang="uk-UA" dirty="0"/>
          </a:p>
        </p:txBody>
      </p:sp>
      <p:sp>
        <p:nvSpPr>
          <p:cNvPr id="12" name="TextBox 11"/>
          <p:cNvSpPr txBox="1"/>
          <p:nvPr/>
        </p:nvSpPr>
        <p:spPr>
          <a:xfrm>
            <a:off x="5940152" y="566124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r>
              <a:rPr lang="ru-RU" dirty="0" smtClean="0"/>
              <a:t>: у </a:t>
            </a:r>
            <a:r>
              <a:rPr lang="ru-RU" dirty="0" err="1" smtClean="0"/>
              <a:t>Полтаві</a:t>
            </a:r>
            <a:endParaRPr lang="uk-UA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116632"/>
            <a:ext cx="39959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Де в Україні шведів згадують щодня?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3131840" y="4653136"/>
            <a:ext cx="3024336" cy="43204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TextBox 14"/>
          <p:cNvSpPr txBox="1"/>
          <p:nvPr/>
        </p:nvSpPr>
        <p:spPr>
          <a:xfrm>
            <a:off x="3131840" y="472514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С: у </a:t>
            </a:r>
            <a:r>
              <a:rPr lang="ru-RU" dirty="0" err="1" smtClean="0"/>
              <a:t>Полтаві</a:t>
            </a:r>
            <a:endParaRPr lang="uk-UA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4" grpId="0" animBg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://www.destinationtravel.ro/upload/83_Excursii-in-Laponi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4317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bg1"/>
                </a:solidFill>
              </a:rPr>
              <a:t>                      </a:t>
            </a:r>
            <a:r>
              <a:rPr lang="uk-UA" sz="2400" b="1" dirty="0" smtClean="0">
                <a:solidFill>
                  <a:schemeClr val="bg1"/>
                </a:solidFill>
              </a:rPr>
              <a:t>Швеція - третя за величиною   </a:t>
            </a:r>
          </a:p>
          <a:p>
            <a:pPr algn="just"/>
            <a:r>
              <a:rPr lang="uk-UA" sz="2400" b="1" dirty="0" smtClean="0">
                <a:solidFill>
                  <a:schemeClr val="bg1"/>
                </a:solidFill>
              </a:rPr>
              <a:t>                    країна у  Західній Європі, половину  </a:t>
            </a:r>
          </a:p>
          <a:p>
            <a:pPr algn="just"/>
            <a:r>
              <a:rPr lang="uk-UA" sz="2400" b="1" dirty="0" smtClean="0">
                <a:solidFill>
                  <a:schemeClr val="bg1"/>
                </a:solidFill>
              </a:rPr>
              <a:t>                    території якої покривають ліси,     </a:t>
            </a:r>
          </a:p>
          <a:p>
            <a:pPr algn="just"/>
            <a:r>
              <a:rPr lang="uk-UA" sz="2400" b="1" dirty="0" smtClean="0">
                <a:solidFill>
                  <a:schemeClr val="bg1"/>
                </a:solidFill>
              </a:rPr>
              <a:t>                    займає східну і південну частини  </a:t>
            </a:r>
          </a:p>
          <a:p>
            <a:pPr algn="just"/>
            <a:r>
              <a:rPr lang="uk-UA" sz="2400" b="1" dirty="0" smtClean="0">
                <a:solidFill>
                  <a:schemeClr val="bg1"/>
                </a:solidFill>
              </a:rPr>
              <a:t>                    Скандинавського півострова.</a:t>
            </a:r>
          </a:p>
          <a:p>
            <a:pPr algn="just"/>
            <a:r>
              <a:rPr lang="uk-UA" sz="2400" b="1" dirty="0" smtClean="0">
                <a:solidFill>
                  <a:schemeClr val="bg1"/>
                </a:solidFill>
              </a:rPr>
              <a:t>                          Швеція - це старовинна типово  </a:t>
            </a:r>
          </a:p>
          <a:p>
            <a:pPr algn="just"/>
            <a:r>
              <a:rPr lang="uk-UA" sz="2400" b="1" dirty="0" smtClean="0">
                <a:solidFill>
                  <a:schemeClr val="bg1"/>
                </a:solidFill>
              </a:rPr>
              <a:t>                    європейська держава, яка ніколи не  </a:t>
            </a:r>
          </a:p>
          <a:p>
            <a:pPr algn="just"/>
            <a:r>
              <a:rPr lang="uk-UA" sz="2400" b="1" dirty="0" smtClean="0">
                <a:solidFill>
                  <a:schemeClr val="bg1"/>
                </a:solidFill>
              </a:rPr>
              <a:t>                    втратить своєї неперевершеної північної чарівності. </a:t>
            </a:r>
          </a:p>
          <a:p>
            <a:pPr algn="just"/>
            <a:r>
              <a:rPr lang="uk-UA" sz="2400" b="1" dirty="0" smtClean="0">
                <a:solidFill>
                  <a:schemeClr val="bg1"/>
                </a:solidFill>
              </a:rPr>
              <a:t>       Ми запрошуємо вас познайомитись з цією прекрасною, дивовижною країною  ближче і полюбити її так само, як любимо її ми - шведи.</a:t>
            </a:r>
          </a:p>
          <a:p>
            <a:pPr algn="just"/>
            <a:r>
              <a:rPr lang="uk-UA" sz="2400" b="1" dirty="0" smtClean="0">
                <a:solidFill>
                  <a:schemeClr val="bg1"/>
                </a:solidFill>
              </a:rPr>
              <a:t>      Для цього ми будемо ставити питання, а вам необхідно буде вибрати одну з чотирьох відповідей.</a:t>
            </a:r>
          </a:p>
          <a:p>
            <a:pPr algn="just"/>
            <a:r>
              <a:rPr lang="uk-UA" sz="2400" b="1" dirty="0" smtClean="0">
                <a:solidFill>
                  <a:schemeClr val="bg1"/>
                </a:solidFill>
              </a:rPr>
              <a:t>                        Бажаємо вам удачі!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img-fotki.yandex.ru/get/9499/102699435.ad1/0_c7b18_ab04ff88_XX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46" y="-59369"/>
            <a:ext cx="2244418" cy="317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arcticblog.com/export/sites/dtw/images/gallery/sweden/sweden-icehotel-oskidoing.jpg_20923265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15466" cy="6858000"/>
          </a:xfrm>
          <a:prstGeom prst="rect">
            <a:avLst/>
          </a:prstGeom>
          <a:noFill/>
        </p:spPr>
      </p:pic>
      <p:pic>
        <p:nvPicPr>
          <p:cNvPr id="4" name="Picture 4" descr="http://gifportal.ru/data/smiles/multyashki-1805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2492896"/>
            <a:ext cx="2306910" cy="1800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71802" y="1357298"/>
            <a:ext cx="335758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smtClean="0">
                <a:solidFill>
                  <a:schemeClr val="bg1"/>
                </a:solidFill>
                <a:latin typeface="Monotype Corsiva" pitchFamily="66" charset="0"/>
              </a:rPr>
              <a:t>МОЛОДЦІ!</a:t>
            </a:r>
            <a:endParaRPr lang="uk-UA" sz="3400" b="1" dirty="0">
              <a:solidFill>
                <a:schemeClr val="bg1"/>
              </a:solidFill>
              <a:latin typeface="Monotype Corsiva" pitchFamily="66" charset="0"/>
            </a:endParaRPr>
          </a:p>
        </p:txBody>
      </p:sp>
      <p:pic>
        <p:nvPicPr>
          <p:cNvPr id="8194" name="Picture 2" descr="http://www.beesona.ru/upload/652/d3ec0655775cdf19206d80bae82cb445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35496"/>
            <a:ext cx="18859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 0.025 0.06 0.047 0.137 0.048 C 0.198 0.05 0.248 0.038 0.249 0.023 C 0.249 0.008 0.2 -0.006 0.138 -0.007 C 0.107 -0.007 0.079 -0.005 0.059 0 C 0.03 0.007 0.013 0.018 0.013 0.031 C 0.013 0.038 0.018 0.045 0.027 0.051 C 0.048 0.064 0.089 0.073 0.136 0.074 C 0.191 0.076 0.236 0.065 0.236 0.052 C 0.237 0.038 0.192 0.026 0.137 0.024 C 0.109 0.024 0.084 0.026 0.065 0.03 C 0.04 0.037 0.024 0.048 0.024 0.059 C 0.024 0.065 0.029 0.071 0.037 0.077 C 0.056 0.088 0.092 0.097 0.135 0.098 C 0.185 0.099 0.225 0.089 0.225 0.077 C 0.226 0.065 0.186 0.054 0.136 0.053 C 0.111 0.052 0.088 0.054 0.071 0.058 C 0.048 0.064 0.035 0.073 0.035 0.084 C 0.035 0.089 0.039 0.095 0.046 0.1 C 0.063 0.11 0.096 0.118 0.134 0.119 C 0.179 0.119 0.215 0.111 0.215 0.1 C 0.215 0.089 0.18 0.079 0.135 0.078 C 0.113 0.078 0.092 0.08 0.077 0.083 C 0.056 0.088 0.044 0.097 0.043 0.106 C 0.043 0.111 0.048 0.116 0.054 0.12 C 0.069 0.13 0.099 0.137 0.133 0.137 C 0.173 0.138 0.206 0.131 0.206 0.121 C 0.207 0.111 0.174 0.102 0.134 0.101 C 0.114 0.101 0.095 0.102 0.082 0.106 C 0.063 0.11 0.052 0.118 0.052 0.126 C 0.052 0.131 0.055 0.135 0.061 0.139 C 0.075 0.148 0.101 0.154 0.132 0.155 C 0.169 0.155 0.198 0.149 0.198 0.14 C 0.199 0.131 0.17 0.123 0.133 0.122 C 0.115 0.122 0.099 0.123 0.087 0.126 C 0.07 0.13 0.06 0.137 0.06 0.145 C 0.06 0.149 0.063 0.152 0.068 0.156 C 0.08 0.164 0.104 0.169 0.132 0.17 C 0.165 0.171 0.191 0.165 0.191 0.156 C 0.191 0.149 0.166 0.141 0.133 0.141 C 0.116 0.14 0.101 0.142 0.09 0.144 C 0.075 0.148 0.066 0.154 0.066 0.161 C 0.066 0.165 0.069 0.168 0.074 0.171 C 0.085 0.178 0.107 0.183 0.131 0.184 C 0.161 0.185 0.185 0.179 0.185 0.172 C 0.185 0.164 0.161 0.158 0.132 0.157 C 0.118 0.157 0.104 0.158 0.094 0.161 C 0.08 0.164 0.072 0.169 0.072 0.176 C 0.072 0.179 0.075 0.182 0.079 0.185 C 0.089 0.191 0.108 0.196 0.131 0.196 C 0.157 0.197 0.179 0.192 0.179 0.185 C 0.179 0.179 0.158 0.173 0.131 0.173 C 0.119 0.172 0.106 0.173 0.097 0.175 C 0.085 0.179 0.078 0.184 0.078 0.189 C 0.078 0.192 0.08 0.195 0.084 0.197 C 0.093 0.203 0.11 0.207 0.131 0.208 C 0.155 0.208 0.174 0.203 0.174 0.198 C 0.174 0.192 0.155 0.186 0.131 0.186 C 0.119 0.186 0.108 0.187 0.101 0.189 C 0.089 0.191 0.083 0.196 0.083 0.201 C 0.083 0.203 0.085 0.206 0.088 0.208 C 0.096 0.214 0.112 0.217 0.13 0.218 C 0.152 0.218 0.169 0.214 0.169 0.209 C 0.169 0.203 0.152 0.199 0.131 0.198 C 0.12 0.198 0.11 0.199 0.103 0.201 C 0.093 0.203 0.087 0.207 0.087 0.212 C 0.087 0.214 0.089 0.216 0.092 0.218 E" pathEditMode="relative" ptsTypes="">
                                      <p:cBhvr>
                                        <p:cTn id="12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bba_-_Poppuri_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16" name="Abba_-_Mama_Mia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2532" name="Picture 4" descr="http://jansen.com.ua/gimages/news/sweden_janse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918558"/>
          </a:xfrm>
          <a:prstGeom prst="rect">
            <a:avLst/>
          </a:prstGeom>
          <a:noFill/>
        </p:spPr>
      </p:pic>
      <p:sp>
        <p:nvSpPr>
          <p:cNvPr id="5" name="Пятиугольник 4"/>
          <p:cNvSpPr/>
          <p:nvPr/>
        </p:nvSpPr>
        <p:spPr>
          <a:xfrm>
            <a:off x="827584" y="5661248"/>
            <a:ext cx="3024336" cy="43204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" name="Пятиугольник 5"/>
          <p:cNvSpPr/>
          <p:nvPr/>
        </p:nvSpPr>
        <p:spPr>
          <a:xfrm>
            <a:off x="827584" y="6237312"/>
            <a:ext cx="3024336" cy="43204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Пятиугольник 6"/>
          <p:cNvSpPr/>
          <p:nvPr/>
        </p:nvSpPr>
        <p:spPr>
          <a:xfrm rot="10800000">
            <a:off x="5292080" y="6237312"/>
            <a:ext cx="3024336" cy="43204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Пятиугольник 7"/>
          <p:cNvSpPr/>
          <p:nvPr/>
        </p:nvSpPr>
        <p:spPr>
          <a:xfrm rot="10800000">
            <a:off x="5292080" y="5661248"/>
            <a:ext cx="3024336" cy="43204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827584" y="573325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ru-RU" dirty="0" smtClean="0"/>
              <a:t>: Стокгольм</a:t>
            </a:r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827584" y="630932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ru-RU" dirty="0" smtClean="0"/>
              <a:t>: </a:t>
            </a:r>
            <a:r>
              <a:rPr lang="uk-UA" dirty="0" smtClean="0"/>
              <a:t>Хельсенки</a:t>
            </a:r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5508104" y="630932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r>
              <a:rPr lang="ru-RU" dirty="0" smtClean="0"/>
              <a:t>: Рейк</a:t>
            </a:r>
            <a:r>
              <a:rPr lang="en-US" dirty="0" smtClean="0"/>
              <a:t>’</a:t>
            </a:r>
            <a:r>
              <a:rPr lang="ru-RU" dirty="0" err="1" smtClean="0"/>
              <a:t>явік</a:t>
            </a:r>
            <a:endParaRPr lang="uk-UA" dirty="0"/>
          </a:p>
        </p:txBody>
      </p:sp>
      <p:sp>
        <p:nvSpPr>
          <p:cNvPr id="12" name="TextBox 11"/>
          <p:cNvSpPr txBox="1"/>
          <p:nvPr/>
        </p:nvSpPr>
        <p:spPr>
          <a:xfrm>
            <a:off x="5508104" y="573325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r>
              <a:rPr lang="ru-RU" dirty="0" smtClean="0"/>
              <a:t>: Копенгаген</a:t>
            </a:r>
            <a:endParaRPr lang="uk-UA" dirty="0"/>
          </a:p>
        </p:txBody>
      </p:sp>
      <p:sp>
        <p:nvSpPr>
          <p:cNvPr id="15" name="TextBox 14"/>
          <p:cNvSpPr txBox="1"/>
          <p:nvPr/>
        </p:nvSpPr>
        <p:spPr>
          <a:xfrm>
            <a:off x="2475384" y="2502576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Столиця </a:t>
            </a:r>
            <a:r>
              <a:rPr lang="uk-UA" sz="2800" b="1" dirty="0" smtClean="0">
                <a:solidFill>
                  <a:schemeClr val="bg1"/>
                </a:solidFill>
              </a:rPr>
              <a:t>Швеції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3" name="Пятиугольник 12"/>
          <p:cNvSpPr/>
          <p:nvPr/>
        </p:nvSpPr>
        <p:spPr>
          <a:xfrm>
            <a:off x="3059832" y="5013176"/>
            <a:ext cx="3024336" cy="43204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TextBox 13"/>
          <p:cNvSpPr txBox="1"/>
          <p:nvPr/>
        </p:nvSpPr>
        <p:spPr>
          <a:xfrm>
            <a:off x="3059832" y="508518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ru-RU" dirty="0" smtClean="0"/>
              <a:t>: Стокгольм</a:t>
            </a:r>
            <a:endParaRPr lang="uk-UA" dirty="0"/>
          </a:p>
        </p:txBody>
      </p:sp>
      <p:sp>
        <p:nvSpPr>
          <p:cNvPr id="2" name="AutoShape 2" descr="http://crmsiteedit.ru/photos/58d13a5e33f3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3" name="AutoShape 4" descr="http://crmsiteedit.ru/photos/58d13a5e33f33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4" name="AutoShape 6" descr="http://crmsiteedit.ru/photos/58d13a5e33f33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080" name="Picture 8" descr="http://in-radost.ru/prefix/8b967d946aea10905a1a76b0f05b1e3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5575" y="165421"/>
            <a:ext cx="2016190" cy="247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4000" numSld="8">
                <p:cTn id="7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numSld="14">
                <p:cTn id="7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5" grpId="0"/>
      <p:bldP spid="13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diamondgroupnetwork.com/info/images/image_coat/big/Sweden_greater_coa19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ятиугольник 4"/>
          <p:cNvSpPr/>
          <p:nvPr/>
        </p:nvSpPr>
        <p:spPr>
          <a:xfrm>
            <a:off x="683568" y="5589240"/>
            <a:ext cx="3024336" cy="43204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" name="Пятиугольник 5"/>
          <p:cNvSpPr/>
          <p:nvPr/>
        </p:nvSpPr>
        <p:spPr>
          <a:xfrm rot="10800000">
            <a:off x="5508104" y="5589240"/>
            <a:ext cx="3024336" cy="43204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Пятиугольник 6"/>
          <p:cNvSpPr/>
          <p:nvPr/>
        </p:nvSpPr>
        <p:spPr>
          <a:xfrm rot="10800000">
            <a:off x="5508104" y="6237312"/>
            <a:ext cx="3024336" cy="43204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Пятиугольник 7"/>
          <p:cNvSpPr/>
          <p:nvPr/>
        </p:nvSpPr>
        <p:spPr>
          <a:xfrm>
            <a:off x="683568" y="6237312"/>
            <a:ext cx="3024336" cy="43204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683568" y="566124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ru-RU" dirty="0" smtClean="0"/>
              <a:t>: президент</a:t>
            </a:r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683568" y="630932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ru-RU" dirty="0" smtClean="0"/>
              <a:t>: король</a:t>
            </a:r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5724128" y="630932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r>
              <a:rPr lang="ru-RU" dirty="0" smtClean="0"/>
              <a:t>: канцлер</a:t>
            </a:r>
            <a:endParaRPr lang="uk-UA" dirty="0"/>
          </a:p>
        </p:txBody>
      </p:sp>
      <p:sp>
        <p:nvSpPr>
          <p:cNvPr id="12" name="TextBox 11"/>
          <p:cNvSpPr txBox="1"/>
          <p:nvPr/>
        </p:nvSpPr>
        <p:spPr>
          <a:xfrm>
            <a:off x="5724128" y="566124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r>
              <a:rPr lang="ru-RU" dirty="0" smtClean="0"/>
              <a:t>: прем</a:t>
            </a:r>
            <a:r>
              <a:rPr lang="en-US" dirty="0" smtClean="0"/>
              <a:t>’</a:t>
            </a:r>
            <a:r>
              <a:rPr lang="ru-RU" dirty="0" err="1" smtClean="0"/>
              <a:t>ер-міністр</a:t>
            </a:r>
            <a:endParaRPr lang="uk-UA" dirty="0"/>
          </a:p>
        </p:txBody>
      </p:sp>
      <p:sp>
        <p:nvSpPr>
          <p:cNvPr id="13" name="TextBox 12"/>
          <p:cNvSpPr txBox="1"/>
          <p:nvPr/>
        </p:nvSpPr>
        <p:spPr>
          <a:xfrm>
            <a:off x="5255568" y="116632"/>
            <a:ext cx="38884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Хто править країною?</a:t>
            </a:r>
            <a:endParaRPr lang="uk-UA" sz="2800" b="1" dirty="0"/>
          </a:p>
        </p:txBody>
      </p:sp>
      <p:sp>
        <p:nvSpPr>
          <p:cNvPr id="14" name="Пятиугольник 13"/>
          <p:cNvSpPr/>
          <p:nvPr/>
        </p:nvSpPr>
        <p:spPr>
          <a:xfrm>
            <a:off x="3203848" y="4797152"/>
            <a:ext cx="3024336" cy="43204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5" name="TextBox 14"/>
          <p:cNvSpPr txBox="1"/>
          <p:nvPr/>
        </p:nvSpPr>
        <p:spPr>
          <a:xfrm>
            <a:off x="3203848" y="486916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В: король</a:t>
            </a:r>
            <a:endParaRPr lang="uk-UA" dirty="0"/>
          </a:p>
        </p:txBody>
      </p:sp>
      <p:pic>
        <p:nvPicPr>
          <p:cNvPr id="21506" name="Picture 2" descr="http://www.smayli.ru/data/smiles/ludia-2195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4571984"/>
            <a:ext cx="2000264" cy="22860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4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Картинка 25 из 124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ятиугольник 5"/>
          <p:cNvSpPr/>
          <p:nvPr/>
        </p:nvSpPr>
        <p:spPr>
          <a:xfrm>
            <a:off x="357158" y="5661248"/>
            <a:ext cx="3857652" cy="43204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Пятиугольник 6"/>
          <p:cNvSpPr/>
          <p:nvPr/>
        </p:nvSpPr>
        <p:spPr>
          <a:xfrm rot="10800000">
            <a:off x="4643438" y="5643578"/>
            <a:ext cx="3929090" cy="43204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Пятиугольник 7"/>
          <p:cNvSpPr/>
          <p:nvPr/>
        </p:nvSpPr>
        <p:spPr>
          <a:xfrm rot="10800000">
            <a:off x="4643438" y="6215082"/>
            <a:ext cx="3929090" cy="43204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Пятиугольник 8"/>
          <p:cNvSpPr/>
          <p:nvPr/>
        </p:nvSpPr>
        <p:spPr>
          <a:xfrm>
            <a:off x="357158" y="6237312"/>
            <a:ext cx="3857652" cy="43204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357158" y="5661248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ru-RU" dirty="0" smtClean="0"/>
              <a:t>: </a:t>
            </a:r>
            <a:r>
              <a:rPr lang="uk-UA" dirty="0" smtClean="0"/>
              <a:t>конституційна монархія</a:t>
            </a:r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428596" y="6237312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ru-RU" dirty="0" smtClean="0"/>
              <a:t>: </a:t>
            </a:r>
            <a:r>
              <a:rPr lang="uk-UA" dirty="0" smtClean="0"/>
              <a:t>абсолютна монархія</a:t>
            </a:r>
            <a:endParaRPr lang="uk-UA" dirty="0"/>
          </a:p>
        </p:txBody>
      </p:sp>
      <p:sp>
        <p:nvSpPr>
          <p:cNvPr id="12" name="TextBox 11"/>
          <p:cNvSpPr txBox="1"/>
          <p:nvPr/>
        </p:nvSpPr>
        <p:spPr>
          <a:xfrm>
            <a:off x="4857752" y="5715016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r>
              <a:rPr lang="ru-RU" dirty="0" smtClean="0"/>
              <a:t>: </a:t>
            </a:r>
            <a:r>
              <a:rPr lang="uk-UA" dirty="0" smtClean="0"/>
              <a:t>дуалістична монархія</a:t>
            </a:r>
            <a:endParaRPr lang="uk-UA" dirty="0"/>
          </a:p>
        </p:txBody>
      </p:sp>
      <p:sp>
        <p:nvSpPr>
          <p:cNvPr id="13" name="TextBox 12"/>
          <p:cNvSpPr txBox="1"/>
          <p:nvPr/>
        </p:nvSpPr>
        <p:spPr>
          <a:xfrm>
            <a:off x="4857752" y="6286520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r>
              <a:rPr lang="uk-UA" dirty="0" smtClean="0"/>
              <a:t>: парламентарна монархія</a:t>
            </a:r>
            <a:endParaRPr lang="uk-UA" dirty="0"/>
          </a:p>
        </p:txBody>
      </p:sp>
      <p:sp>
        <p:nvSpPr>
          <p:cNvPr id="15" name="TextBox 14"/>
          <p:cNvSpPr txBox="1"/>
          <p:nvPr/>
        </p:nvSpPr>
        <p:spPr>
          <a:xfrm>
            <a:off x="1500166" y="3214686"/>
            <a:ext cx="55898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Форма </a:t>
            </a:r>
            <a:r>
              <a:rPr lang="uk-UA" sz="2800" b="1" dirty="0" err="1" smtClean="0">
                <a:solidFill>
                  <a:schemeClr val="bg1"/>
                </a:solidFill>
              </a:rPr>
              <a:t>правлiння</a:t>
            </a:r>
            <a:r>
              <a:rPr lang="uk-UA" sz="2800" b="1" dirty="0" smtClean="0">
                <a:solidFill>
                  <a:schemeClr val="bg1"/>
                </a:solidFill>
              </a:rPr>
              <a:t> держави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6" name="Пятиугольник 15"/>
          <p:cNvSpPr/>
          <p:nvPr/>
        </p:nvSpPr>
        <p:spPr>
          <a:xfrm>
            <a:off x="2571736" y="4857760"/>
            <a:ext cx="3943340" cy="440432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" name="TextBox 16"/>
          <p:cNvSpPr txBox="1"/>
          <p:nvPr/>
        </p:nvSpPr>
        <p:spPr>
          <a:xfrm>
            <a:off x="2571736" y="4929198"/>
            <a:ext cx="3871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ru-RU" dirty="0" smtClean="0"/>
              <a:t>: </a:t>
            </a:r>
            <a:r>
              <a:rPr lang="uk-UA" dirty="0" smtClean="0"/>
              <a:t>конституційна монархія </a:t>
            </a:r>
            <a:endParaRPr lang="uk-UA" dirty="0"/>
          </a:p>
        </p:txBody>
      </p:sp>
      <p:pic>
        <p:nvPicPr>
          <p:cNvPr id="18" name="Picture 2" descr="http://img1.liveinternet.ru/images/attach/c/7/96/327/96327173_1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20272" y="-1"/>
            <a:ext cx="2151212" cy="295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uiExpand="1" animBg="1"/>
      <p:bldP spid="8" grpId="1" animBg="1"/>
      <p:bldP spid="9" grpId="0" animBg="1"/>
      <p:bldP spid="9" grpId="2" animBg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5" grpId="0"/>
      <p:bldP spid="16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8-tub.yandex.net/i?id=9935556-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486"/>
            <a:ext cx="9323512" cy="6888486"/>
          </a:xfrm>
          <a:prstGeom prst="rect">
            <a:avLst/>
          </a:prstGeom>
          <a:noFill/>
        </p:spPr>
      </p:pic>
      <p:sp>
        <p:nvSpPr>
          <p:cNvPr id="5" name="Пятиугольник 4">
            <a:hlinkClick r:id="rId3" action="ppaction://hlinkpres?slideindex=1&amp;slidetitle="/>
          </p:cNvPr>
          <p:cNvSpPr/>
          <p:nvPr/>
        </p:nvSpPr>
        <p:spPr>
          <a:xfrm>
            <a:off x="827584" y="5589240"/>
            <a:ext cx="3024336" cy="43204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" name="Пятиугольник 5"/>
          <p:cNvSpPr/>
          <p:nvPr/>
        </p:nvSpPr>
        <p:spPr>
          <a:xfrm>
            <a:off x="827584" y="6165304"/>
            <a:ext cx="3024336" cy="43204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B</a:t>
            </a:r>
            <a:r>
              <a:rPr lang="ru-RU" dirty="0" smtClean="0">
                <a:solidFill>
                  <a:schemeClr val="tx1"/>
                </a:solidFill>
              </a:rPr>
              <a:t>: </a:t>
            </a:r>
            <a:r>
              <a:rPr lang="ru-RU" dirty="0" err="1" smtClean="0">
                <a:solidFill>
                  <a:schemeClr val="tx1"/>
                </a:solidFill>
              </a:rPr>
              <a:t>фізика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 rot="10800000">
            <a:off x="5364088" y="6165304"/>
            <a:ext cx="3024336" cy="43204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Пятиугольник 8"/>
          <p:cNvSpPr/>
          <p:nvPr/>
        </p:nvSpPr>
        <p:spPr>
          <a:xfrm rot="10800000">
            <a:off x="5364088" y="5589240"/>
            <a:ext cx="3024336" cy="432048"/>
          </a:xfrm>
          <a:prstGeom prst="homePlate">
            <a:avLst>
              <a:gd name="adj" fmla="val 5503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r"/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7584" y="566124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ru-RU" dirty="0" smtClean="0"/>
              <a:t>: </a:t>
            </a:r>
            <a:r>
              <a:rPr lang="ru-RU" dirty="0" err="1" smtClean="0"/>
              <a:t>економіка</a:t>
            </a:r>
            <a:endParaRPr lang="uk-UA" dirty="0"/>
          </a:p>
        </p:txBody>
      </p:sp>
      <p:sp>
        <p:nvSpPr>
          <p:cNvPr id="12" name="TextBox 11"/>
          <p:cNvSpPr txBox="1"/>
          <p:nvPr/>
        </p:nvSpPr>
        <p:spPr>
          <a:xfrm>
            <a:off x="5580112" y="558924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r>
              <a:rPr lang="ru-RU" dirty="0" smtClean="0"/>
              <a:t>: математика</a:t>
            </a:r>
            <a:endParaRPr lang="uk-UA" dirty="0"/>
          </a:p>
        </p:txBody>
      </p:sp>
      <p:sp>
        <p:nvSpPr>
          <p:cNvPr id="13" name="TextBox 12"/>
          <p:cNvSpPr txBox="1"/>
          <p:nvPr/>
        </p:nvSpPr>
        <p:spPr>
          <a:xfrm>
            <a:off x="5580112" y="6165304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r>
              <a:rPr lang="ru-RU" dirty="0" smtClean="0"/>
              <a:t>: </a:t>
            </a:r>
            <a:r>
              <a:rPr lang="ru-RU" dirty="0" err="1" smtClean="0"/>
              <a:t>хімія</a:t>
            </a:r>
            <a:endParaRPr lang="uk-UA" dirty="0"/>
          </a:p>
        </p:txBody>
      </p:sp>
      <p:sp>
        <p:nvSpPr>
          <p:cNvPr id="14" name="TextBox 13"/>
          <p:cNvSpPr txBox="1"/>
          <p:nvPr/>
        </p:nvSpPr>
        <p:spPr>
          <a:xfrm>
            <a:off x="1285852" y="428604"/>
            <a:ext cx="65008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Щорічно в Швеції нагороджують нобелевських лауреатів. Представникам в якій області наук не присуджується нобелевська премія?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15" name="Пятиугольник 14">
            <a:hlinkClick r:id="rId3" action="ppaction://hlinkpres?slideindex=1&amp;slidetitle="/>
          </p:cNvPr>
          <p:cNvSpPr/>
          <p:nvPr/>
        </p:nvSpPr>
        <p:spPr>
          <a:xfrm>
            <a:off x="3059832" y="4797152"/>
            <a:ext cx="3024336" cy="43204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6" name="TextBox 15"/>
          <p:cNvSpPr txBox="1"/>
          <p:nvPr/>
        </p:nvSpPr>
        <p:spPr>
          <a:xfrm>
            <a:off x="3059832" y="486916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С: математика</a:t>
            </a:r>
            <a:endParaRPr lang="uk-UA" dirty="0"/>
          </a:p>
        </p:txBody>
      </p:sp>
      <p:pic>
        <p:nvPicPr>
          <p:cNvPr id="5124" name="Picture 4" descr="https://shop-stiker.ru/image/data/sticker_pied/nk_4729_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98" y="-238047"/>
            <a:ext cx="3645233" cy="3645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5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im2-tub.yandex.net/i?id=11768329-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4773" cy="6858000"/>
          </a:xfrm>
          <a:prstGeom prst="rect">
            <a:avLst/>
          </a:prstGeom>
          <a:noFill/>
        </p:spPr>
      </p:pic>
      <p:sp>
        <p:nvSpPr>
          <p:cNvPr id="5" name="Пятиугольник 4"/>
          <p:cNvSpPr/>
          <p:nvPr/>
        </p:nvSpPr>
        <p:spPr>
          <a:xfrm>
            <a:off x="500034" y="5589240"/>
            <a:ext cx="3857652" cy="43204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" name="Пятиугольник 5"/>
          <p:cNvSpPr/>
          <p:nvPr/>
        </p:nvSpPr>
        <p:spPr>
          <a:xfrm rot="10800000">
            <a:off x="5143504" y="5643578"/>
            <a:ext cx="3532952" cy="43204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" name="Пятиугольник 6"/>
          <p:cNvSpPr/>
          <p:nvPr/>
        </p:nvSpPr>
        <p:spPr>
          <a:xfrm rot="10800000">
            <a:off x="5143504" y="6237312"/>
            <a:ext cx="3532952" cy="43204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Пятиугольник 7"/>
          <p:cNvSpPr/>
          <p:nvPr/>
        </p:nvSpPr>
        <p:spPr>
          <a:xfrm>
            <a:off x="500034" y="6237312"/>
            <a:ext cx="3857652" cy="43204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571472" y="5661248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ru-RU" dirty="0" smtClean="0"/>
              <a:t>: </a:t>
            </a:r>
            <a:r>
              <a:rPr lang="uk-UA" dirty="0" smtClean="0"/>
              <a:t>комп’ютерна клавіатура</a:t>
            </a:r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571472" y="6309320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ru-RU" dirty="0" smtClean="0"/>
              <a:t>: </a:t>
            </a:r>
            <a:r>
              <a:rPr lang="uk-UA" dirty="0" smtClean="0"/>
              <a:t>материнська плата</a:t>
            </a:r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5357818" y="5733256"/>
            <a:ext cx="3174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r>
              <a:rPr lang="ru-RU" dirty="0" smtClean="0"/>
              <a:t>: карта </a:t>
            </a:r>
            <a:r>
              <a:rPr lang="uk-UA" dirty="0" smtClean="0"/>
              <a:t>пам’яті</a:t>
            </a:r>
            <a:endParaRPr lang="uk-UA" dirty="0"/>
          </a:p>
        </p:txBody>
      </p:sp>
      <p:sp>
        <p:nvSpPr>
          <p:cNvPr id="12" name="TextBox 11"/>
          <p:cNvSpPr txBox="1"/>
          <p:nvPr/>
        </p:nvSpPr>
        <p:spPr>
          <a:xfrm>
            <a:off x="5357818" y="6309320"/>
            <a:ext cx="31746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r>
              <a:rPr lang="ru-RU" dirty="0" smtClean="0"/>
              <a:t>: </a:t>
            </a:r>
            <a:r>
              <a:rPr lang="uk-UA" dirty="0" smtClean="0"/>
              <a:t>комп’ютерна мишка</a:t>
            </a:r>
            <a:endParaRPr lang="uk-UA" dirty="0"/>
          </a:p>
        </p:txBody>
      </p:sp>
      <p:sp>
        <p:nvSpPr>
          <p:cNvPr id="14" name="Пятиугольник 13"/>
          <p:cNvSpPr/>
          <p:nvPr/>
        </p:nvSpPr>
        <p:spPr>
          <a:xfrm>
            <a:off x="2643174" y="4725144"/>
            <a:ext cx="3440994" cy="43204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5" name="TextBox 14"/>
          <p:cNvSpPr txBox="1"/>
          <p:nvPr/>
        </p:nvSpPr>
        <p:spPr>
          <a:xfrm>
            <a:off x="2643174" y="4797152"/>
            <a:ext cx="3080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r>
              <a:rPr lang="ru-RU" dirty="0" smtClean="0"/>
              <a:t>: </a:t>
            </a:r>
            <a:r>
              <a:rPr lang="uk-UA" dirty="0" smtClean="0"/>
              <a:t>комп’ютерна мишка</a:t>
            </a:r>
            <a:endParaRPr lang="uk-UA" dirty="0"/>
          </a:p>
        </p:txBody>
      </p:sp>
      <p:sp>
        <p:nvSpPr>
          <p:cNvPr id="16" name="TextBox 15"/>
          <p:cNvSpPr txBox="1"/>
          <p:nvPr/>
        </p:nvSpPr>
        <p:spPr>
          <a:xfrm>
            <a:off x="2643174" y="357166"/>
            <a:ext cx="48034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chemeClr val="bg1"/>
                </a:solidFill>
              </a:rPr>
              <a:t>У Швеції була винайдена</a:t>
            </a:r>
            <a:endParaRPr lang="uk-UA" sz="2800" dirty="0">
              <a:solidFill>
                <a:schemeClr val="bg1"/>
              </a:solidFill>
            </a:endParaRPr>
          </a:p>
        </p:txBody>
      </p:sp>
      <p:pic>
        <p:nvPicPr>
          <p:cNvPr id="17" name="Рисунок 16" descr="http://sova-kr.narod.ru/fun/text/lrpw/astrid/ast03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14356"/>
            <a:ext cx="221454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Овальная выноска 17"/>
          <p:cNvSpPr/>
          <p:nvPr/>
        </p:nvSpPr>
        <p:spPr>
          <a:xfrm>
            <a:off x="2214546" y="142852"/>
            <a:ext cx="5572164" cy="1143008"/>
          </a:xfrm>
          <a:prstGeom prst="wedgeEllipseCallout">
            <a:avLst>
              <a:gd name="adj1" fmla="val -48337"/>
              <a:gd name="adj2" fmla="val 7264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 descr="http://www.smayli.ru/data/smiles/tehnika-30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782" y="2996952"/>
            <a:ext cx="2333045" cy="176554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5" grpId="0"/>
      <p:bldP spid="16" grpId="0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static2.aif.ru/public/article/834/cdf0f35f11c0d5c75353b49054497e01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428992" y="2070404"/>
            <a:ext cx="51435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Вальпургієва ніч – свято, що знаменує  прихід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827584" y="5661248"/>
            <a:ext cx="3024336" cy="43204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TextBox 6"/>
          <p:cNvSpPr txBox="1"/>
          <p:nvPr/>
        </p:nvSpPr>
        <p:spPr>
          <a:xfrm>
            <a:off x="899592" y="573325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ru-RU" dirty="0" smtClean="0"/>
              <a:t>: </a:t>
            </a:r>
            <a:r>
              <a:rPr lang="ru-RU" dirty="0" err="1" smtClean="0"/>
              <a:t>зими</a:t>
            </a:r>
            <a:endParaRPr lang="uk-UA" dirty="0"/>
          </a:p>
        </p:txBody>
      </p:sp>
      <p:sp>
        <p:nvSpPr>
          <p:cNvPr id="10" name="Пятиугольник 9"/>
          <p:cNvSpPr/>
          <p:nvPr/>
        </p:nvSpPr>
        <p:spPr>
          <a:xfrm>
            <a:off x="827584" y="6237312"/>
            <a:ext cx="3024336" cy="43204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899592" y="630932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ru-RU" dirty="0" smtClean="0"/>
              <a:t>: </a:t>
            </a:r>
            <a:r>
              <a:rPr lang="ru-RU" dirty="0" err="1" smtClean="0"/>
              <a:t>весни</a:t>
            </a:r>
            <a:endParaRPr lang="uk-UA" dirty="0"/>
          </a:p>
        </p:txBody>
      </p:sp>
      <p:sp>
        <p:nvSpPr>
          <p:cNvPr id="12" name="Пятиугольник 11"/>
          <p:cNvSpPr/>
          <p:nvPr/>
        </p:nvSpPr>
        <p:spPr>
          <a:xfrm rot="10800000">
            <a:off x="5580112" y="5661248"/>
            <a:ext cx="3024336" cy="43204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3" name="TextBox 12"/>
          <p:cNvSpPr txBox="1"/>
          <p:nvPr/>
        </p:nvSpPr>
        <p:spPr>
          <a:xfrm>
            <a:off x="5796136" y="573325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r>
              <a:rPr lang="ru-RU" dirty="0" smtClean="0"/>
              <a:t>: </a:t>
            </a:r>
            <a:r>
              <a:rPr lang="ru-RU" dirty="0" err="1" smtClean="0"/>
              <a:t>літа</a:t>
            </a:r>
            <a:endParaRPr lang="uk-UA" dirty="0"/>
          </a:p>
        </p:txBody>
      </p:sp>
      <p:sp>
        <p:nvSpPr>
          <p:cNvPr id="14" name="Пятиугольник 13"/>
          <p:cNvSpPr/>
          <p:nvPr/>
        </p:nvSpPr>
        <p:spPr>
          <a:xfrm rot="10800000">
            <a:off x="5572132" y="6215082"/>
            <a:ext cx="3024336" cy="43204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TextBox 14"/>
          <p:cNvSpPr txBox="1"/>
          <p:nvPr/>
        </p:nvSpPr>
        <p:spPr>
          <a:xfrm>
            <a:off x="5796136" y="630932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r>
              <a:rPr lang="ru-RU" dirty="0" smtClean="0"/>
              <a:t>: </a:t>
            </a:r>
            <a:r>
              <a:rPr lang="ru-RU" dirty="0" err="1" smtClean="0"/>
              <a:t>осені</a:t>
            </a:r>
            <a:endParaRPr lang="uk-UA" dirty="0"/>
          </a:p>
        </p:txBody>
      </p:sp>
      <p:sp>
        <p:nvSpPr>
          <p:cNvPr id="16" name="Пятиугольник 15"/>
          <p:cNvSpPr/>
          <p:nvPr/>
        </p:nvSpPr>
        <p:spPr>
          <a:xfrm>
            <a:off x="2771800" y="4725144"/>
            <a:ext cx="3024336" cy="432048"/>
          </a:xfrm>
          <a:prstGeom prst="homePlate">
            <a:avLst>
              <a:gd name="adj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771800" y="479715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В: </a:t>
            </a:r>
            <a:r>
              <a:rPr lang="ru-RU" dirty="0" err="1" smtClean="0"/>
              <a:t>весни</a:t>
            </a:r>
            <a:endParaRPr lang="uk-UA" dirty="0"/>
          </a:p>
        </p:txBody>
      </p:sp>
      <p:pic>
        <p:nvPicPr>
          <p:cNvPr id="7170" name="Picture 2" descr="http://www.forsbackawardshus.se/bilder/systra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664" y="-8415"/>
            <a:ext cx="1848612" cy="220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6" grpId="1" animBg="1"/>
      <p:bldP spid="7" grpId="0"/>
      <p:bldP spid="7" grpId="1"/>
      <p:bldP spid="10" grpId="0" animBg="1"/>
      <p:bldP spid="10" grpId="1" animBg="1"/>
      <p:bldP spid="11" grpId="0"/>
      <p:bldP spid="11" grpId="1"/>
      <p:bldP spid="12" grpId="0" animBg="1"/>
      <p:bldP spid="12" grpId="1" animBg="1"/>
      <p:bldP spid="13" grpId="0"/>
      <p:bldP spid="13" grpId="1"/>
      <p:bldP spid="14" grpId="0" animBg="1"/>
      <p:bldP spid="14" grpId="1" animBg="1"/>
      <p:bldP spid="15" grpId="0"/>
      <p:bldP spid="15" grpId="1"/>
      <p:bldP spid="16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bba_-_Poppuri_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22530" name="Picture 2" descr="http://www.saga.ua/modules/gallery/albums/50/d76d416e7cce6f441c3f480a49245969_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ятиугольник 4"/>
          <p:cNvSpPr/>
          <p:nvPr/>
        </p:nvSpPr>
        <p:spPr>
          <a:xfrm rot="10800000">
            <a:off x="5364088" y="5517232"/>
            <a:ext cx="3024336" cy="43204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Пятиугольник 5"/>
          <p:cNvSpPr/>
          <p:nvPr/>
        </p:nvSpPr>
        <p:spPr>
          <a:xfrm>
            <a:off x="827584" y="5517232"/>
            <a:ext cx="3024336" cy="43204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ятиугольник 6"/>
          <p:cNvSpPr/>
          <p:nvPr/>
        </p:nvSpPr>
        <p:spPr>
          <a:xfrm rot="10800000">
            <a:off x="5364088" y="6165304"/>
            <a:ext cx="3024336" cy="43204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ятиугольник 7"/>
          <p:cNvSpPr/>
          <p:nvPr/>
        </p:nvSpPr>
        <p:spPr>
          <a:xfrm>
            <a:off x="827584" y="6165304"/>
            <a:ext cx="3024336" cy="43204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827584" y="558924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ru-RU" dirty="0" smtClean="0"/>
              <a:t>:</a:t>
            </a:r>
            <a:r>
              <a:rPr lang="en-US" dirty="0" smtClean="0"/>
              <a:t>     X</a:t>
            </a:r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827584" y="623731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ru-RU" dirty="0" smtClean="0"/>
              <a:t>:</a:t>
            </a:r>
            <a:r>
              <a:rPr lang="en-US" dirty="0" smtClean="0"/>
              <a:t>     XII</a:t>
            </a:r>
            <a:endParaRPr lang="uk-UA" dirty="0"/>
          </a:p>
        </p:txBody>
      </p:sp>
      <p:sp>
        <p:nvSpPr>
          <p:cNvPr id="11" name="TextBox 10"/>
          <p:cNvSpPr txBox="1"/>
          <p:nvPr/>
        </p:nvSpPr>
        <p:spPr>
          <a:xfrm>
            <a:off x="5580112" y="623731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</a:t>
            </a:r>
            <a:r>
              <a:rPr lang="ru-RU" dirty="0" smtClean="0"/>
              <a:t>:</a:t>
            </a:r>
            <a:r>
              <a:rPr lang="en-US" dirty="0" smtClean="0"/>
              <a:t>      IX</a:t>
            </a:r>
            <a:endParaRPr lang="uk-UA" dirty="0"/>
          </a:p>
        </p:txBody>
      </p:sp>
      <p:sp>
        <p:nvSpPr>
          <p:cNvPr id="12" name="TextBox 11"/>
          <p:cNvSpPr txBox="1"/>
          <p:nvPr/>
        </p:nvSpPr>
        <p:spPr>
          <a:xfrm>
            <a:off x="5580112" y="5589240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r>
              <a:rPr lang="ru-RU" dirty="0" smtClean="0"/>
              <a:t>:</a:t>
            </a:r>
            <a:r>
              <a:rPr lang="en-US" dirty="0" smtClean="0"/>
              <a:t>      XI</a:t>
            </a:r>
            <a:endParaRPr lang="uk-UA" dirty="0"/>
          </a:p>
        </p:txBody>
      </p:sp>
      <p:sp>
        <p:nvSpPr>
          <p:cNvPr id="13" name="TextBox 12"/>
          <p:cNvSpPr txBox="1"/>
          <p:nvPr/>
        </p:nvSpPr>
        <p:spPr>
          <a:xfrm>
            <a:off x="1714480" y="1928802"/>
            <a:ext cx="56607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Король Швеції, який програв битву під Полтавою, Карл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2987824" y="4725144"/>
            <a:ext cx="3024336" cy="432048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TextBox 14"/>
          <p:cNvSpPr txBox="1"/>
          <p:nvPr/>
        </p:nvSpPr>
        <p:spPr>
          <a:xfrm>
            <a:off x="2987824" y="479715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B:       XII</a:t>
            </a:r>
            <a:endParaRPr lang="uk-UA" dirty="0"/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4">
                <p:cTn id="6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4" grpId="0" animBg="1"/>
      <p:bldP spid="1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1694</TotalTime>
  <Words>615</Words>
  <Application>Microsoft Office PowerPoint</Application>
  <PresentationFormat>Экран (4:3)</PresentationFormat>
  <Paragraphs>119</Paragraphs>
  <Slides>20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Pit</dc:creator>
  <cp:lastModifiedBy>Pitrovich</cp:lastModifiedBy>
  <cp:revision>174</cp:revision>
  <dcterms:created xsi:type="dcterms:W3CDTF">2011-02-04T17:09:55Z</dcterms:created>
  <dcterms:modified xsi:type="dcterms:W3CDTF">2017-04-25T20:07:45Z</dcterms:modified>
</cp:coreProperties>
</file>