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93345E-5DE0-4155-AE41-038083C97C1C}" type="doc">
      <dgm:prSet loTypeId="urn:microsoft.com/office/officeart/2005/8/layout/vList2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uk-UA"/>
        </a:p>
      </dgm:t>
    </dgm:pt>
    <dgm:pt modelId="{A3D3355B-3294-42CB-AC5E-5FB0E4090CFD}">
      <dgm:prSet/>
      <dgm:spPr/>
      <dgm:t>
        <a:bodyPr/>
        <a:lstStyle/>
        <a:p>
          <a:pPr rtl="0"/>
          <a:r>
            <a:rPr lang="uk-UA" dirty="0" smtClean="0">
              <a:solidFill>
                <a:schemeClr val="tx1"/>
              </a:solidFill>
            </a:rPr>
            <a:t>Депортація –  вигнання, висилка з постійного місця проживання або держави окремих осіб чи народів. </a:t>
          </a:r>
          <a:r>
            <a:rPr lang="ru-RU" dirty="0" smtClean="0">
              <a:solidFill>
                <a:schemeClr val="tx1"/>
              </a:solidFill>
            </a:rPr>
            <a:t>Застосовується як засіб карного чи адміністративного покарання.</a:t>
          </a:r>
          <a:endParaRPr lang="ru-RU" dirty="0">
            <a:solidFill>
              <a:schemeClr val="tx1"/>
            </a:solidFill>
          </a:endParaRPr>
        </a:p>
      </dgm:t>
    </dgm:pt>
    <dgm:pt modelId="{EB4FA53D-D603-4172-A6E7-2DB9180ECEDB}" type="parTrans" cxnId="{2C946ADC-7950-432F-AA60-91BAA72EDF9E}">
      <dgm:prSet/>
      <dgm:spPr/>
      <dgm:t>
        <a:bodyPr/>
        <a:lstStyle/>
        <a:p>
          <a:endParaRPr lang="uk-UA"/>
        </a:p>
      </dgm:t>
    </dgm:pt>
    <dgm:pt modelId="{DFDFABA0-82FE-4197-AAA4-7E33EFDAA57C}" type="sibTrans" cxnId="{2C946ADC-7950-432F-AA60-91BAA72EDF9E}">
      <dgm:prSet/>
      <dgm:spPr/>
      <dgm:t>
        <a:bodyPr/>
        <a:lstStyle/>
        <a:p>
          <a:endParaRPr lang="uk-UA"/>
        </a:p>
      </dgm:t>
    </dgm:pt>
    <dgm:pt modelId="{68E52703-593B-4B69-A183-E15B408749C1}">
      <dgm:prSet/>
      <dgm:spPr/>
      <dgm:t>
        <a:bodyPr/>
        <a:lstStyle/>
        <a:p>
          <a:pPr rtl="0"/>
          <a:r>
            <a:rPr lang="ru-RU" dirty="0" smtClean="0">
              <a:solidFill>
                <a:schemeClr val="tx1"/>
              </a:solidFill>
            </a:rPr>
            <a:t>Геноцид – </a:t>
          </a:r>
          <a:r>
            <a:rPr lang="uk-UA" dirty="0" smtClean="0">
              <a:solidFill>
                <a:schemeClr val="tx1"/>
              </a:solidFill>
            </a:rPr>
            <a:t>цілеспрямована політика, направлена на знищення окремого народу.</a:t>
          </a:r>
          <a:endParaRPr lang="uk-UA" dirty="0">
            <a:solidFill>
              <a:schemeClr val="tx1"/>
            </a:solidFill>
          </a:endParaRPr>
        </a:p>
      </dgm:t>
    </dgm:pt>
    <dgm:pt modelId="{DE4ADC29-464A-4440-9A57-31CBA9DB5354}" type="parTrans" cxnId="{D3F41FDB-B588-48A9-84FD-57FC35F5BA50}">
      <dgm:prSet/>
      <dgm:spPr/>
      <dgm:t>
        <a:bodyPr/>
        <a:lstStyle/>
        <a:p>
          <a:endParaRPr lang="uk-UA"/>
        </a:p>
      </dgm:t>
    </dgm:pt>
    <dgm:pt modelId="{A6814B65-5875-46D6-B1FF-FAA0E36F73B5}" type="sibTrans" cxnId="{D3F41FDB-B588-48A9-84FD-57FC35F5BA50}">
      <dgm:prSet/>
      <dgm:spPr/>
      <dgm:t>
        <a:bodyPr/>
        <a:lstStyle/>
        <a:p>
          <a:endParaRPr lang="uk-UA"/>
        </a:p>
      </dgm:t>
    </dgm:pt>
    <dgm:pt modelId="{B502FF02-38FC-423F-8D3E-F74A581237D0}">
      <dgm:prSet/>
      <dgm:spPr/>
      <dgm:t>
        <a:bodyPr/>
        <a:lstStyle/>
        <a:p>
          <a:pPr rtl="0"/>
          <a:r>
            <a:rPr lang="uk-UA" dirty="0" smtClean="0">
              <a:solidFill>
                <a:schemeClr val="tx1"/>
              </a:solidFill>
            </a:rPr>
            <a:t>Колабораціонізм</a:t>
          </a:r>
          <a:r>
            <a:rPr lang="ru-RU" dirty="0" smtClean="0">
              <a:solidFill>
                <a:schemeClr val="tx1"/>
              </a:solidFill>
            </a:rPr>
            <a:t> </a:t>
          </a:r>
          <a:r>
            <a:rPr lang="uk-UA" dirty="0" smtClean="0">
              <a:solidFill>
                <a:schemeClr val="tx1"/>
              </a:solidFill>
            </a:rPr>
            <a:t>–  співпраця населення або громадян держави з ворогом в інтересах ворога-загарбника на шкоду самій державі чи її союзників. У роки Другої світової війни колабораціонізм був явищем розповсюдженим  і мав місце практично в кожній окупованій країні.</a:t>
          </a:r>
          <a:r>
            <a:rPr lang="ru-RU" dirty="0" smtClean="0">
              <a:solidFill>
                <a:schemeClr val="tx1"/>
              </a:solidFill>
            </a:rPr>
            <a:t> </a:t>
          </a:r>
          <a:endParaRPr lang="ru-RU" dirty="0">
            <a:solidFill>
              <a:schemeClr val="tx1"/>
            </a:solidFill>
          </a:endParaRPr>
        </a:p>
      </dgm:t>
    </dgm:pt>
    <dgm:pt modelId="{AA564543-EEFB-4277-985E-BA54AA6FD6DF}" type="parTrans" cxnId="{7360DD01-86B2-41C5-B36B-E783AFB35EE2}">
      <dgm:prSet/>
      <dgm:spPr/>
      <dgm:t>
        <a:bodyPr/>
        <a:lstStyle/>
        <a:p>
          <a:endParaRPr lang="uk-UA"/>
        </a:p>
      </dgm:t>
    </dgm:pt>
    <dgm:pt modelId="{AB407280-FB2F-492A-B209-D5AB353EA684}" type="sibTrans" cxnId="{7360DD01-86B2-41C5-B36B-E783AFB35EE2}">
      <dgm:prSet/>
      <dgm:spPr/>
      <dgm:t>
        <a:bodyPr/>
        <a:lstStyle/>
        <a:p>
          <a:endParaRPr lang="uk-UA"/>
        </a:p>
      </dgm:t>
    </dgm:pt>
    <dgm:pt modelId="{704263DD-0FF0-4FD4-A884-7ADC1D15CC5F}" type="pres">
      <dgm:prSet presAssocID="{B093345E-5DE0-4155-AE41-038083C97C1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76D5A810-015D-417D-86A2-97C3702F5532}" type="pres">
      <dgm:prSet presAssocID="{A3D3355B-3294-42CB-AC5E-5FB0E4090CF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E7136F3-ED99-49DF-803D-1F4667FFB0D5}" type="pres">
      <dgm:prSet presAssocID="{DFDFABA0-82FE-4197-AAA4-7E33EFDAA57C}" presName="spacer" presStyleCnt="0"/>
      <dgm:spPr/>
    </dgm:pt>
    <dgm:pt modelId="{6857A63E-620E-4AF2-BCC0-F412A56D0551}" type="pres">
      <dgm:prSet presAssocID="{68E52703-593B-4B69-A183-E15B408749C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3EF76E3-07D2-4182-A1B0-3C3AB2EF89AF}" type="pres">
      <dgm:prSet presAssocID="{A6814B65-5875-46D6-B1FF-FAA0E36F73B5}" presName="spacer" presStyleCnt="0"/>
      <dgm:spPr/>
    </dgm:pt>
    <dgm:pt modelId="{D449DA4C-62E9-4F9A-9A4C-A191A41B0177}" type="pres">
      <dgm:prSet presAssocID="{B502FF02-38FC-423F-8D3E-F74A581237D0}" presName="parentText" presStyleLbl="node1" presStyleIdx="2" presStyleCnt="3" custLinFactNeighborX="893" custLinFactNeighborY="5523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6EE67EF4-6A8A-4013-8809-C24DD810EA87}" type="presOf" srcId="{B093345E-5DE0-4155-AE41-038083C97C1C}" destId="{704263DD-0FF0-4FD4-A884-7ADC1D15CC5F}" srcOrd="0" destOrd="0" presId="urn:microsoft.com/office/officeart/2005/8/layout/vList2"/>
    <dgm:cxn modelId="{7360DD01-86B2-41C5-B36B-E783AFB35EE2}" srcId="{B093345E-5DE0-4155-AE41-038083C97C1C}" destId="{B502FF02-38FC-423F-8D3E-F74A581237D0}" srcOrd="2" destOrd="0" parTransId="{AA564543-EEFB-4277-985E-BA54AA6FD6DF}" sibTransId="{AB407280-FB2F-492A-B209-D5AB353EA684}"/>
    <dgm:cxn modelId="{036DB52B-4D8B-4BD5-9A75-8D610A18E1A5}" type="presOf" srcId="{68E52703-593B-4B69-A183-E15B408749C1}" destId="{6857A63E-620E-4AF2-BCC0-F412A56D0551}" srcOrd="0" destOrd="0" presId="urn:microsoft.com/office/officeart/2005/8/layout/vList2"/>
    <dgm:cxn modelId="{E1EE9F6B-B760-40E7-A8B6-8DAABA41BB30}" type="presOf" srcId="{A3D3355B-3294-42CB-AC5E-5FB0E4090CFD}" destId="{76D5A810-015D-417D-86A2-97C3702F5532}" srcOrd="0" destOrd="0" presId="urn:microsoft.com/office/officeart/2005/8/layout/vList2"/>
    <dgm:cxn modelId="{D3F41FDB-B588-48A9-84FD-57FC35F5BA50}" srcId="{B093345E-5DE0-4155-AE41-038083C97C1C}" destId="{68E52703-593B-4B69-A183-E15B408749C1}" srcOrd="1" destOrd="0" parTransId="{DE4ADC29-464A-4440-9A57-31CBA9DB5354}" sibTransId="{A6814B65-5875-46D6-B1FF-FAA0E36F73B5}"/>
    <dgm:cxn modelId="{F7EFAF67-6AF3-44C8-83FD-BBFD5C9648B7}" type="presOf" srcId="{B502FF02-38FC-423F-8D3E-F74A581237D0}" destId="{D449DA4C-62E9-4F9A-9A4C-A191A41B0177}" srcOrd="0" destOrd="0" presId="urn:microsoft.com/office/officeart/2005/8/layout/vList2"/>
    <dgm:cxn modelId="{2C946ADC-7950-432F-AA60-91BAA72EDF9E}" srcId="{B093345E-5DE0-4155-AE41-038083C97C1C}" destId="{A3D3355B-3294-42CB-AC5E-5FB0E4090CFD}" srcOrd="0" destOrd="0" parTransId="{EB4FA53D-D603-4172-A6E7-2DB9180ECEDB}" sibTransId="{DFDFABA0-82FE-4197-AAA4-7E33EFDAA57C}"/>
    <dgm:cxn modelId="{14EF4A1C-D2EB-49C9-A7CB-5AD847638234}" type="presParOf" srcId="{704263DD-0FF0-4FD4-A884-7ADC1D15CC5F}" destId="{76D5A810-015D-417D-86A2-97C3702F5532}" srcOrd="0" destOrd="0" presId="urn:microsoft.com/office/officeart/2005/8/layout/vList2"/>
    <dgm:cxn modelId="{60CF3C44-5024-419F-8D77-C82AEE3088EA}" type="presParOf" srcId="{704263DD-0FF0-4FD4-A884-7ADC1D15CC5F}" destId="{4E7136F3-ED99-49DF-803D-1F4667FFB0D5}" srcOrd="1" destOrd="0" presId="urn:microsoft.com/office/officeart/2005/8/layout/vList2"/>
    <dgm:cxn modelId="{5C510322-2F00-4161-8E14-1936B3F41F9F}" type="presParOf" srcId="{704263DD-0FF0-4FD4-A884-7ADC1D15CC5F}" destId="{6857A63E-620E-4AF2-BCC0-F412A56D0551}" srcOrd="2" destOrd="0" presId="urn:microsoft.com/office/officeart/2005/8/layout/vList2"/>
    <dgm:cxn modelId="{F989FD2C-AE42-47A9-9B11-358FB77033FA}" type="presParOf" srcId="{704263DD-0FF0-4FD4-A884-7ADC1D15CC5F}" destId="{73EF76E3-07D2-4182-A1B0-3C3AB2EF89AF}" srcOrd="3" destOrd="0" presId="urn:microsoft.com/office/officeart/2005/8/layout/vList2"/>
    <dgm:cxn modelId="{73F51275-8B2D-4C15-B21E-1075A8425201}" type="presParOf" srcId="{704263DD-0FF0-4FD4-A884-7ADC1D15CC5F}" destId="{D449DA4C-62E9-4F9A-9A4C-A191A41B0177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2CEBD0F-795A-49DA-B4C6-D33A59765E58}" type="doc">
      <dgm:prSet loTypeId="urn:microsoft.com/office/officeart/2005/8/layout/vList2" loCatId="list" qsTypeId="urn:microsoft.com/office/officeart/2005/8/quickstyle/simple3" qsCatId="simple" csTypeId="urn:microsoft.com/office/officeart/2005/8/colors/accent5_2" csCatId="accent5" phldr="1"/>
      <dgm:spPr/>
      <dgm:t>
        <a:bodyPr/>
        <a:lstStyle/>
        <a:p>
          <a:endParaRPr lang="uk-UA"/>
        </a:p>
      </dgm:t>
    </dgm:pt>
    <dgm:pt modelId="{8984AF37-42B5-400E-A907-891D890E43AD}">
      <dgm:prSet phldrT="[Текст]"/>
      <dgm:spPr/>
      <dgm:t>
        <a:bodyPr/>
        <a:lstStyle/>
        <a:p>
          <a:r>
            <a:rPr lang="ru-RU" dirty="0" err="1" smtClean="0"/>
            <a:t>Прагнення</a:t>
          </a:r>
          <a:r>
            <a:rPr lang="ru-RU" dirty="0" smtClean="0"/>
            <a:t> </a:t>
          </a:r>
          <a:r>
            <a:rPr lang="ru-RU" dirty="0" err="1" smtClean="0"/>
            <a:t>кримських</a:t>
          </a:r>
          <a:r>
            <a:rPr lang="ru-RU" dirty="0" smtClean="0"/>
            <a:t> татар та </a:t>
          </a:r>
          <a:r>
            <a:rPr lang="ru-RU" dirty="0" err="1" smtClean="0"/>
            <a:t>деяких</a:t>
          </a:r>
          <a:r>
            <a:rPr lang="ru-RU" dirty="0" smtClean="0"/>
            <a:t> </a:t>
          </a:r>
          <a:r>
            <a:rPr lang="ru-RU" dirty="0" err="1" smtClean="0"/>
            <a:t>інших</a:t>
          </a:r>
          <a:r>
            <a:rPr lang="ru-RU" dirty="0" smtClean="0"/>
            <a:t> </a:t>
          </a:r>
          <a:r>
            <a:rPr lang="ru-RU" dirty="0" err="1" smtClean="0"/>
            <a:t>етносів</a:t>
          </a:r>
          <a:r>
            <a:rPr lang="ru-RU" dirty="0" smtClean="0"/>
            <a:t> </a:t>
          </a:r>
          <a:r>
            <a:rPr lang="ru-RU" dirty="0" err="1" smtClean="0"/>
            <a:t>зберегти</a:t>
          </a:r>
          <a:r>
            <a:rPr lang="ru-RU" dirty="0" smtClean="0"/>
            <a:t> свою </a:t>
          </a:r>
          <a:r>
            <a:rPr lang="ru-RU" dirty="0" err="1" smtClean="0"/>
            <a:t>етнічну</a:t>
          </a:r>
          <a:r>
            <a:rPr lang="ru-RU" dirty="0" smtClean="0"/>
            <a:t> </a:t>
          </a:r>
          <a:r>
            <a:rPr lang="ru-RU" dirty="0" err="1" smtClean="0"/>
            <a:t>самобутність</a:t>
          </a:r>
          <a:endParaRPr lang="uk-UA" dirty="0"/>
        </a:p>
      </dgm:t>
    </dgm:pt>
    <dgm:pt modelId="{F3B85D40-9BF2-46B4-94F5-9806FAB2BE2A}" type="parTrans" cxnId="{5387D2CB-8E2A-4336-B830-F97AC3DF4407}">
      <dgm:prSet/>
      <dgm:spPr/>
      <dgm:t>
        <a:bodyPr/>
        <a:lstStyle/>
        <a:p>
          <a:endParaRPr lang="uk-UA"/>
        </a:p>
      </dgm:t>
    </dgm:pt>
    <dgm:pt modelId="{E68CEF26-13B0-44B2-9CCD-C3085BC2207B}" type="sibTrans" cxnId="{5387D2CB-8E2A-4336-B830-F97AC3DF4407}">
      <dgm:prSet/>
      <dgm:spPr/>
      <dgm:t>
        <a:bodyPr/>
        <a:lstStyle/>
        <a:p>
          <a:endParaRPr lang="uk-UA"/>
        </a:p>
      </dgm:t>
    </dgm:pt>
    <dgm:pt modelId="{64AEB777-804D-4DD6-825A-E9D48470DD6C}">
      <dgm:prSet/>
      <dgm:spPr/>
      <dgm:t>
        <a:bodyPr/>
        <a:lstStyle/>
        <a:p>
          <a:r>
            <a:rPr lang="ru-RU" dirty="0" smtClean="0"/>
            <a:t>Неоднозначна позиція мусульманського </a:t>
          </a:r>
          <a:r>
            <a:rPr lang="ru-RU" dirty="0" err="1" smtClean="0"/>
            <a:t>населення</a:t>
          </a:r>
          <a:r>
            <a:rPr lang="ru-RU" dirty="0" smtClean="0"/>
            <a:t> в </a:t>
          </a:r>
          <a:r>
            <a:rPr lang="ru-RU" dirty="0" err="1" smtClean="0"/>
            <a:t>період</a:t>
          </a:r>
          <a:r>
            <a:rPr lang="ru-RU" dirty="0" smtClean="0"/>
            <a:t> </a:t>
          </a:r>
          <a:r>
            <a:rPr lang="ru-RU" dirty="0" err="1" smtClean="0"/>
            <a:t>російсько-турецьких</a:t>
          </a:r>
          <a:r>
            <a:rPr lang="ru-RU" dirty="0" smtClean="0"/>
            <a:t> </a:t>
          </a:r>
          <a:r>
            <a:rPr lang="ru-RU" dirty="0" err="1" smtClean="0"/>
            <a:t>війн</a:t>
          </a:r>
          <a:r>
            <a:rPr lang="uk-UA" dirty="0" smtClean="0"/>
            <a:t>;</a:t>
          </a:r>
          <a:endParaRPr lang="ru-RU" dirty="0"/>
        </a:p>
      </dgm:t>
    </dgm:pt>
    <dgm:pt modelId="{BC43FD78-9F10-4626-B500-C11BAC15CC1A}" type="parTrans" cxnId="{12A5A7D0-0F9C-4B12-B6DF-5B78C1B3BC66}">
      <dgm:prSet/>
      <dgm:spPr/>
      <dgm:t>
        <a:bodyPr/>
        <a:lstStyle/>
        <a:p>
          <a:endParaRPr lang="uk-UA"/>
        </a:p>
      </dgm:t>
    </dgm:pt>
    <dgm:pt modelId="{A210BF74-03CD-49E5-AC6D-8A0448A319A3}" type="sibTrans" cxnId="{12A5A7D0-0F9C-4B12-B6DF-5B78C1B3BC66}">
      <dgm:prSet/>
      <dgm:spPr/>
      <dgm:t>
        <a:bodyPr/>
        <a:lstStyle/>
        <a:p>
          <a:endParaRPr lang="uk-UA"/>
        </a:p>
      </dgm:t>
    </dgm:pt>
    <dgm:pt modelId="{DF20FDF1-592D-45CD-A427-6F9974F189D3}">
      <dgm:prSet/>
      <dgm:spPr/>
      <dgm:t>
        <a:bodyPr/>
        <a:lstStyle/>
        <a:p>
          <a:r>
            <a:rPr lang="ru-RU" dirty="0" err="1" smtClean="0"/>
            <a:t>Політик</a:t>
          </a:r>
          <a:r>
            <a:rPr lang="uk-UA" dirty="0" smtClean="0"/>
            <a:t>а</a:t>
          </a:r>
          <a:r>
            <a:rPr lang="ru-RU" dirty="0" smtClean="0"/>
            <a:t> </a:t>
          </a:r>
          <a:r>
            <a:rPr lang="ru-RU" dirty="0" err="1" smtClean="0"/>
            <a:t>Російської</a:t>
          </a:r>
          <a:r>
            <a:rPr lang="ru-RU" dirty="0" smtClean="0"/>
            <a:t> </a:t>
          </a:r>
          <a:r>
            <a:rPr lang="ru-RU" dirty="0" err="1" smtClean="0"/>
            <a:t>імперії</a:t>
          </a:r>
          <a:r>
            <a:rPr lang="ru-RU" dirty="0" smtClean="0"/>
            <a:t> та СРСР, </a:t>
          </a:r>
          <a:r>
            <a:rPr lang="ru-RU" dirty="0" err="1" smtClean="0"/>
            <a:t>спрямована</a:t>
          </a:r>
          <a:r>
            <a:rPr lang="ru-RU" dirty="0" smtClean="0"/>
            <a:t> на </a:t>
          </a:r>
          <a:r>
            <a:rPr lang="ru-RU" dirty="0" err="1" smtClean="0"/>
            <a:t>зміну</a:t>
          </a:r>
          <a:r>
            <a:rPr lang="ru-RU" dirty="0" smtClean="0"/>
            <a:t> </a:t>
          </a:r>
          <a:r>
            <a:rPr lang="ru-RU" dirty="0" err="1" smtClean="0"/>
            <a:t>етнічної</a:t>
          </a:r>
          <a:r>
            <a:rPr lang="ru-RU" dirty="0" smtClean="0"/>
            <a:t> </a:t>
          </a:r>
          <a:r>
            <a:rPr lang="ru-RU" dirty="0" err="1" smtClean="0"/>
            <a:t>структури</a:t>
          </a:r>
          <a:r>
            <a:rPr lang="ru-RU" dirty="0" smtClean="0"/>
            <a:t> </a:t>
          </a:r>
          <a:r>
            <a:rPr lang="ru-RU" dirty="0" err="1" smtClean="0"/>
            <a:t>населення</a:t>
          </a:r>
          <a:r>
            <a:rPr lang="ru-RU" dirty="0" smtClean="0"/>
            <a:t> </a:t>
          </a:r>
          <a:r>
            <a:rPr lang="ru-RU" dirty="0" err="1" smtClean="0"/>
            <a:t>півострова</a:t>
          </a:r>
          <a:r>
            <a:rPr lang="uk-UA" dirty="0" smtClean="0"/>
            <a:t>;</a:t>
          </a:r>
          <a:endParaRPr lang="ru-RU" dirty="0"/>
        </a:p>
      </dgm:t>
    </dgm:pt>
    <dgm:pt modelId="{0361F907-B2BF-418C-B53C-DA526D26167C}" type="parTrans" cxnId="{EACB1557-BDC0-4224-B8F2-F73CAFCFF5AE}">
      <dgm:prSet/>
      <dgm:spPr/>
      <dgm:t>
        <a:bodyPr/>
        <a:lstStyle/>
        <a:p>
          <a:endParaRPr lang="uk-UA"/>
        </a:p>
      </dgm:t>
    </dgm:pt>
    <dgm:pt modelId="{90A286C4-3531-4CC8-B4CA-640784F9713E}" type="sibTrans" cxnId="{EACB1557-BDC0-4224-B8F2-F73CAFCFF5AE}">
      <dgm:prSet/>
      <dgm:spPr/>
      <dgm:t>
        <a:bodyPr/>
        <a:lstStyle/>
        <a:p>
          <a:endParaRPr lang="uk-UA"/>
        </a:p>
      </dgm:t>
    </dgm:pt>
    <dgm:pt modelId="{D4BF4441-3B20-4D37-BB59-9E4BD71B0170}" type="pres">
      <dgm:prSet presAssocID="{B2CEBD0F-795A-49DA-B4C6-D33A59765E5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8FC1247-6F80-41BE-8A50-4A4BEE7597CC}" type="pres">
      <dgm:prSet presAssocID="{64AEB777-804D-4DD6-825A-E9D48470DD6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F9F88C1-9E22-4275-9A9C-6117AD82C356}" type="pres">
      <dgm:prSet presAssocID="{A210BF74-03CD-49E5-AC6D-8A0448A319A3}" presName="spacer" presStyleCnt="0"/>
      <dgm:spPr/>
    </dgm:pt>
    <dgm:pt modelId="{8A21C34C-946E-4886-A432-18D7358663CE}" type="pres">
      <dgm:prSet presAssocID="{DF20FDF1-592D-45CD-A427-6F9974F189D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C4A8CAC-8DC4-4DF4-A3E3-237900C8CB8A}" type="pres">
      <dgm:prSet presAssocID="{90A286C4-3531-4CC8-B4CA-640784F9713E}" presName="spacer" presStyleCnt="0"/>
      <dgm:spPr/>
    </dgm:pt>
    <dgm:pt modelId="{89FA2E04-B7C5-4A54-B7CA-CAF4EA6CB67A}" type="pres">
      <dgm:prSet presAssocID="{8984AF37-42B5-400E-A907-891D890E43A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24788CDD-0E54-4D58-A335-E2D40C268BDD}" type="presOf" srcId="{64AEB777-804D-4DD6-825A-E9D48470DD6C}" destId="{28FC1247-6F80-41BE-8A50-4A4BEE7597CC}" srcOrd="0" destOrd="0" presId="urn:microsoft.com/office/officeart/2005/8/layout/vList2"/>
    <dgm:cxn modelId="{7F2BC176-468D-4F9D-B376-7D78DDB576D9}" type="presOf" srcId="{8984AF37-42B5-400E-A907-891D890E43AD}" destId="{89FA2E04-B7C5-4A54-B7CA-CAF4EA6CB67A}" srcOrd="0" destOrd="0" presId="urn:microsoft.com/office/officeart/2005/8/layout/vList2"/>
    <dgm:cxn modelId="{6B9E119A-31C5-4422-B838-85CB23EC5C16}" type="presOf" srcId="{DF20FDF1-592D-45CD-A427-6F9974F189D3}" destId="{8A21C34C-946E-4886-A432-18D7358663CE}" srcOrd="0" destOrd="0" presId="urn:microsoft.com/office/officeart/2005/8/layout/vList2"/>
    <dgm:cxn modelId="{5387D2CB-8E2A-4336-B830-F97AC3DF4407}" srcId="{B2CEBD0F-795A-49DA-B4C6-D33A59765E58}" destId="{8984AF37-42B5-400E-A907-891D890E43AD}" srcOrd="2" destOrd="0" parTransId="{F3B85D40-9BF2-46B4-94F5-9806FAB2BE2A}" sibTransId="{E68CEF26-13B0-44B2-9CCD-C3085BC2207B}"/>
    <dgm:cxn modelId="{12A5A7D0-0F9C-4B12-B6DF-5B78C1B3BC66}" srcId="{B2CEBD0F-795A-49DA-B4C6-D33A59765E58}" destId="{64AEB777-804D-4DD6-825A-E9D48470DD6C}" srcOrd="0" destOrd="0" parTransId="{BC43FD78-9F10-4626-B500-C11BAC15CC1A}" sibTransId="{A210BF74-03CD-49E5-AC6D-8A0448A319A3}"/>
    <dgm:cxn modelId="{EACB1557-BDC0-4224-B8F2-F73CAFCFF5AE}" srcId="{B2CEBD0F-795A-49DA-B4C6-D33A59765E58}" destId="{DF20FDF1-592D-45CD-A427-6F9974F189D3}" srcOrd="1" destOrd="0" parTransId="{0361F907-B2BF-418C-B53C-DA526D26167C}" sibTransId="{90A286C4-3531-4CC8-B4CA-640784F9713E}"/>
    <dgm:cxn modelId="{538C9B22-C47B-416B-A134-84BCE60DB277}" type="presOf" srcId="{B2CEBD0F-795A-49DA-B4C6-D33A59765E58}" destId="{D4BF4441-3B20-4D37-BB59-9E4BD71B0170}" srcOrd="0" destOrd="0" presId="urn:microsoft.com/office/officeart/2005/8/layout/vList2"/>
    <dgm:cxn modelId="{1E0E3DDF-A70E-4F4B-BE25-B3342A4A7BBA}" type="presParOf" srcId="{D4BF4441-3B20-4D37-BB59-9E4BD71B0170}" destId="{28FC1247-6F80-41BE-8A50-4A4BEE7597CC}" srcOrd="0" destOrd="0" presId="urn:microsoft.com/office/officeart/2005/8/layout/vList2"/>
    <dgm:cxn modelId="{A05F5D61-3EF2-4DC3-95FE-9B644C5BA13A}" type="presParOf" srcId="{D4BF4441-3B20-4D37-BB59-9E4BD71B0170}" destId="{1F9F88C1-9E22-4275-9A9C-6117AD82C356}" srcOrd="1" destOrd="0" presId="urn:microsoft.com/office/officeart/2005/8/layout/vList2"/>
    <dgm:cxn modelId="{11AF6EF6-3371-482A-83C8-2298EDBC9627}" type="presParOf" srcId="{D4BF4441-3B20-4D37-BB59-9E4BD71B0170}" destId="{8A21C34C-946E-4886-A432-18D7358663CE}" srcOrd="2" destOrd="0" presId="urn:microsoft.com/office/officeart/2005/8/layout/vList2"/>
    <dgm:cxn modelId="{75ADA42A-51AC-4FCE-9BD4-48CBEC0418CA}" type="presParOf" srcId="{D4BF4441-3B20-4D37-BB59-9E4BD71B0170}" destId="{5C4A8CAC-8DC4-4DF4-A3E3-237900C8CB8A}" srcOrd="3" destOrd="0" presId="urn:microsoft.com/office/officeart/2005/8/layout/vList2"/>
    <dgm:cxn modelId="{8A5390B8-2396-49EF-80CE-7AD9A99A11DB}" type="presParOf" srcId="{D4BF4441-3B20-4D37-BB59-9E4BD71B0170}" destId="{89FA2E04-B7C5-4A54-B7CA-CAF4EA6CB67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6D5A810-015D-417D-86A2-97C3702F5532}">
      <dsp:nvSpPr>
        <dsp:cNvPr id="0" name=""/>
        <dsp:cNvSpPr/>
      </dsp:nvSpPr>
      <dsp:spPr>
        <a:xfrm>
          <a:off x="0" y="26759"/>
          <a:ext cx="8064896" cy="178812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>
              <a:solidFill>
                <a:schemeClr val="tx1"/>
              </a:solidFill>
            </a:rPr>
            <a:t>Депортація –  вигнання, висилка з постійного місця проживання або держави окремих осіб чи народів. </a:t>
          </a:r>
          <a:r>
            <a:rPr lang="ru-RU" sz="2200" kern="1200" dirty="0" smtClean="0">
              <a:solidFill>
                <a:schemeClr val="tx1"/>
              </a:solidFill>
            </a:rPr>
            <a:t>Застосовується як засіб карного чи адміністративного покарання.</a:t>
          </a:r>
          <a:endParaRPr lang="ru-RU" sz="2200" kern="1200" dirty="0">
            <a:solidFill>
              <a:schemeClr val="tx1"/>
            </a:solidFill>
          </a:endParaRPr>
        </a:p>
      </dsp:txBody>
      <dsp:txXfrm>
        <a:off x="0" y="26759"/>
        <a:ext cx="8064896" cy="1788125"/>
      </dsp:txXfrm>
    </dsp:sp>
    <dsp:sp modelId="{6857A63E-620E-4AF2-BCC0-F412A56D0551}">
      <dsp:nvSpPr>
        <dsp:cNvPr id="0" name=""/>
        <dsp:cNvSpPr/>
      </dsp:nvSpPr>
      <dsp:spPr>
        <a:xfrm>
          <a:off x="0" y="1878245"/>
          <a:ext cx="8064896" cy="178812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tx1"/>
              </a:solidFill>
            </a:rPr>
            <a:t>Геноцид – </a:t>
          </a:r>
          <a:r>
            <a:rPr lang="uk-UA" sz="2200" kern="1200" dirty="0" smtClean="0">
              <a:solidFill>
                <a:schemeClr val="tx1"/>
              </a:solidFill>
            </a:rPr>
            <a:t>цілеспрямована політика, направлена на знищення окремого народу.</a:t>
          </a:r>
          <a:endParaRPr lang="uk-UA" sz="2200" kern="1200" dirty="0">
            <a:solidFill>
              <a:schemeClr val="tx1"/>
            </a:solidFill>
          </a:endParaRPr>
        </a:p>
      </dsp:txBody>
      <dsp:txXfrm>
        <a:off x="0" y="1878245"/>
        <a:ext cx="8064896" cy="1788125"/>
      </dsp:txXfrm>
    </dsp:sp>
    <dsp:sp modelId="{D449DA4C-62E9-4F9A-9A4C-A191A41B0177}">
      <dsp:nvSpPr>
        <dsp:cNvPr id="0" name=""/>
        <dsp:cNvSpPr/>
      </dsp:nvSpPr>
      <dsp:spPr>
        <a:xfrm>
          <a:off x="0" y="3756490"/>
          <a:ext cx="8064896" cy="178812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>
              <a:solidFill>
                <a:schemeClr val="tx1"/>
              </a:solidFill>
            </a:rPr>
            <a:t>Колабораціонізм</a:t>
          </a:r>
          <a:r>
            <a:rPr lang="ru-RU" sz="2200" kern="1200" dirty="0" smtClean="0">
              <a:solidFill>
                <a:schemeClr val="tx1"/>
              </a:solidFill>
            </a:rPr>
            <a:t> </a:t>
          </a:r>
          <a:r>
            <a:rPr lang="uk-UA" sz="2200" kern="1200" dirty="0" smtClean="0">
              <a:solidFill>
                <a:schemeClr val="tx1"/>
              </a:solidFill>
            </a:rPr>
            <a:t>–  співпраця населення або громадян держави з ворогом в інтересах ворога-загарбника на шкоду самій державі чи її союзників. У роки Другої світової війни колабораціонізм був явищем розповсюдженим  і мав місце практично в кожній окупованій країні.</a:t>
          </a:r>
          <a:r>
            <a:rPr lang="ru-RU" sz="2200" kern="1200" dirty="0" smtClean="0">
              <a:solidFill>
                <a:schemeClr val="tx1"/>
              </a:solidFill>
            </a:rPr>
            <a:t> </a:t>
          </a:r>
          <a:endParaRPr lang="ru-RU" sz="2200" kern="1200" dirty="0">
            <a:solidFill>
              <a:schemeClr val="tx1"/>
            </a:solidFill>
          </a:endParaRPr>
        </a:p>
      </dsp:txBody>
      <dsp:txXfrm>
        <a:off x="0" y="3756490"/>
        <a:ext cx="8064896" cy="178812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8FC1247-6F80-41BE-8A50-4A4BEE7597CC}">
      <dsp:nvSpPr>
        <dsp:cNvPr id="0" name=""/>
        <dsp:cNvSpPr/>
      </dsp:nvSpPr>
      <dsp:spPr>
        <a:xfrm>
          <a:off x="0" y="491780"/>
          <a:ext cx="8686800" cy="11232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5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Неоднозначна позиція мусульманського </a:t>
          </a:r>
          <a:r>
            <a:rPr lang="ru-RU" sz="3000" kern="1200" dirty="0" err="1" smtClean="0"/>
            <a:t>населення</a:t>
          </a:r>
          <a:r>
            <a:rPr lang="ru-RU" sz="3000" kern="1200" dirty="0" smtClean="0"/>
            <a:t> в </a:t>
          </a:r>
          <a:r>
            <a:rPr lang="ru-RU" sz="3000" kern="1200" dirty="0" err="1" smtClean="0"/>
            <a:t>період</a:t>
          </a:r>
          <a:r>
            <a:rPr lang="ru-RU" sz="3000" kern="1200" dirty="0" smtClean="0"/>
            <a:t> </a:t>
          </a:r>
          <a:r>
            <a:rPr lang="ru-RU" sz="3000" kern="1200" dirty="0" err="1" smtClean="0"/>
            <a:t>російсько-турецьких</a:t>
          </a:r>
          <a:r>
            <a:rPr lang="ru-RU" sz="3000" kern="1200" dirty="0" smtClean="0"/>
            <a:t> </a:t>
          </a:r>
          <a:r>
            <a:rPr lang="ru-RU" sz="3000" kern="1200" dirty="0" err="1" smtClean="0"/>
            <a:t>війн</a:t>
          </a:r>
          <a:r>
            <a:rPr lang="uk-UA" sz="3000" kern="1200" dirty="0" smtClean="0"/>
            <a:t>;</a:t>
          </a:r>
          <a:endParaRPr lang="ru-RU" sz="3000" kern="1200" dirty="0"/>
        </a:p>
      </dsp:txBody>
      <dsp:txXfrm>
        <a:off x="0" y="491780"/>
        <a:ext cx="8686800" cy="1123200"/>
      </dsp:txXfrm>
    </dsp:sp>
    <dsp:sp modelId="{8A21C34C-946E-4886-A432-18D7358663CE}">
      <dsp:nvSpPr>
        <dsp:cNvPr id="0" name=""/>
        <dsp:cNvSpPr/>
      </dsp:nvSpPr>
      <dsp:spPr>
        <a:xfrm>
          <a:off x="0" y="1701380"/>
          <a:ext cx="8686800" cy="11232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5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err="1" smtClean="0"/>
            <a:t>Політик</a:t>
          </a:r>
          <a:r>
            <a:rPr lang="uk-UA" sz="3000" kern="1200" dirty="0" smtClean="0"/>
            <a:t>а</a:t>
          </a:r>
          <a:r>
            <a:rPr lang="ru-RU" sz="3000" kern="1200" dirty="0" smtClean="0"/>
            <a:t> </a:t>
          </a:r>
          <a:r>
            <a:rPr lang="ru-RU" sz="3000" kern="1200" dirty="0" err="1" smtClean="0"/>
            <a:t>Російської</a:t>
          </a:r>
          <a:r>
            <a:rPr lang="ru-RU" sz="3000" kern="1200" dirty="0" smtClean="0"/>
            <a:t> </a:t>
          </a:r>
          <a:r>
            <a:rPr lang="ru-RU" sz="3000" kern="1200" dirty="0" err="1" smtClean="0"/>
            <a:t>імперії</a:t>
          </a:r>
          <a:r>
            <a:rPr lang="ru-RU" sz="3000" kern="1200" dirty="0" smtClean="0"/>
            <a:t> та СРСР, </a:t>
          </a:r>
          <a:r>
            <a:rPr lang="ru-RU" sz="3000" kern="1200" dirty="0" err="1" smtClean="0"/>
            <a:t>спрямована</a:t>
          </a:r>
          <a:r>
            <a:rPr lang="ru-RU" sz="3000" kern="1200" dirty="0" smtClean="0"/>
            <a:t> на </a:t>
          </a:r>
          <a:r>
            <a:rPr lang="ru-RU" sz="3000" kern="1200" dirty="0" err="1" smtClean="0"/>
            <a:t>зміну</a:t>
          </a:r>
          <a:r>
            <a:rPr lang="ru-RU" sz="3000" kern="1200" dirty="0" smtClean="0"/>
            <a:t> </a:t>
          </a:r>
          <a:r>
            <a:rPr lang="ru-RU" sz="3000" kern="1200" dirty="0" err="1" smtClean="0"/>
            <a:t>етнічної</a:t>
          </a:r>
          <a:r>
            <a:rPr lang="ru-RU" sz="3000" kern="1200" dirty="0" smtClean="0"/>
            <a:t> </a:t>
          </a:r>
          <a:r>
            <a:rPr lang="ru-RU" sz="3000" kern="1200" dirty="0" err="1" smtClean="0"/>
            <a:t>структури</a:t>
          </a:r>
          <a:r>
            <a:rPr lang="ru-RU" sz="3000" kern="1200" dirty="0" smtClean="0"/>
            <a:t> </a:t>
          </a:r>
          <a:r>
            <a:rPr lang="ru-RU" sz="3000" kern="1200" dirty="0" err="1" smtClean="0"/>
            <a:t>населення</a:t>
          </a:r>
          <a:r>
            <a:rPr lang="ru-RU" sz="3000" kern="1200" dirty="0" smtClean="0"/>
            <a:t> </a:t>
          </a:r>
          <a:r>
            <a:rPr lang="ru-RU" sz="3000" kern="1200" dirty="0" err="1" smtClean="0"/>
            <a:t>півострова</a:t>
          </a:r>
          <a:r>
            <a:rPr lang="uk-UA" sz="3000" kern="1200" dirty="0" smtClean="0"/>
            <a:t>;</a:t>
          </a:r>
          <a:endParaRPr lang="ru-RU" sz="3000" kern="1200" dirty="0"/>
        </a:p>
      </dsp:txBody>
      <dsp:txXfrm>
        <a:off x="0" y="1701380"/>
        <a:ext cx="8686800" cy="1123200"/>
      </dsp:txXfrm>
    </dsp:sp>
    <dsp:sp modelId="{89FA2E04-B7C5-4A54-B7CA-CAF4EA6CB67A}">
      <dsp:nvSpPr>
        <dsp:cNvPr id="0" name=""/>
        <dsp:cNvSpPr/>
      </dsp:nvSpPr>
      <dsp:spPr>
        <a:xfrm>
          <a:off x="0" y="2910981"/>
          <a:ext cx="8686800" cy="11232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5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err="1" smtClean="0"/>
            <a:t>Прагнення</a:t>
          </a:r>
          <a:r>
            <a:rPr lang="ru-RU" sz="3000" kern="1200" dirty="0" smtClean="0"/>
            <a:t> </a:t>
          </a:r>
          <a:r>
            <a:rPr lang="ru-RU" sz="3000" kern="1200" dirty="0" err="1" smtClean="0"/>
            <a:t>кримських</a:t>
          </a:r>
          <a:r>
            <a:rPr lang="ru-RU" sz="3000" kern="1200" dirty="0" smtClean="0"/>
            <a:t> татар та </a:t>
          </a:r>
          <a:r>
            <a:rPr lang="ru-RU" sz="3000" kern="1200" dirty="0" err="1" smtClean="0"/>
            <a:t>деяких</a:t>
          </a:r>
          <a:r>
            <a:rPr lang="ru-RU" sz="3000" kern="1200" dirty="0" smtClean="0"/>
            <a:t> </a:t>
          </a:r>
          <a:r>
            <a:rPr lang="ru-RU" sz="3000" kern="1200" dirty="0" err="1" smtClean="0"/>
            <a:t>інших</a:t>
          </a:r>
          <a:r>
            <a:rPr lang="ru-RU" sz="3000" kern="1200" dirty="0" smtClean="0"/>
            <a:t> </a:t>
          </a:r>
          <a:r>
            <a:rPr lang="ru-RU" sz="3000" kern="1200" dirty="0" err="1" smtClean="0"/>
            <a:t>етносів</a:t>
          </a:r>
          <a:r>
            <a:rPr lang="ru-RU" sz="3000" kern="1200" dirty="0" smtClean="0"/>
            <a:t> </a:t>
          </a:r>
          <a:r>
            <a:rPr lang="ru-RU" sz="3000" kern="1200" dirty="0" err="1" smtClean="0"/>
            <a:t>зберегти</a:t>
          </a:r>
          <a:r>
            <a:rPr lang="ru-RU" sz="3000" kern="1200" dirty="0" smtClean="0"/>
            <a:t> свою </a:t>
          </a:r>
          <a:r>
            <a:rPr lang="ru-RU" sz="3000" kern="1200" dirty="0" err="1" smtClean="0"/>
            <a:t>етнічну</a:t>
          </a:r>
          <a:r>
            <a:rPr lang="ru-RU" sz="3000" kern="1200" dirty="0" smtClean="0"/>
            <a:t> </a:t>
          </a:r>
          <a:r>
            <a:rPr lang="ru-RU" sz="3000" kern="1200" dirty="0" err="1" smtClean="0"/>
            <a:t>самобутність</a:t>
          </a:r>
          <a:endParaRPr lang="uk-UA" sz="3000" kern="1200" dirty="0"/>
        </a:p>
      </dsp:txBody>
      <dsp:txXfrm>
        <a:off x="0" y="2910981"/>
        <a:ext cx="8686800" cy="11232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625A-C64A-4ACA-AD44-B76537842084}" type="datetimeFigureOut">
              <a:rPr lang="uk-UA" smtClean="0"/>
              <a:pPr/>
              <a:t>16.04.2015</a:t>
            </a:fld>
            <a:endParaRPr lang="uk-UA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6A5DF35-9C63-4D04-B21A-A75B108022A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625A-C64A-4ACA-AD44-B76537842084}" type="datetimeFigureOut">
              <a:rPr lang="uk-UA" smtClean="0"/>
              <a:pPr/>
              <a:t>16.04.2015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5DF35-9C63-4D04-B21A-A75B108022A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625A-C64A-4ACA-AD44-B76537842084}" type="datetimeFigureOut">
              <a:rPr lang="uk-UA" smtClean="0"/>
              <a:pPr/>
              <a:t>16.04.2015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5DF35-9C63-4D04-B21A-A75B108022A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625A-C64A-4ACA-AD44-B76537842084}" type="datetimeFigureOut">
              <a:rPr lang="uk-UA" smtClean="0"/>
              <a:pPr/>
              <a:t>16.04.2015</a:t>
            </a:fld>
            <a:endParaRPr lang="uk-UA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uk-U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6A5DF35-9C63-4D04-B21A-A75B108022A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625A-C64A-4ACA-AD44-B76537842084}" type="datetimeFigureOut">
              <a:rPr lang="uk-UA" smtClean="0"/>
              <a:pPr/>
              <a:t>16.04.2015</a:t>
            </a:fld>
            <a:endParaRPr lang="uk-UA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5DF35-9C63-4D04-B21A-A75B108022A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625A-C64A-4ACA-AD44-B76537842084}" type="datetimeFigureOut">
              <a:rPr lang="uk-UA" smtClean="0"/>
              <a:pPr/>
              <a:t>16.04.2015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5DF35-9C63-4D04-B21A-A75B108022A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625A-C64A-4ACA-AD44-B76537842084}" type="datetimeFigureOut">
              <a:rPr lang="uk-UA" smtClean="0"/>
              <a:pPr/>
              <a:t>16.04.2015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6A5DF35-9C63-4D04-B21A-A75B108022A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625A-C64A-4ACA-AD44-B76537842084}" type="datetimeFigureOut">
              <a:rPr lang="uk-UA" smtClean="0"/>
              <a:pPr/>
              <a:t>16.04.2015</a:t>
            </a:fld>
            <a:endParaRPr lang="uk-UA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5DF35-9C63-4D04-B21A-A75B108022A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625A-C64A-4ACA-AD44-B76537842084}" type="datetimeFigureOut">
              <a:rPr lang="uk-UA" smtClean="0"/>
              <a:pPr/>
              <a:t>16.04.2015</a:t>
            </a:fld>
            <a:endParaRPr lang="uk-UA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5DF35-9C63-4D04-B21A-A75B108022A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625A-C64A-4ACA-AD44-B76537842084}" type="datetimeFigureOut">
              <a:rPr lang="uk-UA" smtClean="0"/>
              <a:pPr/>
              <a:t>16.04.2015</a:t>
            </a:fld>
            <a:endParaRPr lang="uk-UA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5DF35-9C63-4D04-B21A-A75B108022A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625A-C64A-4ACA-AD44-B76537842084}" type="datetimeFigureOut">
              <a:rPr lang="uk-UA" smtClean="0"/>
              <a:pPr/>
              <a:t>16.04.2015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5DF35-9C63-4D04-B21A-A75B108022A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12625A-C64A-4ACA-AD44-B76537842084}" type="datetimeFigureOut">
              <a:rPr lang="uk-UA" smtClean="0"/>
              <a:pPr/>
              <a:t>16.04.2015</a:t>
            </a:fld>
            <a:endParaRPr lang="uk-UA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6A5DF35-9C63-4D04-B21A-A75B108022A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m.ua/url?sa=i&amp;rct=j&amp;q=&amp;esrc=s&amp;source=images&amp;cd=&amp;cad=rja&amp;uact=8&amp;ved=0CAcQjRw&amp;url=http://dt.ua/POLITICS/batkivschina-vimagaye-vislati-rosiyskogo-genkonsula-za-obrazu-tatar-122357_.html&amp;ei=GZcuVd7vJdHtaKD0gdgF&amp;bvm=bv.90790515,d.bGg&amp;psig=AFQjCNG-wje2UQaxYj4NaKF_QZHxmTLvHg&amp;ust=1429202664010699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hyperlink" Target="http://www.google.com.ua/url?sa=i&amp;rct=j&amp;q=&amp;esrc=s&amp;source=images&amp;cd=&amp;cad=rja&amp;uact=8&amp;ved=&amp;url=http://polit.ru/article/2011/09/03/exile/&amp;ei=Z5UuVencJsqWsAHqyYL4Cg&amp;bvm=bv.90790515,d.bGg&amp;psig=AFQjCNG-wje2UQaxYj4NaKF_QZHxmTLvHg&amp;ust=142920266401069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276873"/>
            <a:ext cx="8458200" cy="2664295"/>
          </a:xfrm>
        </p:spPr>
        <p:txBody>
          <a:bodyPr>
            <a:normAutofit/>
          </a:bodyPr>
          <a:lstStyle/>
          <a:p>
            <a:r>
              <a:rPr lang="uk-UA" b="1" dirty="0"/>
              <a:t>Позбавлені батьківщини. </a:t>
            </a:r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b="1" dirty="0" smtClean="0"/>
              <a:t>Трагедія </a:t>
            </a:r>
            <a:r>
              <a:rPr lang="uk-UA" b="1" dirty="0"/>
              <a:t>кримських татар.</a:t>
            </a:r>
            <a:r>
              <a:rPr lang="ru-RU" dirty="0"/>
              <a:t/>
            </a:r>
            <a:br>
              <a:rPr lang="ru-RU" dirty="0"/>
            </a:b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5517232"/>
            <a:ext cx="7920880" cy="864096"/>
          </a:xfrm>
        </p:spPr>
        <p:txBody>
          <a:bodyPr>
            <a:normAutofit/>
          </a:bodyPr>
          <a:lstStyle/>
          <a:p>
            <a:r>
              <a:rPr lang="uk-UA" b="1" dirty="0" smtClean="0"/>
              <a:t>Урок розробила учитель історії Петропавлівської ЗОШ І-ІІІ ст.№2 Варламова Юлія Володимирівна</a:t>
            </a:r>
            <a:endParaRPr lang="uk-UA" b="1" dirty="0"/>
          </a:p>
        </p:txBody>
      </p:sp>
      <p:pic>
        <p:nvPicPr>
          <p:cNvPr id="12290" name="Picture 2" descr="http://u.jimdo.com/www43/o/sc0e635864ada6158/img/i2541d827c74fb0af/1428422453/std/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16632"/>
            <a:ext cx="4572000" cy="217170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Спогади очевидців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1412776"/>
            <a:ext cx="6624736" cy="160043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18 травня 1944 року, у ході спецоперації військ НКВС, я та члени моєї сім’ї, а також усі наші сусіди та односельці, що мешкали у селі </a:t>
            </a:r>
            <a:r>
              <a:rPr lang="uk-UA" sz="1400" i="1" dirty="0" err="1" smtClean="0">
                <a:latin typeface="Times New Roman" pitchFamily="18" charset="0"/>
                <a:cs typeface="Times New Roman" pitchFamily="18" charset="0"/>
              </a:rPr>
              <a:t>Дуванкой</a:t>
            </a:r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,  були  насильно  виселені  з  території Криму.  На  заслання  нас  везли  в  товарних  вагонах, у яких раніше перевозили військовополонених, і після того, як ми сіли у вагон, нас одразу обліпили воші. У дорозі ми перебували 19 днів, запам’яталися тиснява, задуха вагону, страх перед конвоїрами і, голод (хоча дітям віддавали останній шматок). </a:t>
            </a:r>
          </a:p>
          <a:p>
            <a:pPr algn="r"/>
            <a:r>
              <a:rPr lang="uk-UA" sz="1400" i="1" dirty="0" err="1" smtClean="0">
                <a:latin typeface="Times New Roman" pitchFamily="18" charset="0"/>
                <a:cs typeface="Times New Roman" pitchFamily="18" charset="0"/>
              </a:rPr>
              <a:t>Мелія</a:t>
            </a:r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i="1" dirty="0" err="1" smtClean="0">
                <a:latin typeface="Times New Roman" pitchFamily="18" charset="0"/>
                <a:cs typeface="Times New Roman" pitchFamily="18" charset="0"/>
              </a:rPr>
              <a:t>Османова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7704" y="3429000"/>
            <a:ext cx="6840760" cy="184665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У перший рік проживання на засланні ми усією сім’єю захворіли малярією, від чого померли мої сестрички, а також бабуся. Захворювання серед кримських татар були масовими внаслідок невлаштованості побуту і недоїдання. Декотрі сім’ї вимерли повністю. Навчатися могли лише в узбецьких школах. Я вступив вчитися до російської школи через рік, коли наша сім’я переїхала до райцентру </a:t>
            </a:r>
            <a:r>
              <a:rPr lang="uk-UA" sz="1600" i="1" dirty="0" err="1" smtClean="0">
                <a:latin typeface="Times New Roman" pitchFamily="18" charset="0"/>
                <a:cs typeface="Times New Roman" pitchFamily="18" charset="0"/>
              </a:rPr>
              <a:t>Учкопрюк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i="1" dirty="0" err="1" smtClean="0">
                <a:latin typeface="Times New Roman" pitchFamily="18" charset="0"/>
                <a:cs typeface="Times New Roman" pitchFamily="18" charset="0"/>
              </a:rPr>
              <a:t>Молотовського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 району. </a:t>
            </a:r>
          </a:p>
          <a:p>
            <a:pPr algn="r"/>
            <a:r>
              <a:rPr lang="uk-UA" sz="1600" i="1" dirty="0" err="1" smtClean="0">
                <a:latin typeface="Times New Roman" pitchFamily="18" charset="0"/>
                <a:cs typeface="Times New Roman" pitchFamily="18" charset="0"/>
              </a:rPr>
              <a:t>Леннар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i="1" dirty="0" err="1" smtClean="0">
                <a:latin typeface="Times New Roman" pitchFamily="18" charset="0"/>
                <a:cs typeface="Times New Roman" pitchFamily="18" charset="0"/>
              </a:rPr>
              <a:t>Ібраїм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i="1" dirty="0" err="1" smtClean="0">
                <a:latin typeface="Times New Roman" pitchFamily="18" charset="0"/>
                <a:cs typeface="Times New Roman" pitchFamily="18" charset="0"/>
              </a:rPr>
              <a:t>оглу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i="1" dirty="0" err="1" smtClean="0">
                <a:latin typeface="Times New Roman" pitchFamily="18" charset="0"/>
                <a:cs typeface="Times New Roman" pitchFamily="18" charset="0"/>
              </a:rPr>
              <a:t>Тузиков</a:t>
            </a:r>
            <a:endParaRPr lang="uk-UA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Комментарий Гульнары Бекировой к 59-й годовщине депортации крымских тата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836712"/>
            <a:ext cx="2448272" cy="2714389"/>
          </a:xfrm>
          <a:prstGeom prst="rect">
            <a:avLst/>
          </a:prstGeom>
          <a:noFill/>
        </p:spPr>
      </p:pic>
      <p:pic>
        <p:nvPicPr>
          <p:cNvPr id="24580" name="Picture 4" descr="https://im0-tub-ua.yandex.net/i?id=a390db7a129d8bd7324d90a948d82acd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476672"/>
            <a:ext cx="2376264" cy="2376264"/>
          </a:xfrm>
          <a:prstGeom prst="rect">
            <a:avLst/>
          </a:prstGeom>
          <a:noFill/>
        </p:spPr>
      </p:pic>
      <p:pic>
        <p:nvPicPr>
          <p:cNvPr id="24582" name="Picture 6" descr="Ялта Город Счастья : Фото памятников Ялт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2564904"/>
            <a:ext cx="2700300" cy="1800200"/>
          </a:xfrm>
          <a:prstGeom prst="rect">
            <a:avLst/>
          </a:prstGeom>
          <a:noFill/>
        </p:spPr>
      </p:pic>
      <p:pic>
        <p:nvPicPr>
          <p:cNvPr id="24584" name="Picture 8" descr="В.В. Путин обещает в скором времени реабилитировать крымских татар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4077072"/>
            <a:ext cx="3514280" cy="234138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115616" y="3501008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Пам'ятники жертвам депортації - кримським татарам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Донецк сегодня: сепаратисты напали на немцев, вынесли из ОГА ноутбуки и требовали троллейбус (Силовики сегодня вернулись на раб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125955" cy="2808312"/>
          </a:xfrm>
          <a:prstGeom prst="rect">
            <a:avLst/>
          </a:prstGeom>
          <a:noFill/>
        </p:spPr>
      </p:pic>
      <p:pic>
        <p:nvPicPr>
          <p:cNvPr id="1028" name="Picture 4" descr="Inspiration-Inbox.com - только актуальные новости - страница 65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933056"/>
            <a:ext cx="3524250" cy="2647950"/>
          </a:xfrm>
          <a:prstGeom prst="rect">
            <a:avLst/>
          </a:prstGeom>
          <a:noFill/>
        </p:spPr>
      </p:pic>
      <p:pic>
        <p:nvPicPr>
          <p:cNvPr id="1030" name="Picture 6" descr="Сотни украинцев споют крымскотатарский гимн под посольством России - Украина NewsMix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476" y="116632"/>
            <a:ext cx="4724524" cy="3165101"/>
          </a:xfrm>
          <a:prstGeom prst="rect">
            <a:avLst/>
          </a:prstGeom>
          <a:noFill/>
        </p:spPr>
      </p:pic>
      <p:pic>
        <p:nvPicPr>
          <p:cNvPr id="1032" name="Picture 8" descr="Блаттер: &quot;Германия и Франция давили на ФИФА при выборе хозяина ЧМ-2014&quot;. Мета Новости. Спорт. Йозеф Блаттер, давление, фифа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19" y="3717032"/>
            <a:ext cx="4106939" cy="272231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3356992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Кримські татари сьогодні</a:t>
            </a:r>
            <a:endParaRPr lang="uk-UA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032250" y="273050"/>
            <a:ext cx="5111750" cy="5853113"/>
          </a:xfrm>
        </p:spPr>
        <p:txBody>
          <a:bodyPr/>
          <a:lstStyle/>
          <a:p>
            <a:pPr>
              <a:buNone/>
            </a:pPr>
            <a:r>
              <a:rPr lang="uk-UA" dirty="0"/>
              <a:t>Земле моя кримська, земле українська,</a:t>
            </a:r>
            <a:endParaRPr lang="ru-RU" dirty="0"/>
          </a:p>
          <a:p>
            <a:pPr>
              <a:buNone/>
            </a:pPr>
            <a:r>
              <a:rPr lang="uk-UA" dirty="0"/>
              <a:t>Сонячний південний краю мій.</a:t>
            </a:r>
            <a:endParaRPr lang="ru-RU" dirty="0"/>
          </a:p>
          <a:p>
            <a:pPr marL="514350" indent="-514350">
              <a:buNone/>
            </a:pPr>
            <a:r>
              <a:rPr lang="uk-UA" dirty="0"/>
              <a:t>Степові простори, зеленаві гори, </a:t>
            </a:r>
            <a:endParaRPr lang="ru-RU" dirty="0"/>
          </a:p>
          <a:p>
            <a:pPr>
              <a:buNone/>
            </a:pPr>
            <a:r>
              <a:rPr lang="uk-UA" dirty="0"/>
              <a:t>Моря нестихаючий прибій.</a:t>
            </a:r>
            <a:endParaRPr lang="ru-RU" dirty="0"/>
          </a:p>
          <a:p>
            <a:pPr algn="r">
              <a:buNone/>
            </a:pPr>
            <a:r>
              <a:rPr lang="uk-UA" dirty="0"/>
              <a:t>Д.Кононенко</a:t>
            </a:r>
            <a:endParaRPr lang="ru-RU" dirty="0"/>
          </a:p>
          <a:p>
            <a:pPr algn="r"/>
            <a:endParaRPr lang="uk-UA" dirty="0"/>
          </a:p>
        </p:txBody>
      </p:sp>
      <p:pic>
        <p:nvPicPr>
          <p:cNvPr id="1026" name="Picture 2" descr="Скоро крымский отдых сможет заменить Турцию Все мировые новос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3816424" cy="273630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323528" y="692696"/>
          <a:ext cx="806489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/>
              <a:t>Причини депортацій</a:t>
            </a:r>
            <a:endParaRPr lang="uk-UA" b="1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Етапи депортацій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620520"/>
          <a:ext cx="8147248" cy="4328760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4073624"/>
                <a:gridCol w="4073624"/>
              </a:tblGrid>
              <a:tr h="1010044">
                <a:tc>
                  <a:txBody>
                    <a:bodyPr/>
                    <a:lstStyle/>
                    <a:p>
                      <a:r>
                        <a:rPr lang="uk-UA" b="0" dirty="0" smtClean="0">
                          <a:solidFill>
                            <a:schemeClr val="tx1"/>
                          </a:solidFill>
                        </a:rPr>
                        <a:t>1778</a:t>
                      </a:r>
                      <a:endParaRPr lang="uk-U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b="0" dirty="0" smtClean="0">
                          <a:solidFill>
                            <a:schemeClr val="tx1"/>
                          </a:solidFill>
                        </a:rPr>
                        <a:t>Масове виселення християн з Криму за часів Катерини ІІ</a:t>
                      </a:r>
                      <a:endParaRPr lang="uk-U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77168"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chemeClr val="tx1"/>
                          </a:solidFill>
                        </a:rPr>
                        <a:t>К.Х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VIII – </a:t>
                      </a:r>
                      <a:r>
                        <a:rPr lang="uk-UA" dirty="0" smtClean="0">
                          <a:solidFill>
                            <a:schemeClr val="tx1"/>
                          </a:solidFill>
                        </a:rPr>
                        <a:t>п. ХІХ ст.</a:t>
                      </a:r>
                      <a:endParaRPr lang="uk-U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chemeClr val="tx1"/>
                          </a:solidFill>
                        </a:rPr>
                        <a:t>Політико-економічна еміграція</a:t>
                      </a:r>
                      <a:endParaRPr lang="uk-U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010044"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chemeClr val="tx1"/>
                          </a:solidFill>
                        </a:rPr>
                        <a:t>1860-1862</a:t>
                      </a:r>
                      <a:endParaRPr lang="uk-U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chemeClr val="tx1"/>
                          </a:solidFill>
                        </a:rPr>
                        <a:t>Поразка у Кримській війні, звинувачення татар</a:t>
                      </a:r>
                      <a:endParaRPr lang="uk-U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77168"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chemeClr val="tx1"/>
                          </a:solidFill>
                        </a:rPr>
                        <a:t>1878-1897</a:t>
                      </a:r>
                      <a:endParaRPr lang="uk-U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chemeClr val="tx1"/>
                          </a:solidFill>
                        </a:rPr>
                        <a:t>Поразка у російсько-турецькій війні</a:t>
                      </a:r>
                      <a:endParaRPr lang="uk-U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77168"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chemeClr val="tx1"/>
                          </a:solidFill>
                        </a:rPr>
                        <a:t>1917-1921</a:t>
                      </a:r>
                      <a:endParaRPr lang="uk-U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chemeClr val="tx1"/>
                          </a:solidFill>
                        </a:rPr>
                        <a:t>Період соціальних зрушень</a:t>
                      </a:r>
                      <a:endParaRPr lang="uk-U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77168"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chemeClr val="tx1"/>
                          </a:solidFill>
                        </a:rPr>
                        <a:t>1944</a:t>
                      </a:r>
                      <a:endParaRPr lang="uk-U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chemeClr val="tx1"/>
                          </a:solidFill>
                        </a:rPr>
                        <a:t>Друга світова війна</a:t>
                      </a:r>
                      <a:endParaRPr lang="uk-U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Герои на все времена! . Герои нашего времен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4664"/>
            <a:ext cx="2520280" cy="332162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555776" y="692696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sp>
        <p:nvSpPr>
          <p:cNvPr id="11" name="TextBox 10"/>
          <p:cNvSpPr txBox="1"/>
          <p:nvPr/>
        </p:nvSpPr>
        <p:spPr>
          <a:xfrm>
            <a:off x="3563888" y="620688"/>
            <a:ext cx="5040560" cy="477053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Аметхан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Султан – Герой Радянського Союзу.</a:t>
            </a:r>
          </a:p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У 1940р. Закінчив </a:t>
            </a: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Качинську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військову авіаційну школу.</a:t>
            </a:r>
          </a:p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Брав участь у визволенні </a:t>
            </a: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Ростова-на-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Дону, Таганрога, Кубані, Мелітополя, </a:t>
            </a: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Криму.Воював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у Східній Пруссії, брав участь у звільненні Берліна. Нагороджений орденом Леніна, медалями </a:t>
            </a: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“Золота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Зірка ” та іншими бойовими нагородами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Абилов, Анатолий Абилович биограф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5" y="195510"/>
            <a:ext cx="2513409" cy="251340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99792" y="692696"/>
            <a:ext cx="5544616" cy="452431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Фетіслям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Абілов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– Герой Радянського Союзу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Навчався у загальновійськовому піхотному училищі. Брав участь  у обороні Москви, звільненні Білорусі. Дійшов до Берліна. Нагороджений орденом Бойового Червоного Прапора, орденом Суворова та іншими бойовими нагородами</a:t>
            </a:r>
            <a:endParaRPr lang="uk-UA" sz="28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 descr="Картинки по запросу депортація кримських тата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20688"/>
            <a:ext cx="2286000" cy="14859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627784" y="332656"/>
            <a:ext cx="6192688" cy="63401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1400" b="1" i="1" dirty="0" smtClean="0">
                <a:latin typeface="Times New Roman" pitchFamily="18" charset="0"/>
                <a:cs typeface="Times New Roman" pitchFamily="18" charset="0"/>
              </a:rPr>
              <a:t>Постанова Державного комітету оборони СРСР</a:t>
            </a: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b="1" i="1" dirty="0" smtClean="0">
                <a:latin typeface="Times New Roman" pitchFamily="18" charset="0"/>
                <a:cs typeface="Times New Roman" pitchFamily="18" charset="0"/>
              </a:rPr>
              <a:t>11 травня 1944 року</a:t>
            </a: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В період Вітчизняної війни багато татар зрадили Батьківщину, дезертирували з лав Червоної армії &lt;…&gt; переходили на бік ворога, вступали до сформованих німцями добровольчих татарських збройних  частин  &lt;…&gt;  вирізнялися  своїми  звірячими розправами щодо радянських партизан 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&lt;…&gt; допомагали німецьким окупантам &lt;…&gt; активно співпрацювали з німецькою окупаційною владою &lt;…&gt; німці засилали їх у тил Червоної 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Армії  як  шпигунів  та  диверсантів  &lt;…&gt;  вони вели  роботу  з  підготовки  насильницького  відокремлення </a:t>
            </a:r>
            <a:r>
              <a:rPr lang="uk-UA" sz="1400" i="1" dirty="0" err="1" smtClean="0">
                <a:latin typeface="Times New Roman" pitchFamily="18" charset="0"/>
                <a:cs typeface="Times New Roman" pitchFamily="18" charset="0"/>
              </a:rPr>
              <a:t>Крима</a:t>
            </a:r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 від Радянського </a:t>
            </a:r>
            <a:r>
              <a:rPr lang="uk-UA" sz="1400" i="1" dirty="0" err="1" smtClean="0">
                <a:latin typeface="Times New Roman" pitchFamily="18" charset="0"/>
                <a:cs typeface="Times New Roman" pitchFamily="18" charset="0"/>
              </a:rPr>
              <a:t>Союза</a:t>
            </a:r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 &lt;…&gt;.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Враховуючи викладене вище, Державний комітет оборони постановляє: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1. Усіх татар виселити з території Криму та поселити  їх  на  постійне  проживання  у  якості </a:t>
            </a:r>
            <a:r>
              <a:rPr lang="uk-UA" sz="1400" i="1" dirty="0" err="1" smtClean="0">
                <a:latin typeface="Times New Roman" pitchFamily="18" charset="0"/>
                <a:cs typeface="Times New Roman" pitchFamily="18" charset="0"/>
              </a:rPr>
              <a:t>спецпоселенців</a:t>
            </a:r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 в районах Узбецької РСР.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2.  Встановити  </a:t>
            </a:r>
            <a:r>
              <a:rPr lang="uk-UA" sz="1400" i="1" dirty="0" err="1" smtClean="0">
                <a:latin typeface="Times New Roman" pitchFamily="18" charset="0"/>
                <a:cs typeface="Times New Roman" pitchFamily="18" charset="0"/>
              </a:rPr>
              <a:t>такй</a:t>
            </a:r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  порядок  і  умови виселення:	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а) дозволити </a:t>
            </a:r>
            <a:r>
              <a:rPr lang="uk-UA" sz="1400" i="1" dirty="0" err="1" smtClean="0">
                <a:latin typeface="Times New Roman" pitchFamily="18" charset="0"/>
                <a:cs typeface="Times New Roman" pitchFamily="18" charset="0"/>
              </a:rPr>
              <a:t>спецпереселенцям</a:t>
            </a:r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 взяти з собою особисті речі, одяг, побутовий інвентар, посуд та продукти у кількості до 500 кг на сім’ю. Майно, споруди, господарські будівлі, меблі та присадибні землі, що залишаються на місці, приймаються місцевими органами влади. 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г)  </a:t>
            </a:r>
            <a:r>
              <a:rPr lang="uk-UA" sz="1400" i="1" dirty="0" err="1" smtClean="0">
                <a:latin typeface="Times New Roman" pitchFamily="18" charset="0"/>
                <a:cs typeface="Times New Roman" pitchFamily="18" charset="0"/>
              </a:rPr>
              <a:t>Наркомздоров’я</a:t>
            </a:r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  СРСР  виділити  на  кожен  ешелон  зі  </a:t>
            </a:r>
            <a:r>
              <a:rPr lang="uk-UA" sz="1400" i="1" dirty="0" err="1" smtClean="0">
                <a:latin typeface="Times New Roman" pitchFamily="18" charset="0"/>
                <a:cs typeface="Times New Roman" pitchFamily="18" charset="0"/>
              </a:rPr>
              <a:t>спецпереселенцями</a:t>
            </a:r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 одного лікаря та дві медсестри з відповідним запасом </a:t>
            </a:r>
            <a:r>
              <a:rPr lang="uk-UA" sz="1400" i="1" dirty="0" err="1" smtClean="0">
                <a:latin typeface="Times New Roman" pitchFamily="18" charset="0"/>
                <a:cs typeface="Times New Roman" pitchFamily="18" charset="0"/>
              </a:rPr>
              <a:t>ме-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i="1" dirty="0" err="1" smtClean="0">
                <a:latin typeface="Times New Roman" pitchFamily="18" charset="0"/>
                <a:cs typeface="Times New Roman" pitchFamily="18" charset="0"/>
              </a:rPr>
              <a:t>дикаментів</a:t>
            </a:r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  та  забезпечити  медичне  і  санітарне  обслуговування  </a:t>
            </a:r>
            <a:r>
              <a:rPr lang="uk-UA" sz="1400" i="1" dirty="0" err="1" smtClean="0">
                <a:latin typeface="Times New Roman" pitchFamily="18" charset="0"/>
                <a:cs typeface="Times New Roman" pitchFamily="18" charset="0"/>
              </a:rPr>
              <a:t>спецпереселенців</a:t>
            </a:r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 у дорозі; забезпечити всі ешелони зі </a:t>
            </a:r>
            <a:r>
              <a:rPr lang="uk-UA" sz="1400" i="1" dirty="0" err="1" smtClean="0">
                <a:latin typeface="Times New Roman" pitchFamily="18" charset="0"/>
                <a:cs typeface="Times New Roman" pitchFamily="18" charset="0"/>
              </a:rPr>
              <a:t>спецпереселенцями</a:t>
            </a:r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щоденно гарячим харчуванням та окропом.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3. Зобов’язати секретаря ЦК </a:t>
            </a:r>
            <a:r>
              <a:rPr lang="uk-UA" sz="1400" i="1" dirty="0" err="1" smtClean="0">
                <a:latin typeface="Times New Roman" pitchFamily="18" charset="0"/>
                <a:cs typeface="Times New Roman" pitchFamily="18" charset="0"/>
              </a:rPr>
              <a:t>КП</a:t>
            </a:r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(б) Узбекистану т. </a:t>
            </a:r>
            <a:r>
              <a:rPr lang="uk-UA" sz="1400" i="1" dirty="0" err="1" smtClean="0">
                <a:latin typeface="Times New Roman" pitchFamily="18" charset="0"/>
                <a:cs typeface="Times New Roman" pitchFamily="18" charset="0"/>
              </a:rPr>
              <a:t>Юсупова</a:t>
            </a:r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а) прийняти та розселити в межах Узбецької РСР 140–160 тис. осіб </a:t>
            </a:r>
            <a:r>
              <a:rPr lang="uk-UA" sz="1400" i="1" dirty="0" err="1" smtClean="0">
                <a:latin typeface="Times New Roman" pitchFamily="18" charset="0"/>
                <a:cs typeface="Times New Roman" pitchFamily="18" charset="0"/>
              </a:rPr>
              <a:t>спецпереселенців</a:t>
            </a:r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 — татар, скерованих НКВС СРСР з Кримської АРСР.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Видачу </a:t>
            </a:r>
            <a:r>
              <a:rPr lang="uk-UA" sz="1400" i="1" dirty="0" err="1" smtClean="0">
                <a:latin typeface="Times New Roman" pitchFamily="18" charset="0"/>
                <a:cs typeface="Times New Roman" pitchFamily="18" charset="0"/>
              </a:rPr>
              <a:t>спецпереселенцям</a:t>
            </a:r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 борошна, круп та овочів протягом червня-серпня цього року здійснювати безкоштовно, як розрахунок за отриману від них на місцях сільськогосподарську продукцію та худобу.            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encrypted-tbn3.gstatic.com/images?q=tbn:ANd9GcS0KOVivRnvJlMV7Q4IsapYShB4EWePxDkGjJ9Y2kAH0GJIkoLc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1"/>
            <a:ext cx="4233337" cy="2736303"/>
          </a:xfrm>
          <a:prstGeom prst="rect">
            <a:avLst/>
          </a:prstGeom>
          <a:noFill/>
        </p:spPr>
      </p:pic>
      <p:pic>
        <p:nvPicPr>
          <p:cNvPr id="22532" name="Picture 4" descr="https://encrypted-tbn1.gstatic.com/images?q=tbn:ANd9GcSciJMEKxU9rlJAswHnYLCdWEMqGGtt2ENv6_sPpJXNk2W6jjP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68674" y="188640"/>
            <a:ext cx="3748190" cy="2808312"/>
          </a:xfrm>
          <a:prstGeom prst="rect">
            <a:avLst/>
          </a:prstGeom>
          <a:noFill/>
        </p:spPr>
      </p:pic>
      <p:pic>
        <p:nvPicPr>
          <p:cNvPr id="22534" name="Picture 6" descr="Картинки по запросу депортація кримських татар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3717032"/>
            <a:ext cx="3888432" cy="272770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3501008"/>
            <a:ext cx="3600400" cy="15696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Депортація кримських татар 1944р.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105</TotalTime>
  <Words>548</Words>
  <Application>Microsoft Office PowerPoint</Application>
  <PresentationFormat>Экран (4:3)</PresentationFormat>
  <Paragraphs>55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Позбавлені батьківщини.  Трагедія кримських татар. </vt:lpstr>
      <vt:lpstr>Слайд 2</vt:lpstr>
      <vt:lpstr>Слайд 3</vt:lpstr>
      <vt:lpstr>Причини депортацій</vt:lpstr>
      <vt:lpstr>Етапи депортацій</vt:lpstr>
      <vt:lpstr>Слайд 6</vt:lpstr>
      <vt:lpstr>Слайд 7</vt:lpstr>
      <vt:lpstr>Слайд 8</vt:lpstr>
      <vt:lpstr>Слайд 9</vt:lpstr>
      <vt:lpstr>Спогади очевидців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Позбавлені батьківщини. Трагедія кримських татар.</dc:title>
  <dc:creator>Игорь</dc:creator>
  <cp:lastModifiedBy>Игорь</cp:lastModifiedBy>
  <cp:revision>12</cp:revision>
  <dcterms:created xsi:type="dcterms:W3CDTF">2015-04-14T15:55:18Z</dcterms:created>
  <dcterms:modified xsi:type="dcterms:W3CDTF">2015-04-16T16:28:18Z</dcterms:modified>
</cp:coreProperties>
</file>