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8" r:id="rId12"/>
    <p:sldId id="269" r:id="rId13"/>
    <p:sldId id="264" r:id="rId14"/>
    <p:sldId id="265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90A66AE-81F5-474A-B74B-EE41E9320F19}" type="datetimeFigureOut">
              <a:rPr lang="uk-UA" smtClean="0"/>
              <a:pPr/>
              <a:t>27.04.2017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64F593F-0D5B-4CF0-BEE2-6583C73E7271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8"/>
            <a:ext cx="9144000" cy="2736304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uk-UA" sz="4400" b="1" dirty="0" smtClean="0"/>
              <a:t>Планування фінансового життя</a:t>
            </a:r>
            <a:br>
              <a:rPr lang="uk-UA" sz="4400" b="1" dirty="0" smtClean="0"/>
            </a:br>
            <a:r>
              <a:rPr lang="uk-UA" sz="4400" b="1" dirty="0" smtClean="0"/>
              <a:t>з використанням наявних можливостей</a:t>
            </a:r>
            <a:endParaRPr lang="uk-UA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76447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88926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  <a:alpha val="58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6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75000"/>
              <a:alpha val="6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400" b="1" dirty="0" smtClean="0">
              <a:solidFill>
                <a:srgbClr val="A50021"/>
              </a:solidFill>
            </a:endParaRP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A50021"/>
                </a:solidFill>
              </a:rPr>
              <a:t>Складання сімейного  фінансового плану</a:t>
            </a:r>
            <a:endParaRPr lang="uk-UA" sz="4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450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642910" y="642920"/>
          <a:ext cx="7786743" cy="5572169"/>
        </p:xfrm>
        <a:graphic>
          <a:graphicData uri="http://schemas.openxmlformats.org/drawingml/2006/table">
            <a:tbl>
              <a:tblPr/>
              <a:tblGrid>
                <a:gridCol w="1794181"/>
                <a:gridCol w="4306033"/>
                <a:gridCol w="1686529"/>
              </a:tblGrid>
              <a:tr h="27734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п/</a:t>
                      </a:r>
                      <a:r>
                        <a:rPr lang="uk-UA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uk-UA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стаття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планове значення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6474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дохрди</a:t>
                      </a:r>
                      <a:endParaRPr lang="uk-U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заробітна плата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16 000,00₴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пенсія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1 500,00₴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стипендія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700,00₴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проценти за депозитом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дивіденди від акцій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7 000,00₴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отримані подарунки (гроші)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винагорода за професійні послуги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інші доходи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сумарний дохід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 gridSpan="2">
                  <a:txBody>
                    <a:bodyPr/>
                    <a:lstStyle/>
                    <a:p>
                      <a:pPr algn="ctr" fontAlgn="b"/>
                      <a:endParaRPr lang="uk-UA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uk-UA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витрати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харчування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-4 </a:t>
                      </a: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одяг і взуття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-6 000,00₴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комунальні послуги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-800,00₴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розваги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-7 500,00₴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ювілей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-5 000,00₴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сплату внесків по авто кредиту 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-8 000,00₴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>
                  <a:txBody>
                    <a:bodyPr/>
                    <a:lstStyle/>
                    <a:p>
                      <a:pPr algn="ctr" fontAlgn="b"/>
                      <a:r>
                        <a:rPr lang="uk-UA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ремонт квартири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-15 000,00₴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41">
                <a:tc gridSpan="2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 </a:t>
                      </a:r>
                      <a:r>
                        <a:rPr lang="uk-UA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 резерв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51" marR="9351" marT="9351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uk-UA" sz="10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351" marR="9351" marT="935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785786" y="571480"/>
          <a:ext cx="7500989" cy="5643605"/>
        </p:xfrm>
        <a:graphic>
          <a:graphicData uri="http://schemas.openxmlformats.org/drawingml/2006/table">
            <a:tbl>
              <a:tblPr/>
              <a:tblGrid>
                <a:gridCol w="1728339"/>
                <a:gridCol w="4148013"/>
                <a:gridCol w="1624637"/>
              </a:tblGrid>
              <a:tr h="280905"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п/</a:t>
                      </a:r>
                      <a:r>
                        <a:rPr lang="uk-UA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uk-UA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стаття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планове значення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26813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доходи</a:t>
                      </a:r>
                      <a:endParaRPr lang="uk-UA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заробітна плата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16 000,00₴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пенсія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1 500,00₴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стипендія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700,00₴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проценти за депозитом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дивіденди від акцій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7 000,00₴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отримані подарунки (гроші)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винагорода за професійні послуги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5 000,00₴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інші доходи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3 000,00₴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сумарний дохід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43 200,00₴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витрати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витрати на харчування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 dirty="0" smtClean="0">
                          <a:solidFill>
                            <a:srgbClr val="000000"/>
                          </a:solidFill>
                          <a:latin typeface="Verdana"/>
                        </a:rPr>
                        <a:t>-4 </a:t>
                      </a:r>
                      <a:r>
                        <a:rPr lang="uk-UA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одяг і взуття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-6 000,00₴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витрати на комунальні послуги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-800,00₴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витрати на ювілей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-5 000,00₴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Verdana"/>
                        </a:rPr>
                        <a:t>витрати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на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Verdana"/>
                        </a:rPr>
                        <a:t>сплату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</a:t>
                      </a:r>
                      <a:r>
                        <a:rPr lang="ru-RU" sz="900" b="0" i="0" u="none" strike="noStrike" dirty="0" err="1">
                          <a:solidFill>
                            <a:srgbClr val="000000"/>
                          </a:solidFill>
                          <a:latin typeface="Verdana"/>
                        </a:rPr>
                        <a:t>внесків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 по авто кредиту 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>
                          <a:solidFill>
                            <a:srgbClr val="000000"/>
                          </a:solidFill>
                          <a:latin typeface="Verdana"/>
                        </a:rPr>
                        <a:t>-8 000,00₴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>
                  <a:txBody>
                    <a:bodyPr/>
                    <a:lstStyle/>
                    <a:p>
                      <a:pPr algn="ctr" fontAlgn="b"/>
                      <a:r>
                        <a:rPr lang="uk-U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витрати на ремонт квартири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900" b="0" i="0" u="none" strike="noStrike" dirty="0">
                          <a:solidFill>
                            <a:srgbClr val="000000"/>
                          </a:solidFill>
                          <a:latin typeface="Verdana"/>
                        </a:rPr>
                        <a:t>-15 000,00₴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uk-UA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резерв</a:t>
                      </a:r>
                      <a:endParaRPr lang="uk-UA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uk-UA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uk-UA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-4 400,00</a:t>
                      </a:r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₴</a:t>
                      </a: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13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кінцевий </a:t>
                      </a:r>
                      <a:r>
                        <a:rPr lang="uk-UA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результат</a:t>
                      </a:r>
                      <a:r>
                        <a:rPr lang="uk-UA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962" marR="8962" marT="8962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uk-UA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62" marR="8962" marT="896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0,00₴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CC00"/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7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rgbClr val="CCCC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400" b="1" smtClean="0">
              <a:solidFill>
                <a:srgbClr val="A50021"/>
              </a:solidFill>
            </a:endParaRPr>
          </a:p>
          <a:p>
            <a:pPr marL="0" indent="0" algn="ctr">
              <a:buNone/>
            </a:pPr>
            <a:r>
              <a:rPr lang="uk-UA" sz="4400" b="1" smtClean="0">
                <a:solidFill>
                  <a:srgbClr val="A50021"/>
                </a:solidFill>
              </a:rPr>
              <a:t>Коригування </a:t>
            </a:r>
            <a:r>
              <a:rPr lang="uk-UA" sz="4400" b="1" dirty="0" smtClean="0">
                <a:solidFill>
                  <a:srgbClr val="A50021"/>
                </a:solidFill>
              </a:rPr>
              <a:t>фінансового плану</a:t>
            </a:r>
            <a:endParaRPr lang="uk-UA" sz="4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137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ЗАПИТАННЯ ДЛЯ ПЕРЕВІРКИ ЗНАНЬ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1. Що собою являє сімейний фінансовий план 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2. Які фінансові плани сім’ї ви знаєте?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3. На які терміни здійснюється фінансове планування сім’ї 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4. Яка послідовність сімейного фінансового планування?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5. Як виглядає фінансовий план сім’ї 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6. Як часто слід коригувати та переглядати сімейний фінансовий план?</a:t>
            </a:r>
          </a:p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</a:rPr>
              <a:t>7. Яким чином розрахувати рентабельність активів сім’ї? Про що свідчить цей показник? Як можна підвищити рентабельність сімейних активів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4400" b="1" i="1" dirty="0" smtClean="0">
                <a:solidFill>
                  <a:srgbClr val="FF0000"/>
                </a:solidFill>
              </a:rPr>
              <a:t>“ Не гроші роблять вас багатим, а якості бізнесмена. </a:t>
            </a:r>
            <a:r>
              <a:rPr lang="uk-UA" sz="4400" b="1" i="1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uk-UA" sz="4400" dirty="0" smtClean="0"/>
              <a:t/>
            </a:r>
            <a:br>
              <a:rPr lang="uk-UA" sz="4400" dirty="0" smtClean="0"/>
            </a:br>
            <a:r>
              <a:rPr lang="uk-UA" sz="4400" b="1" dirty="0" smtClean="0"/>
              <a:t> Роберт </a:t>
            </a:r>
            <a:r>
              <a:rPr lang="uk-UA" sz="4400" b="1" dirty="0" err="1" smtClean="0"/>
              <a:t>Кійосакі</a:t>
            </a:r>
            <a:endParaRPr lang="ru-RU" sz="4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564904"/>
            <a:ext cx="9144000" cy="1872208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</a:rPr>
              <a:t>Послідовність сімейного</a:t>
            </a:r>
            <a:br>
              <a:rPr lang="uk-UA" b="1" i="1" dirty="0" smtClean="0">
                <a:solidFill>
                  <a:srgbClr val="002060"/>
                </a:solidFill>
              </a:rPr>
            </a:br>
            <a:r>
              <a:rPr lang="uk-UA" b="1" i="1" dirty="0" smtClean="0">
                <a:solidFill>
                  <a:srgbClr val="002060"/>
                </a:solidFill>
              </a:rPr>
              <a:t>фінансового планування</a:t>
            </a:r>
            <a:endParaRPr lang="uk-UA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5836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1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uk-UA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uk-UA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FF0000"/>
                </a:solidFill>
              </a:rPr>
              <a:t>Визначення власних</a:t>
            </a: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FF0000"/>
                </a:solidFill>
              </a:rPr>
              <a:t>потреб і цілей</a:t>
            </a:r>
            <a:endParaRPr lang="uk-U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848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2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sz="4400" b="1" dirty="0" smtClean="0"/>
              <a:t>   </a:t>
            </a:r>
            <a:r>
              <a:rPr lang="uk-UA" sz="4400" b="1" dirty="0" smtClean="0">
                <a:solidFill>
                  <a:srgbClr val="A50021"/>
                </a:solidFill>
              </a:rPr>
              <a:t>Аналіз доходів і витрат сім</a:t>
            </a:r>
            <a:r>
              <a:rPr lang="en-US" sz="4400" b="1" dirty="0" smtClean="0">
                <a:solidFill>
                  <a:srgbClr val="A50021"/>
                </a:solidFill>
              </a:rPr>
              <a:t>’</a:t>
            </a:r>
            <a:r>
              <a:rPr lang="uk-UA" sz="4400" b="1" dirty="0" smtClean="0">
                <a:solidFill>
                  <a:srgbClr val="A50021"/>
                </a:solidFill>
              </a:rPr>
              <a:t>ї</a:t>
            </a:r>
            <a:endParaRPr lang="uk-UA" sz="4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644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>
              <a:alpha val="34000"/>
            </a:srgb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3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rgbClr val="00B0F0">
              <a:alpha val="57000"/>
            </a:srgb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A50021"/>
                </a:solidFill>
              </a:rPr>
              <a:t>Аналіз ефективності          використання активів сім</a:t>
            </a:r>
            <a:r>
              <a:rPr lang="en-US" sz="4400" b="1" dirty="0" smtClean="0">
                <a:solidFill>
                  <a:srgbClr val="A50021"/>
                </a:solidFill>
              </a:rPr>
              <a:t>’</a:t>
            </a:r>
            <a:r>
              <a:rPr lang="uk-UA" sz="4400" b="1" dirty="0" smtClean="0">
                <a:solidFill>
                  <a:srgbClr val="A50021"/>
                </a:solidFill>
              </a:rPr>
              <a:t>ї</a:t>
            </a:r>
            <a:endParaRPr lang="uk-UA" sz="4400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5000636"/>
            <a:ext cx="5143536" cy="461665"/>
          </a:xfrm>
          <a:prstGeom prst="rect">
            <a:avLst/>
          </a:prstGeom>
          <a:scene3d>
            <a:camera prst="perspectiveAbove"/>
            <a:lightRig rig="threePt" dir="tl">
              <a:rot lat="0" lon="0" rev="20400000"/>
            </a:lightRig>
          </a:scene3d>
          <a:sp3d>
            <a:bevelT w="50800" h="127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0000"/>
                </a:solidFill>
              </a:rPr>
              <a:t>РА = [(</a:t>
            </a:r>
            <a:r>
              <a:rPr lang="uk-UA" sz="2400" b="1" dirty="0" err="1" smtClean="0">
                <a:solidFill>
                  <a:srgbClr val="FF0000"/>
                </a:solidFill>
              </a:rPr>
              <a:t>ДА</a:t>
            </a:r>
            <a:r>
              <a:rPr lang="uk-UA" sz="2400" b="1" dirty="0" smtClean="0">
                <a:solidFill>
                  <a:srgbClr val="FF0000"/>
                </a:solidFill>
              </a:rPr>
              <a:t> – ВА)/ РВА] × 100% 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73809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  <a:alpha val="67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4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chemeClr val="bg2">
              <a:lumMod val="50000"/>
              <a:alpha val="86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400" b="1" dirty="0" smtClean="0">
              <a:solidFill>
                <a:srgbClr val="A50021"/>
              </a:solidFill>
            </a:endParaRP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A50021"/>
                </a:solidFill>
              </a:rPr>
              <a:t>Аналіз кредитів і боргів сім</a:t>
            </a:r>
            <a:r>
              <a:rPr lang="en-US" sz="4400" b="1" dirty="0" smtClean="0">
                <a:solidFill>
                  <a:srgbClr val="A50021"/>
                </a:solidFill>
              </a:rPr>
              <a:t>’</a:t>
            </a:r>
            <a:r>
              <a:rPr lang="uk-UA" sz="4400" b="1" dirty="0" smtClean="0">
                <a:solidFill>
                  <a:srgbClr val="A50021"/>
                </a:solidFill>
              </a:rPr>
              <a:t>ї</a:t>
            </a:r>
            <a:endParaRPr lang="uk-UA" sz="4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465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uk-UA" b="1" dirty="0" smtClean="0">
                <a:solidFill>
                  <a:srgbClr val="7030A0"/>
                </a:solidFill>
              </a:rPr>
              <a:t>Крок 5</a:t>
            </a:r>
            <a:endParaRPr lang="uk-UA" b="1" dirty="0">
              <a:solidFill>
                <a:srgbClr val="7030A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400" b="1" dirty="0" smtClean="0">
              <a:solidFill>
                <a:srgbClr val="A50021"/>
              </a:solidFill>
            </a:endParaRPr>
          </a:p>
          <a:p>
            <a:pPr marL="0" indent="0" algn="ctr">
              <a:buNone/>
            </a:pPr>
            <a:r>
              <a:rPr lang="uk-UA" sz="4400" b="1" dirty="0" smtClean="0">
                <a:solidFill>
                  <a:srgbClr val="A50021"/>
                </a:solidFill>
              </a:rPr>
              <a:t>Аналіз страхового захисту сім</a:t>
            </a:r>
            <a:r>
              <a:rPr lang="en-US" sz="4400" b="1" dirty="0" smtClean="0">
                <a:solidFill>
                  <a:srgbClr val="A50021"/>
                </a:solidFill>
              </a:rPr>
              <a:t>’</a:t>
            </a:r>
            <a:r>
              <a:rPr lang="uk-UA" sz="4400" b="1" dirty="0" smtClean="0">
                <a:solidFill>
                  <a:srgbClr val="A50021"/>
                </a:solidFill>
              </a:rPr>
              <a:t>ї</a:t>
            </a:r>
            <a:endParaRPr lang="uk-UA" sz="44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000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 useBgFill="1"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1538" y="857232"/>
            <a:ext cx="7024744" cy="642942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ctr"/>
            <a:r>
              <a:rPr lang="uk-UA" sz="3200" b="1" dirty="0">
                <a:solidFill>
                  <a:schemeClr val="accent3">
                    <a:lumMod val="75000"/>
                  </a:schemeClr>
                </a:solidFill>
              </a:rPr>
              <a:t>Способи захисту</a:t>
            </a:r>
            <a:r>
              <a:rPr lang="uk-UA" sz="3200" dirty="0">
                <a:solidFill>
                  <a:schemeClr val="accent3">
                    <a:lumMod val="75000"/>
                  </a:schemeClr>
                </a:solidFill>
              </a:rPr>
              <a:t> від ризиків сім’ї</a:t>
            </a: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142976" y="2214554"/>
          <a:ext cx="7215238" cy="4000527"/>
        </p:xfrm>
        <a:graphic>
          <a:graphicData uri="http://schemas.openxmlformats.org/drawingml/2006/table">
            <a:tbl>
              <a:tblPr/>
              <a:tblGrid>
                <a:gridCol w="1590811"/>
                <a:gridCol w="5624427"/>
              </a:tblGrid>
              <a:tr h="1600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dirty="0">
                          <a:latin typeface="Verdana"/>
                          <a:ea typeface="Times New Roman"/>
                          <a:cs typeface="Arial"/>
                        </a:rPr>
                        <a:t>Ризик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Способи захисту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1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Ризик раптових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незапланованих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витрат і ризик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безробіття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dirty="0">
                          <a:latin typeface="Verdana"/>
                          <a:ea typeface="Times New Roman"/>
                          <a:cs typeface="Arial"/>
                        </a:rPr>
                        <a:t>Формування резервного фонду. Чим більш стабільна робота, чим меншим є кредитний тягар сім'ї; чим менше утриманців і чим кращий стан здоров'я членів сім'ї, тим меншого розміру їм буде потрібно резервний фонд, але не менше 3 - 6 кратного розміру щомісячних доходів усіх годувальників сім'ї. Такий фонд оптимально розміщувати частково у вигляді готівки, частково - на поточному рахунку або на депозиті з можливістю часткового зняття.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1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Майнові ризики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Страхуються завдяки програмам майнового страхування: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страхування квартири, КАСКО і т.д. Особливо необхідно страхувати високорентабельні активи, що здаються в оренду, щоб не позбутися джерела доходу. Страхового покриття за такими програмами повинно вистачити на повне відшкодування збитків від страхового випадку, у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тому числі заміни майна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Ризик цивільної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відповідальності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членів сім'ї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Страхується завдяки програмам страхування відповідальності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Ризик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захворювань та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нещасних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>
                          <a:latin typeface="Verdana"/>
                          <a:ea typeface="Times New Roman"/>
                          <a:cs typeface="Arial"/>
                        </a:rPr>
                        <a:t>випадків, смерті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Страхується за допомогою програм страхування життя і програм добровільного медичного страхування.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>
                          <a:latin typeface="Verdana"/>
                          <a:ea typeface="Times New Roman"/>
                          <a:cs typeface="Arial"/>
                        </a:rPr>
                        <a:t>Оптимальний розмір страхового покриття за програмою страхування життя - це сума доходу застрахованої члена сім'ї мінімум за 1-3 роки.</a:t>
                      </a:r>
                      <a:endParaRPr lang="uk-UA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Пенсійний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b="1" dirty="0">
                          <a:latin typeface="Verdana"/>
                          <a:ea typeface="Times New Roman"/>
                          <a:cs typeface="Arial"/>
                        </a:rPr>
                        <a:t>ризик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uk-UA" sz="1000" dirty="0">
                          <a:latin typeface="Verdana"/>
                          <a:ea typeface="Times New Roman"/>
                          <a:cs typeface="Arial"/>
                        </a:rPr>
                        <a:t>Страхується за допомогою накопичувальних пенсійних програм страхових компаній і програм недержавних пенсійних фондів (НПФ). Це дозволяє забезпечити довічну пенсію в розмірі, необхідному для підтримки прийнятного рівня життя.</a:t>
                      </a:r>
                      <a:endParaRPr lang="uk-UA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ін">
  <a:themeElements>
    <a:clrScheme name="Ості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і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і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242</TotalTime>
  <Words>636</Words>
  <Application>Microsoft Office PowerPoint</Application>
  <PresentationFormat>Экран (4:3)</PresentationFormat>
  <Paragraphs>172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Остін</vt:lpstr>
      <vt:lpstr>Планування фінансового життя з використанням наявних можливостей</vt:lpstr>
      <vt:lpstr>Слайд 2</vt:lpstr>
      <vt:lpstr>Послідовність сімейного фінансового планування</vt:lpstr>
      <vt:lpstr>Крок 1</vt:lpstr>
      <vt:lpstr>Крок 2</vt:lpstr>
      <vt:lpstr>Крок 3</vt:lpstr>
      <vt:lpstr>Крок 4</vt:lpstr>
      <vt:lpstr>Крок 5</vt:lpstr>
      <vt:lpstr>Способи захисту від ризиків сім’ї</vt:lpstr>
      <vt:lpstr>Крок 6</vt:lpstr>
      <vt:lpstr>Слайд 11</vt:lpstr>
      <vt:lpstr>Слайд 12</vt:lpstr>
      <vt:lpstr>Крок 7</vt:lpstr>
      <vt:lpstr>ЗАПИТАННЯ ДЛЯ ПЕРЕВІРКИ ЗНАНЬ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Планування фінансового життя з використанням наявних можливостей</dc:title>
  <dc:creator>Sara Yasmeen (Wipro Technologies)</dc:creator>
  <cp:lastModifiedBy>BM</cp:lastModifiedBy>
  <cp:revision>30</cp:revision>
  <dcterms:created xsi:type="dcterms:W3CDTF">2010-02-23T11:30:32Z</dcterms:created>
  <dcterms:modified xsi:type="dcterms:W3CDTF">2017-04-27T10:48:47Z</dcterms:modified>
</cp:coreProperties>
</file>