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65" r:id="rId5"/>
    <p:sldId id="264" r:id="rId6"/>
    <p:sldId id="263" r:id="rId7"/>
    <p:sldId id="262" r:id="rId8"/>
    <p:sldId id="276" r:id="rId9"/>
    <p:sldId id="261" r:id="rId10"/>
    <p:sldId id="272" r:id="rId11"/>
    <p:sldId id="275" r:id="rId12"/>
    <p:sldId id="258" r:id="rId13"/>
    <p:sldId id="259" r:id="rId14"/>
    <p:sldId id="260" r:id="rId15"/>
    <p:sldId id="273" r:id="rId16"/>
    <p:sldId id="274" r:id="rId17"/>
    <p:sldId id="270" r:id="rId18"/>
    <p:sldId id="269" r:id="rId19"/>
    <p:sldId id="268" r:id="rId20"/>
    <p:sldId id="277" r:id="rId21"/>
    <p:sldId id="267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moudrost.ru/avtor/tolstoy-lev-1.html" TargetMode="Externa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219200" y="304800"/>
            <a:ext cx="6400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Мелекінська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загальньоосвітня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школа І – ІІІ ступенів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Першотравневого району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Рисунок 4" descr="Безымянн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990600"/>
            <a:ext cx="4857750" cy="2333625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2401" y="3283267"/>
            <a:ext cx="8991599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400" b="1" dirty="0" smtClean="0"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Проект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Шкідливі звички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2401" y="2790825"/>
            <a:ext cx="89915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400" b="1" dirty="0" smtClean="0"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1753" name="AutoShape 9"/>
          <p:cNvSpPr>
            <a:spLocks noChangeShapeType="1"/>
          </p:cNvSpPr>
          <p:nvPr/>
        </p:nvSpPr>
        <p:spPr bwMode="auto">
          <a:xfrm flipV="1">
            <a:off x="4648200" y="1905000"/>
            <a:ext cx="0" cy="12287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2" name="AutoShape 8"/>
          <p:cNvSpPr>
            <a:spLocks noChangeShapeType="1"/>
          </p:cNvSpPr>
          <p:nvPr/>
        </p:nvSpPr>
        <p:spPr bwMode="auto">
          <a:xfrm flipV="1">
            <a:off x="6248400" y="2438400"/>
            <a:ext cx="800100" cy="10953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1" name="AutoShape 7"/>
          <p:cNvSpPr>
            <a:spLocks noChangeShapeType="1"/>
          </p:cNvSpPr>
          <p:nvPr/>
        </p:nvSpPr>
        <p:spPr bwMode="auto">
          <a:xfrm flipH="1" flipV="1">
            <a:off x="2514600" y="2590800"/>
            <a:ext cx="695325" cy="10001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3124200" y="3124200"/>
            <a:ext cx="3419475" cy="1295400"/>
          </a:xfrm>
          <a:prstGeom prst="ellipse">
            <a:avLst/>
          </a:prstGeom>
          <a:solidFill>
            <a:srgbClr val="C0504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40315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Куріння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AutoShape 5"/>
          <p:cNvSpPr>
            <a:spLocks noChangeShapeType="1"/>
          </p:cNvSpPr>
          <p:nvPr/>
        </p:nvSpPr>
        <p:spPr bwMode="auto">
          <a:xfrm flipH="1">
            <a:off x="2362200" y="4038600"/>
            <a:ext cx="876300" cy="8572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/>
          <p:cNvSpPr>
            <a:spLocks noChangeShapeType="1"/>
          </p:cNvSpPr>
          <p:nvPr/>
        </p:nvSpPr>
        <p:spPr bwMode="auto">
          <a:xfrm>
            <a:off x="4724400" y="4495800"/>
            <a:ext cx="19050" cy="9810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7" name="AutoShape 3"/>
          <p:cNvSpPr>
            <a:spLocks noChangeShapeType="1"/>
          </p:cNvSpPr>
          <p:nvPr/>
        </p:nvSpPr>
        <p:spPr bwMode="auto">
          <a:xfrm>
            <a:off x="6172200" y="4191000"/>
            <a:ext cx="904875" cy="8001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6" name="AutoShape 2"/>
          <p:cNvSpPr>
            <a:spLocks noChangeArrowheads="1"/>
          </p:cNvSpPr>
          <p:nvPr/>
        </p:nvSpPr>
        <p:spPr bwMode="auto">
          <a:xfrm>
            <a:off x="6629400" y="1905000"/>
            <a:ext cx="1657350" cy="457200"/>
          </a:xfrm>
          <a:prstGeom prst="flowChartTerminator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Шкіра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5" name="AutoShape 1"/>
          <p:cNvSpPr>
            <a:spLocks noChangeArrowheads="1"/>
          </p:cNvSpPr>
          <p:nvPr/>
        </p:nvSpPr>
        <p:spPr bwMode="auto">
          <a:xfrm>
            <a:off x="3886200" y="1447800"/>
            <a:ext cx="1657350" cy="409575"/>
          </a:xfrm>
          <a:prstGeom prst="flowChartTerminator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Мозок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6" name="AutoShape 12"/>
          <p:cNvSpPr>
            <a:spLocks noChangeArrowheads="1"/>
          </p:cNvSpPr>
          <p:nvPr/>
        </p:nvSpPr>
        <p:spPr bwMode="auto">
          <a:xfrm>
            <a:off x="1143000" y="2057400"/>
            <a:ext cx="1495425" cy="476250"/>
          </a:xfrm>
          <a:prstGeom prst="flowChartTerminator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Серце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4" name="AutoShape 10"/>
          <p:cNvSpPr>
            <a:spLocks noChangeArrowheads="1"/>
          </p:cNvSpPr>
          <p:nvPr/>
        </p:nvSpPr>
        <p:spPr bwMode="auto">
          <a:xfrm>
            <a:off x="3886200" y="5486400"/>
            <a:ext cx="1657350" cy="441324"/>
          </a:xfrm>
          <a:prstGeom prst="flowChartTerminator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Зуби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5" name="AutoShape 11"/>
          <p:cNvSpPr>
            <a:spLocks noChangeArrowheads="1"/>
          </p:cNvSpPr>
          <p:nvPr/>
        </p:nvSpPr>
        <p:spPr bwMode="auto">
          <a:xfrm>
            <a:off x="1219200" y="4953000"/>
            <a:ext cx="1485900" cy="457200"/>
          </a:xfrm>
          <a:prstGeom prst="flowChartTerminator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Легені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7" name="AutoShape 13"/>
          <p:cNvSpPr>
            <a:spLocks noChangeArrowheads="1"/>
          </p:cNvSpPr>
          <p:nvPr/>
        </p:nvSpPr>
        <p:spPr bwMode="auto">
          <a:xfrm>
            <a:off x="6553200" y="5029200"/>
            <a:ext cx="1657350" cy="457200"/>
          </a:xfrm>
          <a:prstGeom prst="flowChartTerminator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Вплив куріння на організм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0" y="2286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2401" y="2790825"/>
            <a:ext cx="89915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400" b="1" dirty="0" smtClean="0"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8674" name="Picture 2" descr="http://russlav.ru/pict/legkie-kurilshchika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724400"/>
            <a:ext cx="4909060" cy="1942586"/>
          </a:xfrm>
          <a:prstGeom prst="rect">
            <a:avLst/>
          </a:prstGeom>
          <a:noFill/>
        </p:spPr>
      </p:pic>
      <p:pic>
        <p:nvPicPr>
          <p:cNvPr id="28678" name="Picture 6" descr="http://news.bbc.co.uk/olmedia/1345000/images/_1345585_cigarette_tp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838200"/>
            <a:ext cx="3428997" cy="1371600"/>
          </a:xfrm>
          <a:prstGeom prst="rect">
            <a:avLst/>
          </a:prstGeom>
          <a:noFill/>
        </p:spPr>
      </p:pic>
      <p:pic>
        <p:nvPicPr>
          <p:cNvPr id="28680" name="Picture 8" descr="http://vershina-samara.ru/assets/images/post/alkogolizm/73%20kozh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3733800"/>
            <a:ext cx="2857500" cy="2857500"/>
          </a:xfrm>
          <a:prstGeom prst="rect">
            <a:avLst/>
          </a:prstGeom>
          <a:noFill/>
        </p:spPr>
      </p:pic>
      <p:pic>
        <p:nvPicPr>
          <p:cNvPr id="28681" name="Picture 9" descr="C:\Users\Админ\Desktop\Безымянный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838200"/>
            <a:ext cx="5125659" cy="2538344"/>
          </a:xfrm>
          <a:prstGeom prst="rect">
            <a:avLst/>
          </a:prstGeom>
          <a:noFill/>
        </p:spPr>
      </p:pic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0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Вплив нікотину на організм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84" name="Picture 12" descr="http://player.myshared.ru/1045925/data/images/img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2514600"/>
            <a:ext cx="3124200" cy="19439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4370" y="0"/>
            <a:ext cx="2119630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u="sng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uk-UA" sz="3200" b="1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Тютюнова</a:t>
            </a:r>
            <a:r>
              <a:rPr lang="uk-UA" sz="3200" b="1" u="sng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uk-UA" sz="3200" b="1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статистика України:</a:t>
            </a:r>
            <a:endParaRPr lang="ru-RU" sz="3200" b="1" u="sng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 Україні курить кожен другий чоловік і кожна п'ята жінка;</a:t>
            </a:r>
            <a:r>
              <a:rPr lang="ru-R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0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-Всього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країні нараховується близько 9 мільйонів активних </a:t>
            </a:r>
          </a:p>
          <a:p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курців, що складають третину всього працездатного населення;</a:t>
            </a:r>
            <a:b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0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-Україна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займає 17 місце в списку країн-лідерів за кількістю </a:t>
            </a:r>
          </a:p>
          <a:p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курців;</a:t>
            </a:r>
            <a:r>
              <a:rPr lang="ru-R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0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-Щорічно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числа курців долучається не менше 100 000 українців;</a:t>
            </a:r>
            <a:r>
              <a:rPr lang="ru-R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0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-Кожен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четвертий підліток в Україні викурює першу цигарку у віці 10 років;</a:t>
            </a:r>
            <a:r>
              <a:rPr lang="ru-R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0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-Україна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є другою країною у світі (після Чилі), де у віці 13-15 років курять більше 30% юнаків і дівчат;</a:t>
            </a:r>
            <a:b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0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-Наша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держава займає ІІ місце за кількістю викурених цигарок на одного громадянина. </a:t>
            </a:r>
            <a:r>
              <a:rPr lang="uk-UA" sz="20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-На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кожного українця припадає понад 2500 сигарет </a:t>
            </a:r>
            <a:r>
              <a:rPr lang="uk-UA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—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майже 7 щоденно;</a:t>
            </a:r>
            <a:b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0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-Розрахунки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Всесвітнього банку свідчать про те, що економічні збитки України від тютюну складають близько 2 мільярдів доларів щорічно;</a:t>
            </a:r>
            <a:r>
              <a:rPr lang="ru-R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uk-UA" sz="20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-За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офіційною статистикою, в Україні щороку від хвороб, пов</a:t>
            </a:r>
            <a:r>
              <a:rPr lang="uk-UA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’</a:t>
            </a:r>
            <a:r>
              <a:rPr lang="uk-UA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язаних з курінням, помирає 120 тисяч людей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4370" y="0"/>
            <a:ext cx="2119630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49" name="Рисунок 1" descr="http://vev.by/uploads/posts/2015-04/1428066553_64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743200" cy="20574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220980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Алкоголізм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захворювання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різновид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токсикоманії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характеризується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хворобливою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пристрастю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до алкоголю (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етилового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спирту),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психічною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фізичною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залежністю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від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нього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систематичним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споживанням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алкогольних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напоїв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незважаючи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негативні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наслідки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Негативні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наслідки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можуть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виражатися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психічними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фізичними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розладами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а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також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порушеннями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соціальних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відносин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особи, яка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страждає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цим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захворюванням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95600" y="0"/>
            <a:ext cx="38862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Вино губит телесное здоровье людей, губит умственные способности, губит благосостояние семей и, что всего ужаснее, губит души людей и их потомство.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  <a:hlinkClick r:id="rId5"/>
              </a:rPr>
              <a:t>Толстой Л. 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4370" y="0"/>
            <a:ext cx="2119630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5240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Чому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 </a:t>
            </a: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підліток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починає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пити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спиртне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декілька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Спочатку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проста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цікавість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Іноді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самоствердження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 тому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числі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"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подобається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", "тому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приємно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бути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трохи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янілим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", "тому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нудно".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Інша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 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тиск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сторони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однолітків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небажання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відстати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них.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Мотивується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так: "тому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друзі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", "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друзі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вважали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мене мокрою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куркою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", "тому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більшість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дорослих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також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", "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легше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було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спілкуватись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іншими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людьми".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Дуже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часто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підлітки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отримують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першу дозу алкоголю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рук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дорослих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дома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приводу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якогось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свята. А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сім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де один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батьків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зловживають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алкоголем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дітей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іноді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привчають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випивки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просто так "за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компанію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однією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причин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пияцтва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зняття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психологічної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напруженості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"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придати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сміливості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впевненості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", "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було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спокійніше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", "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було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легше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говорити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людьми"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2401" y="2790825"/>
            <a:ext cx="89915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400" b="1" dirty="0" smtClean="0"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35" name="Oval 15"/>
          <p:cNvSpPr>
            <a:spLocks noChangeArrowheads="1"/>
          </p:cNvSpPr>
          <p:nvPr/>
        </p:nvSpPr>
        <p:spPr bwMode="auto">
          <a:xfrm>
            <a:off x="2819400" y="2743200"/>
            <a:ext cx="3419475" cy="1295400"/>
          </a:xfrm>
          <a:prstGeom prst="ellipse">
            <a:avLst/>
          </a:prstGeom>
          <a:solidFill>
            <a:srgbClr val="C0504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0315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Алкоголь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4" name="AutoShape 14"/>
          <p:cNvSpPr>
            <a:spLocks noChangeShapeType="1"/>
          </p:cNvSpPr>
          <p:nvPr/>
        </p:nvSpPr>
        <p:spPr bwMode="auto">
          <a:xfrm flipV="1">
            <a:off x="4495800" y="1524000"/>
            <a:ext cx="0" cy="12287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3" name="AutoShape 13"/>
          <p:cNvSpPr>
            <a:spLocks noChangeShapeType="1"/>
          </p:cNvSpPr>
          <p:nvPr/>
        </p:nvSpPr>
        <p:spPr bwMode="auto">
          <a:xfrm flipV="1">
            <a:off x="6096000" y="1981200"/>
            <a:ext cx="800100" cy="10953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2" name="AutoShape 12"/>
          <p:cNvSpPr>
            <a:spLocks noChangeShapeType="1"/>
          </p:cNvSpPr>
          <p:nvPr/>
        </p:nvSpPr>
        <p:spPr bwMode="auto">
          <a:xfrm flipH="1" flipV="1">
            <a:off x="2438400" y="2057400"/>
            <a:ext cx="695325" cy="10001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1" name="AutoShape 11"/>
          <p:cNvSpPr>
            <a:spLocks noChangeShapeType="1"/>
          </p:cNvSpPr>
          <p:nvPr/>
        </p:nvSpPr>
        <p:spPr bwMode="auto">
          <a:xfrm flipH="1" flipV="1">
            <a:off x="2057400" y="3276600"/>
            <a:ext cx="790575" cy="2095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0" name="AutoShape 10"/>
          <p:cNvSpPr>
            <a:spLocks noChangeShapeType="1"/>
          </p:cNvSpPr>
          <p:nvPr/>
        </p:nvSpPr>
        <p:spPr bwMode="auto">
          <a:xfrm flipH="1">
            <a:off x="2286000" y="3810000"/>
            <a:ext cx="876300" cy="8572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9" name="AutoShape 9"/>
          <p:cNvSpPr>
            <a:spLocks noChangeShapeType="1"/>
          </p:cNvSpPr>
          <p:nvPr/>
        </p:nvSpPr>
        <p:spPr bwMode="auto">
          <a:xfrm>
            <a:off x="4572000" y="4114800"/>
            <a:ext cx="19050" cy="9810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8" name="AutoShape 8"/>
          <p:cNvSpPr>
            <a:spLocks noChangeShapeType="1"/>
          </p:cNvSpPr>
          <p:nvPr/>
        </p:nvSpPr>
        <p:spPr bwMode="auto">
          <a:xfrm>
            <a:off x="6096000" y="3733800"/>
            <a:ext cx="904875" cy="8001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7" name="AutoShape 7"/>
          <p:cNvSpPr>
            <a:spLocks noChangeArrowheads="1"/>
          </p:cNvSpPr>
          <p:nvPr/>
        </p:nvSpPr>
        <p:spPr bwMode="auto">
          <a:xfrm>
            <a:off x="6400800" y="1524000"/>
            <a:ext cx="1657350" cy="457200"/>
          </a:xfrm>
          <a:prstGeom prst="flowChartTerminator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Серце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auto">
          <a:xfrm>
            <a:off x="3657600" y="1066800"/>
            <a:ext cx="1657350" cy="409575"/>
          </a:xfrm>
          <a:prstGeom prst="flowChartTerminator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Мозок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1295400" y="1600200"/>
            <a:ext cx="1495425" cy="409575"/>
          </a:xfrm>
          <a:prstGeom prst="flowChartTerminator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Кишечник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>
            <a:off x="990600" y="3048000"/>
            <a:ext cx="1038225" cy="409575"/>
          </a:xfrm>
          <a:prstGeom prst="flowChartTerminator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Печінка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6553200" y="4572000"/>
            <a:ext cx="1657350" cy="457200"/>
          </a:xfrm>
          <a:prstGeom prst="flowChartTerminator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3810000" y="5105400"/>
            <a:ext cx="1657350" cy="847725"/>
          </a:xfrm>
          <a:prstGeom prst="flowChartTerminator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Підшлункова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залоза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1" name="AutoShape 1"/>
          <p:cNvSpPr>
            <a:spLocks noChangeArrowheads="1"/>
          </p:cNvSpPr>
          <p:nvPr/>
        </p:nvSpPr>
        <p:spPr bwMode="auto">
          <a:xfrm>
            <a:off x="1066800" y="4724400"/>
            <a:ext cx="1485900" cy="457200"/>
          </a:xfrm>
          <a:prstGeom prst="flowChartTerminator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Шкіра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38200" y="0"/>
            <a:ext cx="7345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Вплив</a:t>
            </a:r>
            <a:r>
              <a:rPr lang="ru-RU" sz="32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алкоголю</a:t>
            </a:r>
            <a:r>
              <a:rPr lang="ru-RU" sz="32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</a:t>
            </a:r>
            <a:r>
              <a:rPr lang="ru-RU" sz="32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організм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2401" y="2790825"/>
            <a:ext cx="89915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400" b="1" dirty="0" smtClean="0"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5000" y="152400"/>
            <a:ext cx="55170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Вплив</a:t>
            </a:r>
            <a:r>
              <a:rPr lang="ru-RU" sz="32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алкоголю</a:t>
            </a:r>
            <a:r>
              <a:rPr lang="ru-RU" sz="32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</a:t>
            </a:r>
            <a:r>
              <a:rPr lang="ru-RU" sz="32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організм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9700" name="Picture 4" descr="http://alcoholizm.ru/wp-content/uploads/pic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505200"/>
            <a:ext cx="2400300" cy="2992375"/>
          </a:xfrm>
          <a:prstGeom prst="rect">
            <a:avLst/>
          </a:prstGeom>
          <a:noFill/>
        </p:spPr>
      </p:pic>
      <p:pic>
        <p:nvPicPr>
          <p:cNvPr id="29702" name="Picture 6" descr="http://ic.pics.livejournal.com/mylnikovdm/24488457/84222/84222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685800"/>
            <a:ext cx="3886200" cy="2590800"/>
          </a:xfrm>
          <a:prstGeom prst="rect">
            <a:avLst/>
          </a:prstGeom>
          <a:noFill/>
        </p:spPr>
      </p:pic>
      <p:pic>
        <p:nvPicPr>
          <p:cNvPr id="29704" name="Picture 8" descr="http://i.ytimg.com/vi/MXyCX8H5ir8/hqdefaul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685800"/>
            <a:ext cx="3454398" cy="2590800"/>
          </a:xfrm>
          <a:prstGeom prst="rect">
            <a:avLst/>
          </a:prstGeom>
          <a:noFill/>
        </p:spPr>
      </p:pic>
      <p:pic>
        <p:nvPicPr>
          <p:cNvPr id="29706" name="Picture 10" descr="http://izlechenie-alkogolizma.ru/wp-content/uploads/2015/01/1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4267200"/>
            <a:ext cx="2787832" cy="1981200"/>
          </a:xfrm>
          <a:prstGeom prst="rect">
            <a:avLst/>
          </a:prstGeom>
          <a:noFill/>
        </p:spPr>
      </p:pic>
      <p:pic>
        <p:nvPicPr>
          <p:cNvPr id="29710" name="Picture 14" descr="http://collections.infocollections.org/ukedu/collect/ukedu/index/assoc/s3222r/p18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3657600"/>
            <a:ext cx="3009900" cy="1492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4370" y="0"/>
            <a:ext cx="2119630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838199"/>
            <a:ext cx="9144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Щороку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через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алкоголізм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в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Україні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помирає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понад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40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тисяч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людей, за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даними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Національної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ради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питань</a:t>
            </a: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охорони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здоров'я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За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даними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екс-міністра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охорони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здоров'я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України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професора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Миколи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Поліщука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щодня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алкоголь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вбиває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40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українців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Це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близько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8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тисяч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отруєнь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ще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8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тисяч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 —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кардіопатій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а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також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інші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захворювання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нещасні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випадки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пов'язані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із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вживанням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алкоголю.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Крім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того, за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його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словами, в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Україні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зараз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фіксується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25-30%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випадків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дитячої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патології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новонароджених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дуже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часто причиною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цього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є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саме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алкоголь,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тобто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вживання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алкоголю як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матір'ю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так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батьком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Але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цей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факт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зазвичай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не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розголошується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Майже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40%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українських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підлітків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14 — 18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років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регулярно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вживають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спиртні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напої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Алкоголь 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є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причиною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передчасної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смерті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майже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30%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українських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чоловіків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На думку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вітчизняних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медиків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наразі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в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Україні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нараховується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700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тисяч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лише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офіційно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зареєстрованих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алкоголіків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На 6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питущих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чоловіків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припадає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1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жінка</a:t>
            </a:r>
            <a:r>
              <a:rPr lang="uk-UA" sz="2000" baseline="30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1000" y="152400"/>
            <a:ext cx="60630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u="sng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uk-UA" sz="2800" b="1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Алкогольна</a:t>
            </a:r>
            <a:r>
              <a:rPr lang="uk-UA" sz="2800" b="1" u="sng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uk-UA" sz="2800" b="1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статистика України:</a:t>
            </a:r>
            <a:endParaRPr lang="ru-RU" sz="2800" b="1" u="sng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4370" y="0"/>
            <a:ext cx="2119630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228600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Висновок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Будь-яке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упротребленіе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наркотиків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 до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них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ставитися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куріння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алкоголь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швидко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руйнує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організм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 Так як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більшій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мірі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зловживають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шкідливими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сказати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смертельними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більшій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частині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підлітки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люди не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мають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сімей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то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сказати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майбутнього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 них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немає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Алкоголь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тютюн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це дві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голови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одного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чудовиська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яке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страшну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владу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над людьми,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особливе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дітьми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підлітками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4370" y="0"/>
            <a:ext cx="2119630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rot="21096228">
            <a:off x="472113" y="703976"/>
            <a:ext cx="6172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err="1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Побороти</a:t>
            </a:r>
            <a:r>
              <a:rPr lang="ru-RU" sz="4000" dirty="0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дурні</a:t>
            </a:r>
            <a:r>
              <a:rPr lang="ru-RU" sz="4000" dirty="0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звички</a:t>
            </a:r>
            <a:r>
              <a:rPr lang="ru-RU" sz="4000" dirty="0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легше</a:t>
            </a:r>
            <a:r>
              <a:rPr lang="ru-RU" sz="4000" dirty="0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сьогодні</a:t>
            </a:r>
            <a:r>
              <a:rPr lang="ru-RU" sz="4000" dirty="0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4000" dirty="0" err="1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ніж</a:t>
            </a:r>
            <a:r>
              <a:rPr lang="ru-RU" sz="4000" dirty="0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 завтра.</a:t>
            </a:r>
            <a:r>
              <a:rPr lang="ru-RU" sz="4000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4000" dirty="0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lang="ru-RU" sz="4000" dirty="0" err="1" smtClean="0">
                <a:solidFill>
                  <a:srgbClr val="C0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Конфуцій</a:t>
            </a:r>
            <a:endParaRPr lang="ru-RU" sz="4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1" name="Picture 3" descr="http://alex-pickup.ru/_bl/0/110378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88347">
            <a:off x="710809" y="3263221"/>
            <a:ext cx="2514600" cy="3120931"/>
          </a:xfrm>
          <a:prstGeom prst="rect">
            <a:avLst/>
          </a:prstGeom>
          <a:noFill/>
        </p:spPr>
      </p:pic>
      <p:pic>
        <p:nvPicPr>
          <p:cNvPr id="32773" name="Picture 5" descr="http://cool-school.at.ua/_bl/5/264618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32173">
            <a:off x="4534933" y="3500691"/>
            <a:ext cx="3327400" cy="2806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2401" y="2790825"/>
            <a:ext cx="89915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400" b="1" dirty="0" smtClean="0"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8200" y="457200"/>
            <a:ext cx="7162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  <a:latin typeface="Century Schoolbook" pitchFamily="18" charset="0"/>
              </a:rPr>
              <a:t>Д е в </a:t>
            </a:r>
            <a:r>
              <a:rPr lang="ru-RU" sz="3200" i="1" dirty="0" err="1" smtClean="0">
                <a:solidFill>
                  <a:srgbClr val="FF0000"/>
                </a:solidFill>
                <a:latin typeface="Century Schoolbook" pitchFamily="18" charset="0"/>
              </a:rPr>
              <a:t>і</a:t>
            </a:r>
            <a:r>
              <a:rPr lang="ru-RU" sz="3200" i="1" dirty="0" smtClean="0">
                <a:solidFill>
                  <a:srgbClr val="FF0000"/>
                </a:solidFill>
                <a:latin typeface="Century Schoolbook" pitchFamily="18" charset="0"/>
              </a:rPr>
              <a:t> з:</a:t>
            </a:r>
          </a:p>
          <a:p>
            <a:r>
              <a:rPr lang="ru-RU" sz="3200" i="1" dirty="0" smtClean="0">
                <a:solidFill>
                  <a:srgbClr val="002060"/>
                </a:solidFill>
                <a:latin typeface="Century Schoolbook" pitchFamily="18" charset="0"/>
              </a:rPr>
              <a:t> «Я не маю права тобі </a:t>
            </a:r>
            <a:r>
              <a:rPr lang="ru-RU" sz="3200" i="1" dirty="0" err="1" smtClean="0">
                <a:solidFill>
                  <a:srgbClr val="002060"/>
                </a:solidFill>
                <a:latin typeface="Century Schoolbook" pitchFamily="18" charset="0"/>
              </a:rPr>
              <a:t>вказувати</a:t>
            </a:r>
            <a:r>
              <a:rPr lang="ru-RU" sz="3200" i="1" dirty="0" smtClean="0">
                <a:solidFill>
                  <a:srgbClr val="002060"/>
                </a:solidFill>
                <a:latin typeface="Century Schoolbook" pitchFamily="18" charset="0"/>
              </a:rPr>
              <a:t>, </a:t>
            </a:r>
            <a:r>
              <a:rPr lang="ru-RU" sz="3200" i="1" dirty="0" err="1" smtClean="0">
                <a:solidFill>
                  <a:srgbClr val="002060"/>
                </a:solidFill>
                <a:latin typeface="Century Schoolbook" pitchFamily="18" charset="0"/>
              </a:rPr>
              <a:t>але</a:t>
            </a:r>
            <a:r>
              <a:rPr lang="ru-RU" sz="3200" i="1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  <a:r>
              <a:rPr lang="ru-RU" sz="3200" i="1" dirty="0" err="1" smtClean="0">
                <a:solidFill>
                  <a:srgbClr val="002060"/>
                </a:solidFill>
                <a:latin typeface="Century Schoolbook" pitchFamily="18" charset="0"/>
              </a:rPr>
              <a:t>вважаю</a:t>
            </a:r>
            <a:r>
              <a:rPr lang="ru-RU" sz="3200" i="1" dirty="0" smtClean="0">
                <a:solidFill>
                  <a:srgbClr val="002060"/>
                </a:solidFill>
                <a:latin typeface="Century Schoolbook" pitchFamily="18" charset="0"/>
              </a:rPr>
              <a:t> за потрібне </a:t>
            </a:r>
            <a:r>
              <a:rPr lang="ru-RU" sz="3200" i="1" dirty="0" err="1" smtClean="0">
                <a:solidFill>
                  <a:srgbClr val="002060"/>
                </a:solidFill>
                <a:latin typeface="Century Schoolbook" pitchFamily="18" charset="0"/>
              </a:rPr>
              <a:t>попередити</a:t>
            </a:r>
            <a:r>
              <a:rPr lang="ru-RU" sz="3200" i="1" dirty="0" smtClean="0">
                <a:solidFill>
                  <a:srgbClr val="002060"/>
                </a:solidFill>
                <a:latin typeface="Century Schoolbook" pitchFamily="18" charset="0"/>
              </a:rPr>
              <a:t>: </a:t>
            </a:r>
            <a:r>
              <a:rPr lang="ru-RU" sz="3200" i="1" dirty="0" err="1" smtClean="0">
                <a:solidFill>
                  <a:srgbClr val="002060"/>
                </a:solidFill>
                <a:latin typeface="Century Schoolbook" pitchFamily="18" charset="0"/>
              </a:rPr>
              <a:t>шкідливі</a:t>
            </a:r>
            <a:r>
              <a:rPr lang="ru-RU" sz="3200" i="1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  <a:r>
              <a:rPr lang="ru-RU" sz="3200" i="1" dirty="0" err="1" smtClean="0">
                <a:solidFill>
                  <a:srgbClr val="002060"/>
                </a:solidFill>
                <a:latin typeface="Century Schoolbook" pitchFamily="18" charset="0"/>
              </a:rPr>
              <a:t>звички</a:t>
            </a:r>
            <a:r>
              <a:rPr lang="ru-RU" sz="3200" i="1" dirty="0" smtClean="0">
                <a:solidFill>
                  <a:srgbClr val="002060"/>
                </a:solidFill>
                <a:latin typeface="Century Schoolbook" pitchFamily="18" charset="0"/>
              </a:rPr>
              <a:t> - </a:t>
            </a:r>
            <a:r>
              <a:rPr lang="ru-RU" sz="3200" i="1" dirty="0" err="1" smtClean="0">
                <a:solidFill>
                  <a:srgbClr val="002060"/>
                </a:solidFill>
                <a:latin typeface="Century Schoolbook" pitchFamily="18" charset="0"/>
              </a:rPr>
              <a:t>це</a:t>
            </a:r>
            <a:r>
              <a:rPr lang="ru-RU" sz="3200" i="1" dirty="0" smtClean="0">
                <a:solidFill>
                  <a:srgbClr val="002060"/>
                </a:solidFill>
                <a:latin typeface="Century Schoolbook" pitchFamily="18" charset="0"/>
              </a:rPr>
              <a:t> твоя </a:t>
            </a:r>
            <a:r>
              <a:rPr lang="ru-RU" sz="3200" i="1" dirty="0" err="1" smtClean="0">
                <a:solidFill>
                  <a:srgbClr val="002060"/>
                </a:solidFill>
                <a:latin typeface="Century Schoolbook" pitchFamily="18" charset="0"/>
              </a:rPr>
              <a:t>розруха</a:t>
            </a:r>
            <a:r>
              <a:rPr lang="ru-RU" sz="3200" i="1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  <a:r>
              <a:rPr lang="ru-RU" sz="3200" i="1" dirty="0" err="1" smtClean="0">
                <a:solidFill>
                  <a:srgbClr val="002060"/>
                </a:solidFill>
                <a:latin typeface="Century Schoolbook" pitchFamily="18" charset="0"/>
              </a:rPr>
              <a:t>і</a:t>
            </a:r>
            <a:r>
              <a:rPr lang="ru-RU" sz="3200" i="1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  <a:r>
              <a:rPr lang="ru-RU" sz="3200" i="1" dirty="0" err="1" smtClean="0">
                <a:solidFill>
                  <a:srgbClr val="002060"/>
                </a:solidFill>
                <a:latin typeface="Century Schoolbook" pitchFamily="18" charset="0"/>
              </a:rPr>
              <a:t>твоя</a:t>
            </a:r>
            <a:r>
              <a:rPr lang="ru-RU" sz="3200" i="1" dirty="0" smtClean="0">
                <a:solidFill>
                  <a:srgbClr val="002060"/>
                </a:solidFill>
                <a:latin typeface="Century Schoolbook" pitchFamily="18" charset="0"/>
              </a:rPr>
              <a:t> смерть.»</a:t>
            </a:r>
            <a:endParaRPr lang="ru-RU" sz="3200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pic>
        <p:nvPicPr>
          <p:cNvPr id="1026" name="Picture 2" descr="http://votename.ru/metody-borby/imgs/59304-alkogolizm-izlechim-ili-n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599" y="3733800"/>
            <a:ext cx="4579697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4370" y="0"/>
            <a:ext cx="2119630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09600" y="381000"/>
            <a:ext cx="61722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Пам'ятайте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здоров'я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справжня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радість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життя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щастя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сумісні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тютюном 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спиртними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напоями.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5" name="Picture 3" descr="C:\Users\Админ\Desktop\Безымянн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962400"/>
            <a:ext cx="3793098" cy="2524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4370" y="0"/>
            <a:ext cx="2119630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22860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СПИСОК ЛІТЕРАТУРИ: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Безпека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життєдіяльності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Є.Д.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Желібо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Н.М.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Заверука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В.В.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Зацарний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Київ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Каравела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2002.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2.  “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Вред алкоголя и никотина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П.М.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Левитський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В.С.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Язловецкий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Київ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Радянська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школа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1987.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Л.Л.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Генкова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Н.Б.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Славков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небезпечно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Просвещение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1989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Просвещение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1989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4.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Г.М.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человек себе враг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М.: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1993 год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Ентін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ворог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М.: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1993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рік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Л.Ф.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Коварный враг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М.: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1981 год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Петренко,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Підступний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ворог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М.: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1981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рік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304800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Розширити в учнів знання про шкідливі звички.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Довести до свідомості учнів, що шкідливі звички є основною причиною порушення здоров'я.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Формувати  уявлення про  згубну дію на організм, куріння,    вживання алкоголю.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Формувати в учнів негативне ставлення до шкідливих звичок (паління, вживання алкогольних напоїв, наркотиків).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Виховувати дбайливе ставлення до власного здоров'я, також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виховувати в учнів протидію пропозиціям  куріння, вживання алкоголю.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170" y="0"/>
            <a:ext cx="2195830" cy="191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775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Основне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sng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питання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впливають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шкідливі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звички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 на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здоров’я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людини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Ключове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sng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питання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Чому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треба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захищатися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від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шкідливих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звичок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Завдання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проекту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донести до </a:t>
            </a:r>
            <a:r>
              <a:rPr lang="ru-RU" sz="3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учнів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шкідливість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куріння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вживання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підлітками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алкоголю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як запобігти поширенню шкідливих звичок</a:t>
            </a:r>
            <a:r>
              <a:rPr lang="uk-UA" sz="32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uk-UA" sz="32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зрозуміти причини захоплення поганими звичками.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4370" y="0"/>
            <a:ext cx="2119630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457200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err="1" smtClean="0"/>
              <a:t>Шкідлива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звичка</a:t>
            </a:r>
            <a:r>
              <a:rPr lang="ru-RU" sz="2800" dirty="0" smtClean="0"/>
              <a:t> – </a:t>
            </a:r>
            <a:r>
              <a:rPr lang="ru-RU" sz="2800" dirty="0" err="1" smtClean="0"/>
              <a:t>це</a:t>
            </a:r>
            <a:r>
              <a:rPr lang="ru-RU" sz="2800" dirty="0" smtClean="0"/>
              <a:t> </a:t>
            </a:r>
            <a:r>
              <a:rPr lang="ru-RU" sz="2800" dirty="0" err="1" smtClean="0"/>
              <a:t>властивість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поведінки</a:t>
            </a:r>
            <a:endParaRPr lang="ru-RU" sz="2800" dirty="0" smtClean="0"/>
          </a:p>
          <a:p>
            <a:r>
              <a:rPr lang="ru-RU" sz="2800" dirty="0" smtClean="0"/>
              <a:t> </a:t>
            </a:r>
            <a:r>
              <a:rPr lang="ru-RU" sz="2800" dirty="0" err="1" smtClean="0"/>
              <a:t>людини</a:t>
            </a:r>
            <a:r>
              <a:rPr lang="ru-RU" sz="2800" dirty="0" smtClean="0"/>
              <a:t> та </a:t>
            </a:r>
            <a:r>
              <a:rPr lang="ru-RU" sz="2800" dirty="0" err="1" smtClean="0"/>
              <a:t>залежність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організму</a:t>
            </a:r>
            <a:r>
              <a:rPr lang="ru-RU" sz="2800" dirty="0" smtClean="0"/>
              <a:t>, </a:t>
            </a:r>
            <a:r>
              <a:rPr lang="ru-RU" sz="2800" dirty="0" err="1" smtClean="0"/>
              <a:t>внаслідок</a:t>
            </a:r>
            <a:r>
              <a:rPr lang="ru-RU" sz="2800" dirty="0" smtClean="0"/>
              <a:t> </a:t>
            </a:r>
          </a:p>
          <a:p>
            <a:r>
              <a:rPr lang="ru-RU" sz="2800" dirty="0" err="1" smtClean="0"/>
              <a:t>чого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людина</a:t>
            </a:r>
            <a:r>
              <a:rPr lang="ru-RU" sz="2800" dirty="0" smtClean="0"/>
              <a:t> не </a:t>
            </a:r>
            <a:r>
              <a:rPr lang="ru-RU" sz="2800" dirty="0" err="1" smtClean="0"/>
              <a:t>контролює</a:t>
            </a:r>
            <a:r>
              <a:rPr lang="ru-RU" sz="2800" dirty="0" smtClean="0"/>
              <a:t> свою </a:t>
            </a:r>
            <a:r>
              <a:rPr lang="ru-RU" sz="2800" dirty="0" err="1" smtClean="0"/>
              <a:t>поведінку</a:t>
            </a:r>
            <a:r>
              <a:rPr lang="ru-RU" sz="2800" dirty="0" smtClean="0"/>
              <a:t>, а</a:t>
            </a:r>
          </a:p>
          <a:p>
            <a:r>
              <a:rPr lang="ru-RU" sz="2800" dirty="0" err="1" smtClean="0"/>
              <a:t>скоріш</a:t>
            </a:r>
            <a:r>
              <a:rPr lang="ru-RU" sz="2800" dirty="0" smtClean="0"/>
              <a:t> вона </a:t>
            </a:r>
            <a:r>
              <a:rPr lang="ru-RU" sz="2800" dirty="0" err="1" smtClean="0"/>
              <a:t>контролює</a:t>
            </a:r>
            <a:r>
              <a:rPr lang="ru-RU" sz="2800" dirty="0" smtClean="0"/>
              <a:t> </a:t>
            </a:r>
            <a:r>
              <a:rPr lang="ru-RU" sz="2800" dirty="0" err="1" smtClean="0"/>
              <a:t>її</a:t>
            </a:r>
            <a:r>
              <a:rPr lang="ru-RU" sz="2800" dirty="0" smtClean="0"/>
              <a:t>. </a:t>
            </a:r>
            <a:r>
              <a:rPr lang="ru-RU" sz="2800" dirty="0" err="1" smtClean="0"/>
              <a:t>Варто</a:t>
            </a:r>
            <a:r>
              <a:rPr lang="ru-RU" sz="2800" dirty="0" smtClean="0"/>
              <a:t> </a:t>
            </a:r>
            <a:r>
              <a:rPr lang="ru-RU" sz="2800" dirty="0" err="1" smtClean="0"/>
              <a:t>лише</a:t>
            </a:r>
            <a:r>
              <a:rPr lang="ru-RU" sz="2800" dirty="0" smtClean="0"/>
              <a:t> </a:t>
            </a:r>
            <a:r>
              <a:rPr lang="ru-RU" sz="2800" dirty="0" err="1" smtClean="0"/>
              <a:t>сформуватися</a:t>
            </a:r>
            <a:r>
              <a:rPr lang="ru-RU" sz="2800" dirty="0" smtClean="0"/>
              <a:t> </a:t>
            </a:r>
            <a:r>
              <a:rPr lang="ru-RU" sz="2800" dirty="0" err="1" smtClean="0"/>
              <a:t>шкідливі</a:t>
            </a:r>
            <a:r>
              <a:rPr lang="ru-RU" sz="2800" dirty="0" smtClean="0"/>
              <a:t> </a:t>
            </a:r>
            <a:r>
              <a:rPr lang="ru-RU" sz="2800" dirty="0" err="1" smtClean="0"/>
              <a:t>звичці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вона </a:t>
            </a:r>
            <a:r>
              <a:rPr lang="ru-RU" sz="2800" dirty="0" err="1" smtClean="0"/>
              <a:t>керує</a:t>
            </a:r>
            <a:r>
              <a:rPr lang="ru-RU" sz="2800" dirty="0" smtClean="0"/>
              <a:t> </a:t>
            </a:r>
            <a:r>
              <a:rPr lang="ru-RU" sz="2800" dirty="0" err="1" smtClean="0"/>
              <a:t>людиною</a:t>
            </a:r>
            <a:r>
              <a:rPr lang="ru-RU" sz="2800" dirty="0" smtClean="0"/>
              <a:t>. </a:t>
            </a:r>
            <a:r>
              <a:rPr lang="ru-RU" sz="2800" dirty="0" err="1" smtClean="0"/>
              <a:t>Відповідно</a:t>
            </a:r>
            <a:r>
              <a:rPr lang="ru-RU" sz="2800" dirty="0" smtClean="0"/>
              <a:t> на </a:t>
            </a:r>
            <a:r>
              <a:rPr lang="ru-RU" sz="2800" dirty="0" err="1" smtClean="0"/>
              <a:t>це</a:t>
            </a:r>
            <a:r>
              <a:rPr lang="ru-RU" sz="2800" dirty="0" smtClean="0"/>
              <a:t> </a:t>
            </a:r>
            <a:r>
              <a:rPr lang="ru-RU" sz="2800" dirty="0" err="1" smtClean="0"/>
              <a:t>йде</a:t>
            </a:r>
            <a:r>
              <a:rPr lang="ru-RU" sz="2800" dirty="0" smtClean="0"/>
              <a:t> </a:t>
            </a:r>
            <a:r>
              <a:rPr lang="ru-RU" sz="2800" dirty="0" err="1" smtClean="0"/>
              <a:t>частина</a:t>
            </a:r>
            <a:r>
              <a:rPr lang="ru-RU" sz="2800" dirty="0" smtClean="0"/>
              <a:t> </a:t>
            </a:r>
            <a:r>
              <a:rPr lang="ru-RU" sz="2800" dirty="0" err="1" smtClean="0"/>
              <a:t>її</a:t>
            </a:r>
            <a:r>
              <a:rPr lang="ru-RU" sz="2800" dirty="0" smtClean="0"/>
              <a:t> грошей, </a:t>
            </a:r>
            <a:r>
              <a:rPr lang="ru-RU" sz="2800" dirty="0" err="1" smtClean="0"/>
              <a:t>її</a:t>
            </a:r>
            <a:r>
              <a:rPr lang="ru-RU" sz="2800" dirty="0" smtClean="0"/>
              <a:t> часу, </a:t>
            </a:r>
            <a:r>
              <a:rPr lang="ru-RU" sz="2800" dirty="0" err="1" smtClean="0"/>
              <a:t>її</a:t>
            </a:r>
            <a:r>
              <a:rPr lang="ru-RU" sz="2800" dirty="0" smtClean="0"/>
              <a:t> </a:t>
            </a:r>
            <a:r>
              <a:rPr lang="ru-RU" sz="2800" dirty="0" err="1" smtClean="0"/>
              <a:t>енергії</a:t>
            </a:r>
            <a:r>
              <a:rPr lang="ru-RU" sz="2800" dirty="0" smtClean="0"/>
              <a:t>, на </a:t>
            </a:r>
            <a:r>
              <a:rPr lang="ru-RU" sz="2800" dirty="0" err="1" smtClean="0"/>
              <a:t>збиток</a:t>
            </a:r>
            <a:r>
              <a:rPr lang="ru-RU" sz="2800" dirty="0" smtClean="0"/>
              <a:t> </a:t>
            </a:r>
            <a:r>
              <a:rPr lang="ru-RU" sz="2800" dirty="0" err="1" smtClean="0"/>
              <a:t>чомусь</a:t>
            </a:r>
            <a:r>
              <a:rPr lang="ru-RU" sz="2800" dirty="0" smtClean="0"/>
              <a:t> </a:t>
            </a:r>
            <a:r>
              <a:rPr lang="ru-RU" sz="2800" dirty="0" err="1" smtClean="0"/>
              <a:t>більш</a:t>
            </a:r>
            <a:r>
              <a:rPr lang="ru-RU" sz="2800" dirty="0" smtClean="0"/>
              <a:t> </a:t>
            </a:r>
            <a:r>
              <a:rPr lang="ru-RU" sz="2800" dirty="0" err="1" smtClean="0"/>
              <a:t>корисному</a:t>
            </a:r>
            <a:r>
              <a:rPr lang="ru-RU" sz="2800" dirty="0" smtClean="0"/>
              <a:t>. Людина </a:t>
            </a:r>
            <a:r>
              <a:rPr lang="ru-RU" sz="2800" dirty="0" err="1" smtClean="0"/>
              <a:t>втрачаєте</a:t>
            </a:r>
            <a:r>
              <a:rPr lang="ru-RU" sz="2800" dirty="0" smtClean="0"/>
              <a:t> </a:t>
            </a:r>
            <a:r>
              <a:rPr lang="ru-RU" sz="2800" dirty="0" err="1" smtClean="0"/>
              <a:t>самоповагу</a:t>
            </a:r>
            <a:r>
              <a:rPr lang="ru-RU" sz="2800" dirty="0" smtClean="0"/>
              <a:t>, </a:t>
            </a:r>
            <a:r>
              <a:rPr lang="ru-RU" sz="2800" dirty="0" err="1" smtClean="0"/>
              <a:t>душевні</a:t>
            </a:r>
            <a:r>
              <a:rPr lang="ru-RU" sz="2800" dirty="0" smtClean="0"/>
              <a:t> </a:t>
            </a:r>
            <a:r>
              <a:rPr lang="ru-RU" sz="2800" dirty="0" err="1" smtClean="0"/>
              <a:t>сили</a:t>
            </a:r>
            <a:r>
              <a:rPr lang="ru-RU" sz="2800" dirty="0" smtClean="0"/>
              <a:t>, </a:t>
            </a:r>
            <a:r>
              <a:rPr lang="ru-RU" sz="2800" dirty="0" err="1" smtClean="0"/>
              <a:t>руйнується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фізичне</a:t>
            </a:r>
            <a:r>
              <a:rPr lang="ru-RU" sz="2800" dirty="0" smtClean="0"/>
              <a:t> та </a:t>
            </a:r>
            <a:r>
              <a:rPr lang="ru-RU" sz="2800" dirty="0" err="1" smtClean="0"/>
              <a:t>душевне</a:t>
            </a:r>
            <a:r>
              <a:rPr lang="ru-RU" sz="2800" dirty="0" smtClean="0"/>
              <a:t> </a:t>
            </a:r>
            <a:r>
              <a:rPr lang="ru-RU" sz="2800" dirty="0" err="1" smtClean="0"/>
              <a:t>здоров¢я</a:t>
            </a:r>
            <a:r>
              <a:rPr lang="ru-RU" sz="2800" dirty="0" smtClean="0"/>
              <a:t>. </a:t>
            </a:r>
            <a:r>
              <a:rPr lang="ru-RU" sz="2800" dirty="0" err="1" smtClean="0"/>
              <a:t>Деяких</a:t>
            </a:r>
            <a:r>
              <a:rPr lang="ru-RU" sz="2800" dirty="0" smtClean="0"/>
              <a:t> </a:t>
            </a:r>
            <a:r>
              <a:rPr lang="ru-RU" sz="2800" dirty="0" err="1" smtClean="0"/>
              <a:t>це</a:t>
            </a:r>
            <a:r>
              <a:rPr lang="ru-RU" sz="2800" dirty="0" smtClean="0"/>
              <a:t> </a:t>
            </a:r>
            <a:r>
              <a:rPr lang="ru-RU" sz="2800" dirty="0" err="1" smtClean="0"/>
              <a:t>врешті</a:t>
            </a:r>
            <a:r>
              <a:rPr lang="ru-RU" sz="2800" dirty="0" smtClean="0"/>
              <a:t> – </a:t>
            </a:r>
            <a:r>
              <a:rPr lang="ru-RU" sz="2800" dirty="0" err="1" smtClean="0"/>
              <a:t>решт</a:t>
            </a:r>
            <a:r>
              <a:rPr lang="ru-RU" sz="2800" dirty="0" smtClean="0"/>
              <a:t> </a:t>
            </a:r>
            <a:r>
              <a:rPr lang="ru-RU" sz="2800" dirty="0" err="1" smtClean="0"/>
              <a:t>убиває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2530" name="Picture 2" descr="http://cs315517.vk.me/v315517185/63fc/M72HX9eez8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724400"/>
            <a:ext cx="2713726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4370" y="0"/>
            <a:ext cx="2119630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30480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Причини виникнення </a:t>
            </a:r>
            <a:r>
              <a:rPr kumimoji="0" lang="ru-RU" sz="2800" b="1" i="0" u="sng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шкідливих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sng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звичок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Серед основних причин виникнення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поширення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шкідливих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звичок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назвати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Соціальна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узгодженість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Якщо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інша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модель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поведінки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прийнята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якої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належить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якою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себе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ідентифікує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відчуває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необхідність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слідувати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показати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свою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приналежність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цієї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звідси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мода 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шкідливі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звички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Задоволення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Одна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головних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причин,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чому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люди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йдуть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шкідливим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звичкам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супутні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приємні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спочатку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відчуття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самопочуття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релаксації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містичної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ейфорії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Далі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виникає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пряма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залежність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Цікавість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змушує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деяких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людей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почати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самим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слідувати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шкідливим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звичкам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Відхід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фізичного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стресу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Більшості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людей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вдається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справлятися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найбільш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стресовими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ситуаціями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життя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деякі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намагаються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знайти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притулок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залежності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Невміння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правильно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використовувати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вільний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час.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Відчуження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невлаштованість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житті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4370" y="0"/>
            <a:ext cx="2119630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Рисунок 4" descr="http://polezniesoveti.net/wp-content/uploads/2014/03/brosit_kuri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0"/>
            <a:ext cx="2398295" cy="1981200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914400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пробував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курити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кури!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Тих,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хто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курить люди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поважають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тим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хто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курить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завжди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говори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Нехай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здоровим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буть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тобі не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заважають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136339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Куріння</a:t>
            </a:r>
            <a:r>
              <a:rPr lang="ru-RU" sz="3200" i="1" dirty="0" smtClean="0"/>
              <a:t> -</a:t>
            </a:r>
            <a:r>
              <a:rPr lang="ru-RU" sz="3200" dirty="0" smtClean="0"/>
              <a:t> </a:t>
            </a:r>
            <a:r>
              <a:rPr lang="ru-RU" sz="3200" dirty="0" err="1" smtClean="0"/>
              <a:t>одне</a:t>
            </a:r>
            <a:r>
              <a:rPr lang="ru-RU" sz="3200" dirty="0" smtClean="0"/>
              <a:t> </a:t>
            </a:r>
            <a:r>
              <a:rPr lang="ru-RU" sz="3200" dirty="0" err="1" smtClean="0"/>
              <a:t>з</a:t>
            </a:r>
            <a:r>
              <a:rPr lang="ru-RU" sz="3200" dirty="0" smtClean="0"/>
              <a:t> </a:t>
            </a:r>
            <a:r>
              <a:rPr lang="ru-RU" sz="3200" dirty="0" err="1" smtClean="0"/>
              <a:t>найбільш</a:t>
            </a:r>
            <a:r>
              <a:rPr lang="ru-RU" sz="3200" dirty="0" smtClean="0"/>
              <a:t> </a:t>
            </a:r>
            <a:r>
              <a:rPr lang="ru-RU" sz="3200" dirty="0" err="1" smtClean="0"/>
              <a:t>поширених</a:t>
            </a:r>
            <a:r>
              <a:rPr lang="ru-RU" sz="3200" dirty="0" smtClean="0"/>
              <a:t> </a:t>
            </a:r>
            <a:r>
              <a:rPr lang="ru-RU" sz="3200" dirty="0" err="1" smtClean="0"/>
              <a:t>видів</a:t>
            </a:r>
            <a:r>
              <a:rPr lang="ru-RU" sz="3200" dirty="0" smtClean="0"/>
              <a:t> </a:t>
            </a:r>
            <a:r>
              <a:rPr lang="ru-RU" sz="3200" dirty="0" err="1" smtClean="0"/>
              <a:t>побутової</a:t>
            </a:r>
            <a:r>
              <a:rPr lang="ru-RU" sz="3200" dirty="0" smtClean="0"/>
              <a:t> </a:t>
            </a:r>
            <a:r>
              <a:rPr lang="ru-RU" sz="3200" dirty="0" err="1" smtClean="0"/>
              <a:t>токсикоманії</a:t>
            </a:r>
            <a:r>
              <a:rPr lang="ru-RU" sz="3200" dirty="0" smtClean="0"/>
              <a:t>, сама </a:t>
            </a:r>
            <a:r>
              <a:rPr lang="ru-RU" sz="3200" dirty="0" err="1" smtClean="0"/>
              <a:t>найпоширеніша</a:t>
            </a:r>
            <a:r>
              <a:rPr lang="ru-RU" sz="3200" dirty="0" smtClean="0"/>
              <a:t> у </a:t>
            </a:r>
            <a:r>
              <a:rPr lang="ru-RU" sz="3200" dirty="0" err="1" smtClean="0"/>
              <a:t>всьому</a:t>
            </a:r>
            <a:r>
              <a:rPr lang="ru-RU" sz="3200" dirty="0" smtClean="0"/>
              <a:t> </a:t>
            </a:r>
            <a:r>
              <a:rPr lang="ru-RU" sz="3200" dirty="0" err="1" smtClean="0"/>
              <a:t>світі</a:t>
            </a:r>
            <a:r>
              <a:rPr lang="ru-RU" sz="3200" dirty="0" smtClean="0"/>
              <a:t> </a:t>
            </a:r>
            <a:r>
              <a:rPr lang="ru-RU" sz="3200" dirty="0" err="1" smtClean="0"/>
              <a:t>шкідлива</a:t>
            </a:r>
            <a:r>
              <a:rPr lang="ru-RU" sz="3200" dirty="0" smtClean="0"/>
              <a:t> </a:t>
            </a:r>
            <a:r>
              <a:rPr lang="ru-RU" sz="3200" dirty="0" err="1" smtClean="0"/>
              <a:t>звичка</a:t>
            </a:r>
            <a:r>
              <a:rPr lang="ru-RU" sz="3200" dirty="0" smtClean="0"/>
              <a:t>. </a:t>
            </a:r>
            <a:r>
              <a:rPr lang="ru-RU" sz="3200" dirty="0" err="1" smtClean="0"/>
              <a:t>Залежність</a:t>
            </a:r>
            <a:r>
              <a:rPr lang="ru-RU" sz="3200" dirty="0" smtClean="0"/>
              <a:t> </a:t>
            </a:r>
            <a:r>
              <a:rPr lang="ru-RU" sz="3200" dirty="0" err="1" smtClean="0"/>
              <a:t>від</a:t>
            </a:r>
            <a:r>
              <a:rPr lang="ru-RU" sz="3200" dirty="0" smtClean="0"/>
              <a:t> тютюну внесено в </a:t>
            </a:r>
            <a:r>
              <a:rPr lang="ru-RU" sz="3200" dirty="0" err="1" smtClean="0"/>
              <a:t>Міжнародну</a:t>
            </a:r>
            <a:r>
              <a:rPr lang="ru-RU" sz="3200" dirty="0" smtClean="0"/>
              <a:t> </a:t>
            </a:r>
            <a:r>
              <a:rPr lang="ru-RU" sz="3200" dirty="0" err="1" smtClean="0"/>
              <a:t>класифікацію</a:t>
            </a:r>
            <a:r>
              <a:rPr lang="ru-RU" sz="3200" dirty="0" smtClean="0"/>
              <a:t> хвороб. </a:t>
            </a:r>
            <a:r>
              <a:rPr lang="ru-RU" sz="3200" dirty="0" err="1" smtClean="0"/>
              <a:t>Нікотин</a:t>
            </a:r>
            <a:r>
              <a:rPr lang="ru-RU" sz="3200" dirty="0" smtClean="0"/>
              <a:t> </a:t>
            </a:r>
            <a:r>
              <a:rPr lang="ru-RU" sz="3200" dirty="0" err="1" smtClean="0"/>
              <a:t>є</a:t>
            </a:r>
            <a:r>
              <a:rPr lang="ru-RU" sz="3200" dirty="0" smtClean="0"/>
              <a:t> </a:t>
            </a:r>
            <a:r>
              <a:rPr lang="ru-RU" sz="3200" dirty="0" err="1" smtClean="0"/>
              <a:t>своєрідним</a:t>
            </a:r>
            <a:r>
              <a:rPr lang="ru-RU" sz="3200" dirty="0" smtClean="0"/>
              <a:t> стимулятором </a:t>
            </a:r>
            <a:r>
              <a:rPr lang="ru-RU" sz="3200" dirty="0" err="1" smtClean="0"/>
              <a:t>нервової</a:t>
            </a:r>
            <a:r>
              <a:rPr lang="ru-RU" sz="3200" dirty="0" smtClean="0"/>
              <a:t> </a:t>
            </a:r>
            <a:r>
              <a:rPr lang="ru-RU" sz="3200" dirty="0" err="1" smtClean="0"/>
              <a:t>системи</a:t>
            </a:r>
            <a:r>
              <a:rPr lang="ru-RU" sz="3200" dirty="0" smtClean="0"/>
              <a:t>, </a:t>
            </a:r>
            <a:r>
              <a:rPr lang="ru-RU" sz="3200" dirty="0" err="1" smtClean="0"/>
              <a:t>що</a:t>
            </a:r>
            <a:r>
              <a:rPr lang="ru-RU" sz="3200" dirty="0" smtClean="0"/>
              <a:t> </a:t>
            </a:r>
            <a:r>
              <a:rPr lang="ru-RU" sz="3200" dirty="0" err="1" smtClean="0"/>
              <a:t>має</a:t>
            </a:r>
            <a:r>
              <a:rPr lang="ru-RU" sz="3200" dirty="0" smtClean="0"/>
              <a:t> </a:t>
            </a:r>
            <a:r>
              <a:rPr lang="ru-RU" sz="3200" dirty="0" err="1" smtClean="0"/>
              <a:t>патологічний</a:t>
            </a:r>
            <a:r>
              <a:rPr lang="ru-RU" sz="3200" dirty="0" smtClean="0"/>
              <a:t> </a:t>
            </a:r>
            <a:r>
              <a:rPr lang="ru-RU" sz="3200" dirty="0" err="1" smtClean="0"/>
              <a:t>вплив</a:t>
            </a:r>
            <a:r>
              <a:rPr lang="ru-RU" sz="3200" dirty="0" smtClean="0"/>
              <a:t> на </a:t>
            </a:r>
            <a:r>
              <a:rPr lang="ru-RU" sz="3200" dirty="0" err="1" smtClean="0"/>
              <a:t>організм</a:t>
            </a:r>
            <a:r>
              <a:rPr lang="ru-RU" sz="3200" dirty="0" smtClean="0"/>
              <a:t> особливо у </a:t>
            </a:r>
            <a:r>
              <a:rPr lang="ru-RU" sz="3200" dirty="0" err="1" smtClean="0"/>
              <a:t>розвитку</a:t>
            </a:r>
            <a:r>
              <a:rPr lang="ru-RU" sz="3200" dirty="0" smtClean="0"/>
              <a:t> </a:t>
            </a:r>
            <a:r>
              <a:rPr lang="ru-RU" sz="3200" dirty="0" err="1" smtClean="0"/>
              <a:t>ракових</a:t>
            </a:r>
            <a:r>
              <a:rPr lang="ru-RU" sz="3200" dirty="0" smtClean="0"/>
              <a:t> хвороб.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2401" y="2790825"/>
            <a:ext cx="89915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400" b="1" dirty="0" smtClean="0"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Print" pitchFamily="2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4572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</a:p>
          <a:p>
            <a:pPr algn="ctr"/>
            <a:r>
              <a:rPr lang="ru-RU" sz="2000" b="1" dirty="0" err="1" smtClean="0">
                <a:solidFill>
                  <a:srgbClr val="FF0000"/>
                </a:solidFill>
              </a:rPr>
              <a:t>Що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</a:rPr>
              <a:t>таке</a:t>
            </a:r>
            <a:r>
              <a:rPr lang="ru-RU" sz="2000" b="1" dirty="0" smtClean="0">
                <a:solidFill>
                  <a:srgbClr val="FF0000"/>
                </a:solidFill>
              </a:rPr>
              <a:t> тютюн? </a:t>
            </a:r>
          </a:p>
          <a:p>
            <a:r>
              <a:rPr lang="ru-RU" sz="2000" b="1" dirty="0" smtClean="0"/>
              <a:t>Тютюн — </a:t>
            </a:r>
            <a:r>
              <a:rPr lang="ru-RU" sz="2000" b="1" dirty="0" err="1" smtClean="0"/>
              <a:t>це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однорічна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рослина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родини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пасльонових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висушені</a:t>
            </a:r>
            <a:r>
              <a:rPr lang="ru-RU" sz="2000" b="1" dirty="0" smtClean="0"/>
              <a:t> листки </a:t>
            </a:r>
            <a:r>
              <a:rPr lang="ru-RU" sz="2000" b="1" dirty="0" err="1" smtClean="0"/>
              <a:t>якої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після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спеціальної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обробки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подрібнюють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використовують</a:t>
            </a:r>
            <a:r>
              <a:rPr lang="ru-RU" sz="2000" b="1" dirty="0" smtClean="0"/>
              <a:t> для </a:t>
            </a:r>
            <a:r>
              <a:rPr lang="ru-RU" sz="2000" b="1" dirty="0" err="1" smtClean="0"/>
              <a:t>куріння</a:t>
            </a:r>
            <a:r>
              <a:rPr lang="ru-RU" sz="2000" b="1" dirty="0" smtClean="0"/>
              <a:t>. До складу </a:t>
            </a:r>
            <a:r>
              <a:rPr lang="ru-RU" sz="2000" b="1" dirty="0" err="1" smtClean="0"/>
              <a:t>листків</a:t>
            </a:r>
            <a:r>
              <a:rPr lang="ru-RU" sz="2000" b="1" dirty="0" smtClean="0"/>
              <a:t> тютюну </a:t>
            </a:r>
            <a:r>
              <a:rPr lang="ru-RU" sz="2000" b="1" dirty="0" err="1" smtClean="0"/>
              <a:t>входять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такі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речовини</a:t>
            </a:r>
            <a:r>
              <a:rPr lang="ru-RU" sz="2000" b="1" dirty="0" smtClean="0"/>
              <a:t> як </a:t>
            </a:r>
            <a:r>
              <a:rPr lang="ru-RU" sz="2000" b="1" dirty="0" err="1" smtClean="0"/>
              <a:t>нікотин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білки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вуглеводи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органчні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кислоти</a:t>
            </a:r>
            <a:r>
              <a:rPr lang="ru-RU" sz="2000" b="1" dirty="0" smtClean="0"/>
              <a:t>, смоли </a:t>
            </a:r>
            <a:r>
              <a:rPr lang="ru-RU" sz="2000" b="1" dirty="0" err="1" smtClean="0"/>
              <a:t>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ефірні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олії</a:t>
            </a:r>
            <a:r>
              <a:rPr lang="ru-RU" sz="2000" b="1" dirty="0" smtClean="0"/>
              <a:t>. </a:t>
            </a:r>
            <a:r>
              <a:rPr lang="ru-RU" sz="2000" b="1" dirty="0" err="1" smtClean="0"/>
              <a:t>Основна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особливість</a:t>
            </a:r>
            <a:r>
              <a:rPr lang="ru-RU" sz="2000" b="1" dirty="0" smtClean="0"/>
              <a:t> тютюну, </a:t>
            </a:r>
            <a:r>
              <a:rPr lang="ru-RU" sz="2000" b="1" dirty="0" err="1" smtClean="0"/>
              <a:t>завдяки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якій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він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відрізняється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від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інших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рослин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родини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пасльонових</a:t>
            </a:r>
            <a:r>
              <a:rPr lang="ru-RU" sz="2000" b="1" dirty="0" smtClean="0"/>
              <a:t>, — </a:t>
            </a:r>
            <a:r>
              <a:rPr lang="ru-RU" sz="2000" b="1" dirty="0" err="1" smtClean="0"/>
              <a:t>вміст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нікотину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pic>
        <p:nvPicPr>
          <p:cNvPr id="32770" name="Picture 2" descr="http://mastery-of-building.org/wp-content/uploads/2014/06/tabak_dushistiy_rasten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343400"/>
            <a:ext cx="2286000" cy="2291103"/>
          </a:xfrm>
          <a:prstGeom prst="rect">
            <a:avLst/>
          </a:prstGeom>
          <a:noFill/>
        </p:spPr>
      </p:pic>
      <p:pic>
        <p:nvPicPr>
          <p:cNvPr id="32772" name="Picture 4" descr="http://www.medical-enc.ru/18/images/taba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52400"/>
            <a:ext cx="4284485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1143895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http://constructorus.ru/wp-content/uploads/2014/01/%D0%9A%D0%B0%D0%BA-%D0%B8%D0%B7%D0%B1%D0%B0%D0%B2%D0%B8%D1%82%D1%8C%D1%81%D1%8F-%D0%BE%D1%82-%D0%B2%D1%80%D0%B5%D0%B4%D0%BD%D1%8B%D1%85-%D0%BF%D1%80%D0%B8%D0%B2%D1%8B%D1%87%D0%B5%D0%B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4370" y="0"/>
            <a:ext cx="2119630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58847"/>
            <a:ext cx="685800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u="sng" dirty="0" smtClean="0">
                <a:solidFill>
                  <a:srgbClr val="FF0000"/>
                </a:solidFill>
              </a:rPr>
              <a:t>Нікотинова залежність має три стадії: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2000" dirty="0" err="1" smtClean="0"/>
              <a:t>-</a:t>
            </a:r>
            <a:r>
              <a:rPr lang="uk-UA" sz="2000" b="1" i="1" dirty="0" err="1" smtClean="0">
                <a:solidFill>
                  <a:srgbClr val="002060"/>
                </a:solidFill>
              </a:rPr>
              <a:t>перша</a:t>
            </a:r>
            <a:r>
              <a:rPr lang="uk-UA" sz="2000" b="1" i="1" dirty="0" smtClean="0">
                <a:solidFill>
                  <a:srgbClr val="002060"/>
                </a:solidFill>
              </a:rPr>
              <a:t> стадія</a:t>
            </a:r>
            <a:r>
              <a:rPr lang="ru-RU" sz="2000" dirty="0" smtClean="0"/>
              <a:t> </a:t>
            </a:r>
            <a:r>
              <a:rPr lang="uk-UA" sz="2000" dirty="0" smtClean="0"/>
              <a:t>епізодичне паління не більше 5 сигарет на день, що викликає незначні зміни у діяльності нервової системи;</a:t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b="1" i="1" dirty="0" smtClean="0">
                <a:solidFill>
                  <a:srgbClr val="002060"/>
                </a:solidFill>
              </a:rPr>
              <a:t>- друга стадія</a:t>
            </a:r>
            <a:r>
              <a:rPr lang="ru-RU" sz="2000" i="1" dirty="0" smtClean="0"/>
              <a:t> </a:t>
            </a:r>
            <a:r>
              <a:rPr lang="uk-UA" sz="2000" dirty="0" smtClean="0"/>
              <a:t>- постійне паління від 5 до 15 сигарет на день, при цьому виникає незначна фізична залежність та при припиненні паління розвивається стан, важкий як фізично так і психічно, його знімає паління чергової сигарети;</a:t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i="1" dirty="0" smtClean="0"/>
              <a:t>- </a:t>
            </a:r>
            <a:r>
              <a:rPr lang="uk-UA" sz="2000" b="1" i="1" dirty="0" smtClean="0">
                <a:solidFill>
                  <a:srgbClr val="002060"/>
                </a:solidFill>
              </a:rPr>
              <a:t>третя стадія</a:t>
            </a:r>
            <a:r>
              <a:rPr lang="uk-UA" sz="2000" dirty="0" smtClean="0">
                <a:solidFill>
                  <a:srgbClr val="002060"/>
                </a:solidFill>
              </a:rPr>
              <a:t> </a:t>
            </a:r>
            <a:r>
              <a:rPr lang="uk-UA" sz="2000" dirty="0" err="1" smtClean="0"/>
              <a:t>-постійне</a:t>
            </a:r>
            <a:r>
              <a:rPr lang="uk-UA" sz="2000" dirty="0" smtClean="0"/>
              <a:t> викурювання від однієї до півтори пачки на день, виробляється звичка палити натщесерце, відразу після їжі або серед ночі, звикання дуже сильне. </a:t>
            </a:r>
            <a:r>
              <a:rPr lang="ru-RU" sz="2000" dirty="0" err="1" smtClean="0"/>
              <a:t>Припинення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паління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викликає</a:t>
            </a:r>
            <a:r>
              <a:rPr lang="ru-RU" sz="2000" dirty="0" smtClean="0"/>
              <a:t> тяжкий стан, </a:t>
            </a:r>
            <a:r>
              <a:rPr lang="ru-RU" sz="2000" dirty="0" err="1" smtClean="0"/>
              <a:t>виражені</a:t>
            </a:r>
            <a:r>
              <a:rPr lang="ru-RU" sz="2000" dirty="0" smtClean="0"/>
              <a:t> </a:t>
            </a:r>
            <a:r>
              <a:rPr lang="ru-RU" sz="2000" dirty="0" err="1" smtClean="0"/>
              <a:t>зміни</a:t>
            </a:r>
            <a:r>
              <a:rPr lang="ru-RU" sz="2000" dirty="0" smtClean="0"/>
              <a:t> у </a:t>
            </a:r>
            <a:r>
              <a:rPr lang="ru-RU" sz="2000" dirty="0" err="1" smtClean="0"/>
              <a:t>нервовій</a:t>
            </a:r>
            <a:r>
              <a:rPr lang="ru-RU" sz="2000" dirty="0" smtClean="0"/>
              <a:t> </a:t>
            </a:r>
            <a:r>
              <a:rPr lang="ru-RU" sz="2000" dirty="0" err="1" smtClean="0"/>
              <a:t>системі</a:t>
            </a:r>
            <a:r>
              <a:rPr lang="ru-RU" sz="2000" dirty="0" smtClean="0"/>
              <a:t>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внутрішніх</a:t>
            </a:r>
            <a:r>
              <a:rPr lang="ru-RU" sz="2000" dirty="0" smtClean="0"/>
              <a:t> органах. </a:t>
            </a:r>
            <a:r>
              <a:rPr lang="ru-RU" sz="2000" dirty="0" err="1" smtClean="0"/>
              <a:t>Токсичне</a:t>
            </a:r>
            <a:r>
              <a:rPr lang="ru-RU" sz="2000" dirty="0" smtClean="0"/>
              <a:t> </a:t>
            </a:r>
            <a:r>
              <a:rPr lang="ru-RU" sz="2000" dirty="0" err="1" smtClean="0"/>
              <a:t>руйнування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організму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766</Words>
  <Application>Microsoft Office PowerPoint</Application>
  <PresentationFormat>Экран (4:3)</PresentationFormat>
  <Paragraphs>127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28</cp:revision>
  <dcterms:created xsi:type="dcterms:W3CDTF">2016-02-28T13:58:06Z</dcterms:created>
  <dcterms:modified xsi:type="dcterms:W3CDTF">2017-05-12T18:51:08Z</dcterms:modified>
</cp:coreProperties>
</file>