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9"/>
  </p:notesMasterIdLst>
  <p:sldIdLst>
    <p:sldId id="281" r:id="rId2"/>
    <p:sldId id="279" r:id="rId3"/>
    <p:sldId id="278" r:id="rId4"/>
    <p:sldId id="280" r:id="rId5"/>
    <p:sldId id="294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5" r:id="rId15"/>
    <p:sldId id="256" r:id="rId16"/>
    <p:sldId id="257" r:id="rId17"/>
    <p:sldId id="258" r:id="rId18"/>
    <p:sldId id="259" r:id="rId19"/>
    <p:sldId id="296" r:id="rId20"/>
    <p:sldId id="260" r:id="rId21"/>
    <p:sldId id="261" r:id="rId22"/>
    <p:sldId id="262" r:id="rId23"/>
    <p:sldId id="263" r:id="rId24"/>
    <p:sldId id="264" r:id="rId25"/>
    <p:sldId id="272" r:id="rId26"/>
    <p:sldId id="265" r:id="rId27"/>
    <p:sldId id="274" r:id="rId28"/>
    <p:sldId id="266" r:id="rId29"/>
    <p:sldId id="297" r:id="rId30"/>
    <p:sldId id="267" r:id="rId31"/>
    <p:sldId id="276" r:id="rId32"/>
    <p:sldId id="270" r:id="rId33"/>
    <p:sldId id="291" r:id="rId34"/>
    <p:sldId id="268" r:id="rId35"/>
    <p:sldId id="277" r:id="rId36"/>
    <p:sldId id="293" r:id="rId37"/>
    <p:sldId id="292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A7A3F4D-17FF-49C1-8986-3BA0A63057B7}" type="datetimeFigureOut">
              <a:rPr lang="ru-RU"/>
              <a:pPr>
                <a:defRPr/>
              </a:pPr>
              <a:t>05.03.2017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3ED4F19-B84D-45BF-8848-5F1558374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614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7015C-AB6B-43C4-98BE-6B2B95A3E9EC}" type="datetimeFigureOut">
              <a:rPr lang="ru-RU"/>
              <a:pPr>
                <a:defRPr/>
              </a:pPr>
              <a:t>05.03.2017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9914E-1A0A-4417-B2AD-E06F472EB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537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7254A-77AF-4210-BA13-86CA7A15B610}" type="datetimeFigureOut">
              <a:rPr lang="ru-RU"/>
              <a:pPr>
                <a:defRPr/>
              </a:pPr>
              <a:t>05.03.2017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F8D95-79E9-4744-BED8-BAB2570E4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068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844DC-76D6-4E57-9C80-49D98D8DE305}" type="datetimeFigureOut">
              <a:rPr lang="ru-RU"/>
              <a:pPr>
                <a:defRPr/>
              </a:pPr>
              <a:t>05.03.2017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F7A37-E610-41F8-A6FC-92F13D0E21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570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68B74-D6A7-45E5-9FE2-A844A95F0DB0}" type="datetimeFigureOut">
              <a:rPr lang="ru-RU"/>
              <a:pPr>
                <a:defRPr/>
              </a:pPr>
              <a:t>05.03.2017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66EF4-422B-4050-A8D6-B4B3F88DB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51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07D7C-65A9-41AB-916A-527E302D78B9}" type="datetimeFigureOut">
              <a:rPr lang="ru-RU"/>
              <a:pPr>
                <a:defRPr/>
              </a:pPr>
              <a:t>05.03.2017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15671-7A2A-4CC8-A458-9690F0D6D0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969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FA929-E8D1-4B9D-AFE3-0F6217D1D721}" type="datetimeFigureOut">
              <a:rPr lang="ru-RU"/>
              <a:pPr>
                <a:defRPr/>
              </a:pPr>
              <a:t>05.03.2017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D7C5F-C3A7-47DE-B40A-23AB9B477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435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4A8D8-BAF5-4663-BF0F-D526E18D0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C8D90-C824-41B1-AFF7-1D63D6CF194C}" type="datetimeFigureOut">
              <a:rPr lang="ru-RU"/>
              <a:pPr>
                <a:defRPr/>
              </a:pPr>
              <a:t>05.03.2017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538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280A0-D040-433E-BF15-6974CD98DF06}" type="datetimeFigureOut">
              <a:rPr lang="ru-RU"/>
              <a:pPr>
                <a:defRPr/>
              </a:pPr>
              <a:t>05.03.2017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98E45-0896-4DC0-B512-2113ACFE2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867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2B8C5-EF06-4B5D-9AAE-FFE9C3613EA2}" type="datetimeFigureOut">
              <a:rPr lang="ru-RU"/>
              <a:pPr>
                <a:defRPr/>
              </a:pPr>
              <a:t>05.03.2017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06BD3-1541-41FE-ABEC-6512710DB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121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4D3BF-600F-47FB-B072-380D807867A4}" type="datetimeFigureOut">
              <a:rPr lang="ru-RU"/>
              <a:pPr>
                <a:defRPr/>
              </a:pPr>
              <a:t>05.03.2017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A5898-8A52-40D1-AD43-63D347ADF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73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46F13-DC70-4411-B6F5-711AAE48EF60}" type="datetimeFigureOut">
              <a:rPr lang="ru-RU"/>
              <a:pPr>
                <a:defRPr/>
              </a:pPr>
              <a:t>05.03.2017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69551-8503-42FA-8D28-3DD6DC3CA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013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BDF185-456A-4DC1-8805-AB9BED5BFFB7}" type="datetimeFigureOut">
              <a:rPr lang="ru-RU"/>
              <a:pPr>
                <a:defRPr/>
              </a:pPr>
              <a:t>05.03.2017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F3FE55-48A3-4DD0-9DE8-CD339B0D9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13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915744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784737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915744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915744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4392488"/>
          </a:xfrm>
        </p:spPr>
        <p:txBody>
          <a:bodyPr>
            <a:normAutofit/>
          </a:bodyPr>
          <a:lstStyle/>
          <a:p>
            <a:r>
              <a:rPr lang="uk-UA" sz="6000" b="1" dirty="0" smtClean="0">
                <a:solidFill>
                  <a:srgbClr val="FFC000"/>
                </a:solidFill>
              </a:rPr>
              <a:t>У</a:t>
            </a:r>
            <a:r>
              <a:rPr lang="uk-UA" sz="6000" b="1" dirty="0" smtClean="0"/>
              <a:t> – </a:t>
            </a:r>
            <a:br>
              <a:rPr lang="uk-UA" sz="6000" b="1" dirty="0" smtClean="0"/>
            </a:br>
            <a:r>
              <a:rPr lang="uk-UA" sz="6000" b="1" dirty="0" smtClean="0">
                <a:solidFill>
                  <a:srgbClr val="FFC000"/>
                </a:solidFill>
              </a:rPr>
              <a:t>Р</a:t>
            </a:r>
            <a:r>
              <a:rPr lang="uk-UA" sz="6000" b="1" dirty="0" smtClean="0"/>
              <a:t> – </a:t>
            </a:r>
            <a:br>
              <a:rPr lang="uk-UA" sz="6000" b="1" dirty="0" smtClean="0"/>
            </a:br>
            <a:r>
              <a:rPr lang="uk-UA" sz="6000" b="1" dirty="0" smtClean="0">
                <a:solidFill>
                  <a:srgbClr val="FFC000"/>
                </a:solidFill>
              </a:rPr>
              <a:t>О</a:t>
            </a:r>
            <a:r>
              <a:rPr lang="uk-UA" sz="6000" b="1" dirty="0" smtClean="0"/>
              <a:t> – </a:t>
            </a:r>
            <a:br>
              <a:rPr lang="uk-UA" sz="6000" b="1" dirty="0" smtClean="0"/>
            </a:br>
            <a:r>
              <a:rPr lang="uk-UA" sz="6000" b="1" dirty="0" smtClean="0">
                <a:solidFill>
                  <a:srgbClr val="FFC000"/>
                </a:solidFill>
              </a:rPr>
              <a:t>К</a:t>
            </a:r>
            <a:r>
              <a:rPr lang="uk-UA" sz="6000" b="1" dirty="0" smtClean="0"/>
              <a:t> - </a:t>
            </a:r>
            <a:endParaRPr lang="ru-RU" sz="60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07504" y="1709294"/>
            <a:ext cx="5626968" cy="100811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uk-UA" sz="6000" b="1" dirty="0">
                <a:solidFill>
                  <a:srgbClr val="0070C0"/>
                </a:solidFill>
              </a:rPr>
              <a:t>УСПІХ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2636912"/>
            <a:ext cx="5626968" cy="100811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uk-UA" sz="6000" b="1" dirty="0" smtClean="0">
                <a:solidFill>
                  <a:srgbClr val="0070C0"/>
                </a:solidFill>
              </a:rPr>
              <a:t>РАДІСТЬ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31640" y="3501008"/>
            <a:ext cx="7632848" cy="100811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uk-UA" sz="6000" b="1" dirty="0" smtClean="0">
                <a:solidFill>
                  <a:srgbClr val="0070C0"/>
                </a:solidFill>
              </a:rPr>
              <a:t>ОБДАРОВАНІСТЬ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47664" y="4365104"/>
            <a:ext cx="5626968" cy="100811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uk-UA" sz="6000" b="1" dirty="0" smtClean="0">
                <a:solidFill>
                  <a:srgbClr val="0070C0"/>
                </a:solidFill>
              </a:rPr>
              <a:t>КМІТЛИВІСТЬ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35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428728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>
                <a:solidFill>
                  <a:srgbClr val="FFC000"/>
                </a:solidFill>
                <a:effectLst/>
              </a:rPr>
              <a:t>5. </a:t>
            </a:r>
            <a:r>
              <a:rPr lang="uk-UA" sz="4800" b="1" i="1" dirty="0">
                <a:solidFill>
                  <a:srgbClr val="FFC000"/>
                </a:solidFill>
                <a:effectLst/>
              </a:rPr>
              <a:t>Добуток двох від’ємних чисел є число _________ .</a:t>
            </a:r>
            <a:r>
              <a:rPr lang="ru-RU" sz="4800" b="1" i="1" dirty="0">
                <a:solidFill>
                  <a:srgbClr val="FFC000"/>
                </a:solidFill>
                <a:effectLst/>
              </a:rPr>
              <a:t/>
            </a:r>
            <a:br>
              <a:rPr lang="ru-RU" sz="4800" b="1" i="1" dirty="0">
                <a:solidFill>
                  <a:srgbClr val="FFC000"/>
                </a:solidFill>
                <a:effectLst/>
              </a:rPr>
            </a:br>
            <a:endParaRPr lang="ru-RU" sz="4400" b="1" i="1" dirty="0">
              <a:solidFill>
                <a:srgbClr val="FFC00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004048" y="3212976"/>
            <a:ext cx="2952328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 err="1" smtClean="0">
                <a:solidFill>
                  <a:srgbClr val="0070C0"/>
                </a:solidFill>
              </a:rPr>
              <a:t>додатнє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00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932784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>
                <a:solidFill>
                  <a:srgbClr val="FFC000"/>
                </a:solidFill>
                <a:effectLst/>
              </a:rPr>
              <a:t>6. </a:t>
            </a:r>
            <a:r>
              <a:rPr lang="uk-UA" sz="4800" b="1" i="1" dirty="0">
                <a:solidFill>
                  <a:srgbClr val="FFC000"/>
                </a:solidFill>
                <a:effectLst/>
              </a:rPr>
              <a:t>Єдиний числовий множник у добутку – це </a:t>
            </a:r>
            <a:r>
              <a:rPr lang="uk-UA" sz="4800" b="1" i="1" dirty="0" smtClean="0">
                <a:solidFill>
                  <a:srgbClr val="FFC000"/>
                </a:solidFill>
                <a:effectLst/>
              </a:rPr>
              <a:t>______________ </a:t>
            </a:r>
            <a:r>
              <a:rPr lang="uk-UA" sz="4800" b="1" i="1" dirty="0">
                <a:solidFill>
                  <a:srgbClr val="FFC000"/>
                </a:solidFill>
                <a:effectLst/>
              </a:rPr>
              <a:t>.</a:t>
            </a:r>
            <a:r>
              <a:rPr lang="ru-RU" sz="4800" b="1" i="1" dirty="0">
                <a:solidFill>
                  <a:srgbClr val="FFC000"/>
                </a:solidFill>
                <a:effectLst/>
              </a:rPr>
              <a:t/>
            </a:r>
            <a:br>
              <a:rPr lang="ru-RU" sz="4800" b="1" i="1" dirty="0">
                <a:solidFill>
                  <a:srgbClr val="FFC000"/>
                </a:solidFill>
                <a:effectLst/>
              </a:rPr>
            </a:br>
            <a:endParaRPr lang="ru-RU" sz="4400" b="1" i="1" dirty="0">
              <a:solidFill>
                <a:srgbClr val="FFC00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483768" y="3645024"/>
            <a:ext cx="3980466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 smtClean="0">
                <a:solidFill>
                  <a:srgbClr val="0070C0"/>
                </a:solidFill>
              </a:rPr>
              <a:t>коефіцієнт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93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996680"/>
          </a:xfrm>
        </p:spPr>
        <p:txBody>
          <a:bodyPr>
            <a:normAutofit/>
          </a:bodyPr>
          <a:lstStyle/>
          <a:p>
            <a:pPr algn="ctr"/>
            <a:r>
              <a:rPr lang="ru-RU" sz="7200" b="1" i="1" dirty="0">
                <a:solidFill>
                  <a:srgbClr val="FFC000"/>
                </a:solidFill>
                <a:effectLst/>
              </a:rPr>
              <a:t>7. </a:t>
            </a:r>
            <a:r>
              <a:rPr lang="en-US" sz="7200" b="1" i="1" dirty="0">
                <a:solidFill>
                  <a:srgbClr val="FFC000"/>
                </a:solidFill>
                <a:effectLst/>
              </a:rPr>
              <a:t>a*b= ________; </a:t>
            </a:r>
            <a:r>
              <a:rPr lang="en-US" sz="7200" b="1" i="1" dirty="0" smtClean="0">
                <a:solidFill>
                  <a:srgbClr val="FFC000"/>
                </a:solidFill>
                <a:effectLst/>
              </a:rPr>
              <a:t/>
            </a:r>
            <a:br>
              <a:rPr lang="en-US" sz="7200" b="1" i="1" dirty="0" smtClean="0">
                <a:solidFill>
                  <a:srgbClr val="FFC000"/>
                </a:solidFill>
                <a:effectLst/>
              </a:rPr>
            </a:br>
            <a:r>
              <a:rPr lang="en-US" sz="7200" b="1" i="1" dirty="0" smtClean="0">
                <a:solidFill>
                  <a:srgbClr val="FFC000"/>
                </a:solidFill>
                <a:effectLst/>
              </a:rPr>
              <a:t>a</a:t>
            </a:r>
            <a:r>
              <a:rPr lang="en-US" sz="7200" b="1" i="1" dirty="0">
                <a:solidFill>
                  <a:srgbClr val="FFC000"/>
                </a:solidFill>
                <a:effectLst/>
              </a:rPr>
              <a:t>*(b*c)= </a:t>
            </a:r>
            <a:r>
              <a:rPr lang="en-US" sz="7200" b="1" i="1" dirty="0" smtClean="0">
                <a:solidFill>
                  <a:srgbClr val="FFC000"/>
                </a:solidFill>
                <a:effectLst/>
              </a:rPr>
              <a:t>_________.</a:t>
            </a:r>
            <a:endParaRPr lang="ru-RU" sz="6600" b="1" i="1" dirty="0">
              <a:solidFill>
                <a:srgbClr val="FFC00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450598" y="2328248"/>
            <a:ext cx="2209633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en-US" sz="7200" b="1" i="1" dirty="0">
                <a:solidFill>
                  <a:srgbClr val="0070C0"/>
                </a:solidFill>
              </a:rPr>
              <a:t>b</a:t>
            </a:r>
            <a:r>
              <a:rPr lang="en-US" sz="7200" b="1" i="1" dirty="0" smtClean="0">
                <a:solidFill>
                  <a:srgbClr val="0070C0"/>
                </a:solidFill>
              </a:rPr>
              <a:t>*a</a:t>
            </a:r>
            <a:endParaRPr lang="ru-RU" sz="7200" b="1" i="1" dirty="0">
              <a:solidFill>
                <a:srgbClr val="0070C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53154" y="3429000"/>
            <a:ext cx="3835270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en-US" sz="7200" b="1" i="1" dirty="0" smtClean="0">
                <a:solidFill>
                  <a:srgbClr val="0070C0"/>
                </a:solidFill>
              </a:rPr>
              <a:t>(a*b)*c</a:t>
            </a:r>
            <a:endParaRPr lang="ru-RU" sz="72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54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7200" b="1" i="1" dirty="0" smtClean="0">
                <a:solidFill>
                  <a:srgbClr val="0070C0"/>
                </a:solidFill>
              </a:rPr>
              <a:t>Усна лічба</a:t>
            </a:r>
            <a:endParaRPr lang="ru-RU" sz="7200" b="1" i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19112935"/>
                  </p:ext>
                </p:extLst>
              </p:nvPr>
            </p:nvGraphicFramePr>
            <p:xfrm>
              <a:off x="467544" y="1397000"/>
              <a:ext cx="8136904" cy="467998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17113"/>
                    <a:gridCol w="1017113"/>
                    <a:gridCol w="1017113"/>
                    <a:gridCol w="1017113"/>
                    <a:gridCol w="1017113"/>
                    <a:gridCol w="1017113"/>
                    <a:gridCol w="1017113"/>
                    <a:gridCol w="1017113"/>
                  </a:tblGrid>
                  <a:tr h="11200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100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-230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1000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0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40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B w="12700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1120068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T w="12700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T w="12700" cmpd="sng">
                          <a:noFill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11200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-1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200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-10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10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b="1" i="1" smtClean="0">
                                        <a:solidFill>
                                          <a:srgbClr val="FFC00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sz="2800" b="1" i="1" smtClean="0">
                                        <a:solidFill>
                                          <a:srgbClr val="FFC00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uk-UA" sz="2800" b="1" i="1" smtClean="0">
                                        <a:solidFill>
                                          <a:srgbClr val="FFC000"/>
                                        </a:solidFill>
                                        <a:latin typeface="Cambria Math"/>
                                      </a:rPr>
                                      <m:t>𝟏𝟕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b="1" i="1" smtClean="0">
                                        <a:solidFill>
                                          <a:srgbClr val="FFC00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sz="2800" b="1" i="1" smtClean="0">
                                        <a:solidFill>
                                          <a:srgbClr val="FFC000"/>
                                        </a:solidFill>
                                        <a:latin typeface="Cambria Math"/>
                                      </a:rPr>
                                      <m:t>𝟗</m:t>
                                    </m:r>
                                  </m:num>
                                  <m:den>
                                    <m:r>
                                      <a:rPr lang="uk-UA" sz="2800" b="1" i="1" smtClean="0">
                                        <a:solidFill>
                                          <a:srgbClr val="FFC000"/>
                                        </a:solidFill>
                                        <a:latin typeface="Cambria Math"/>
                                      </a:rPr>
                                      <m:t>𝟒𝟗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  <a:p>
                          <a:pPr algn="ctr"/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-64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3600" b="1" dirty="0" smtClean="0">
                              <a:solidFill>
                                <a:srgbClr val="FFC000"/>
                              </a:solidFill>
                            </a:rPr>
                            <a:t>-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600" b="1" i="1" smtClean="0">
                                      <a:solidFill>
                                        <a:srgbClr val="FFC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uk-UA" sz="3600" b="1" i="1" smtClean="0">
                                      <a:solidFill>
                                        <a:srgbClr val="FFC000"/>
                                      </a:solidFill>
                                      <a:latin typeface="Cambria Math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uk-UA" sz="3600" b="1" i="1" smtClean="0">
                                      <a:solidFill>
                                        <a:srgbClr val="FFC000"/>
                                      </a:solidFill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  <a:p>
                          <a:pPr algn="ctr"/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</a:tr>
                  <a:tr h="1120068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19112935"/>
                  </p:ext>
                </p:extLst>
              </p:nvPr>
            </p:nvGraphicFramePr>
            <p:xfrm>
              <a:off x="467544" y="1397000"/>
              <a:ext cx="8136904" cy="467998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17113"/>
                    <a:gridCol w="1017113"/>
                    <a:gridCol w="1017113"/>
                    <a:gridCol w="1017113"/>
                    <a:gridCol w="1017113"/>
                    <a:gridCol w="1017113"/>
                    <a:gridCol w="1017113"/>
                    <a:gridCol w="1017113"/>
                  </a:tblGrid>
                  <a:tr h="11200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100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-230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1000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0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40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B w="12700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1120068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T w="12700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T w="12700" cmpd="sng">
                          <a:noFill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131978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-1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200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-10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10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0000" t="-174537" r="-300000" b="-8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0000" t="-174537" r="-200000" b="-8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800" b="1" dirty="0" smtClean="0">
                              <a:solidFill>
                                <a:srgbClr val="FFC000"/>
                              </a:solidFill>
                            </a:rPr>
                            <a:t>-64</a:t>
                          </a:r>
                          <a:endParaRPr lang="ru-RU" sz="28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99401" t="-174537" r="-599" b="-85185"/>
                          </a:stretch>
                        </a:blipFill>
                      </a:tcPr>
                    </a:tc>
                  </a:tr>
                  <a:tr h="1120068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2708920"/>
            <a:ext cx="792088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 smtClean="0">
                <a:solidFill>
                  <a:srgbClr val="0070C0"/>
                </a:solidFill>
              </a:rPr>
              <a:t>А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42893" y="2708920"/>
            <a:ext cx="792088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>
                <a:solidFill>
                  <a:srgbClr val="0070C0"/>
                </a:solidFill>
              </a:rPr>
              <a:t>Т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16016" y="2683578"/>
            <a:ext cx="792088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>
                <a:solidFill>
                  <a:srgbClr val="0070C0"/>
                </a:solidFill>
              </a:rPr>
              <a:t>С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636168" y="2683578"/>
            <a:ext cx="792088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>
                <a:solidFill>
                  <a:srgbClr val="0070C0"/>
                </a:solidFill>
              </a:rPr>
              <a:t>Р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642005" y="2720781"/>
            <a:ext cx="792088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 smtClean="0">
                <a:solidFill>
                  <a:srgbClr val="0070C0"/>
                </a:solidFill>
              </a:rPr>
              <a:t>А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42893" y="5062854"/>
            <a:ext cx="792088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>
                <a:solidFill>
                  <a:srgbClr val="0070C0"/>
                </a:solidFill>
              </a:rPr>
              <a:t>Ш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836145" y="5054893"/>
            <a:ext cx="792088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>
                <a:solidFill>
                  <a:srgbClr val="0070C0"/>
                </a:solidFill>
              </a:rPr>
              <a:t>В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704685" y="5062854"/>
            <a:ext cx="792088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>
                <a:solidFill>
                  <a:srgbClr val="0070C0"/>
                </a:solidFill>
              </a:rPr>
              <a:t>Е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7740352" y="4987143"/>
            <a:ext cx="792088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>
                <a:solidFill>
                  <a:srgbClr val="0070C0"/>
                </a:solidFill>
              </a:rPr>
              <a:t>О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779912" y="5074251"/>
            <a:ext cx="792088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>
                <a:solidFill>
                  <a:srgbClr val="0070C0"/>
                </a:solidFill>
              </a:rPr>
              <a:t>Ч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5796136" y="5058977"/>
            <a:ext cx="792088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>
                <a:solidFill>
                  <a:srgbClr val="0070C0"/>
                </a:solidFill>
              </a:rPr>
              <a:t>Н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4731814" y="5091494"/>
            <a:ext cx="792088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>
                <a:solidFill>
                  <a:srgbClr val="0070C0"/>
                </a:solidFill>
              </a:rPr>
              <a:t>Е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6804248" y="5054893"/>
            <a:ext cx="792088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>
                <a:solidFill>
                  <a:srgbClr val="0070C0"/>
                </a:solidFill>
              </a:rPr>
              <a:t>К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9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rgbClr val="0070C0"/>
                </a:solidFill>
              </a:rPr>
              <a:t>Спростити вираз та знайти його коефіцієнт (робота в </a:t>
            </a:r>
            <a:r>
              <a:rPr lang="uk-UA" b="1" dirty="0" smtClean="0">
                <a:solidFill>
                  <a:srgbClr val="0070C0"/>
                </a:solidFill>
              </a:rPr>
              <a:t>парах</a:t>
            </a:r>
            <a:r>
              <a:rPr lang="uk-UA" b="1" dirty="0" smtClean="0">
                <a:solidFill>
                  <a:srgbClr val="0070C0"/>
                </a:solidFill>
              </a:rPr>
              <a:t>)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67544" y="16288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Заголовок 1"/>
              <p:cNvSpPr txBox="1">
                <a:spLocks/>
              </p:cNvSpPr>
              <p:nvPr/>
            </p:nvSpPr>
            <p:spPr>
              <a:xfrm>
                <a:off x="489123" y="1412776"/>
                <a:ext cx="8229600" cy="5328592"/>
              </a:xfrm>
              <a:prstGeom prst="rect">
                <a:avLst/>
              </a:prstGeom>
              <a:ln w="6350" cap="rnd">
                <a:noFill/>
              </a:ln>
            </p:spPr>
            <p:txBody>
              <a:bodyPr vert="horz" anchor="b" anchorCtr="0">
                <a:no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en-US" sz="4200" kern="1200" spc="-100" dirty="0">
                    <a:ln w="3200">
                      <a:solidFill>
                        <a:schemeClr val="bg2">
                          <a:shade val="75000"/>
                          <a:alpha val="25000"/>
                        </a:schemeClr>
                      </a:solidFill>
                      <a:prstDash val="solid"/>
                      <a:round/>
                    </a:ln>
                    <a:solidFill>
                      <a:srgbClr val="F9F9F9"/>
                    </a:solidFill>
                    <a:effectLst>
                      <a:innerShdw blurRad="50800" dist="25400" dir="13500000">
                        <a:prstClr val="black">
                          <a:alpha val="70000"/>
                        </a:prstClr>
                      </a:innerShdw>
                    </a:effectLst>
                    <a:latin typeface="+mj-lt"/>
                    <a:ea typeface="+mj-ea"/>
                    <a:cs typeface="+mj-cs"/>
                  </a:defRPr>
                </a:lvl1pPr>
                <a:lvl2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2pPr>
                <a:lvl3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3pPr>
                <a:lvl4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4pPr>
                <a:lvl5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9pPr>
              </a:lstStyle>
              <a:p>
                <a:r>
                  <a:rPr lang="uk-UA" sz="3200" b="1" i="1" dirty="0" smtClean="0">
                    <a:solidFill>
                      <a:srgbClr val="FFC000"/>
                    </a:solidFill>
                    <a:effectLst/>
                  </a:rPr>
                  <a:t>1) </a:t>
                </a:r>
                <a:r>
                  <a:rPr lang="uk-UA" sz="3200" b="1" i="1" dirty="0">
                    <a:solidFill>
                      <a:srgbClr val="FFC000"/>
                    </a:solidFill>
                    <a:effectLst/>
                  </a:rPr>
                  <a:t>-0,4*(-5)*</a:t>
                </a:r>
                <a:r>
                  <a:rPr lang="uk-UA" sz="3200" b="1" i="1" dirty="0" smtClean="0">
                    <a:solidFill>
                      <a:srgbClr val="FFC000"/>
                    </a:solidFill>
                    <a:effectLst/>
                  </a:rPr>
                  <a:t>0*а=</a:t>
                </a:r>
                <a:endParaRPr lang="ru-RU" sz="3200" b="1" i="1" dirty="0">
                  <a:solidFill>
                    <a:srgbClr val="FFC000"/>
                  </a:solidFill>
                  <a:effectLst/>
                </a:endParaRPr>
              </a:p>
              <a:p>
                <a:r>
                  <a:rPr lang="uk-UA" sz="3200" b="1" i="1" dirty="0">
                    <a:solidFill>
                      <a:srgbClr val="FFC000"/>
                    </a:solidFill>
                    <a:effectLst/>
                  </a:rPr>
                  <a:t>2) </a:t>
                </a:r>
                <a14:m>
                  <m:oMath xmlns:m="http://schemas.openxmlformats.org/officeDocument/2006/math">
                    <m:r>
                      <a:rPr lang="uk-UA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uk-UA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uk-UA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uk-UA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𝒂</m:t>
                    </m:r>
                    <m:r>
                      <a:rPr lang="uk-UA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∗</m:t>
                    </m:r>
                    <m:d>
                      <m:dPr>
                        <m:ctrlP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</m:ctrlPr>
                      </m:dPr>
                      <m:e>
                        <m:r>
                          <a:rPr lang="uk-UA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−</m:t>
                        </m:r>
                        <m:r>
                          <a:rPr lang="uk-UA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𝟏𝟖</m:t>
                        </m:r>
                        <m:r>
                          <a:rPr lang="en-US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</m:e>
                    </m:d>
                    <m:r>
                      <a:rPr lang="ru-RU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=</m:t>
                    </m:r>
                  </m:oMath>
                </a14:m>
                <a:endParaRPr lang="ru-RU" sz="3200" b="1" i="1" dirty="0" smtClean="0">
                  <a:solidFill>
                    <a:srgbClr val="FFC000"/>
                  </a:solidFill>
                  <a:effectLst/>
                </a:endParaRPr>
              </a:p>
              <a:p>
                <a:r>
                  <a:rPr lang="ru-RU" sz="3200" b="1" i="1" dirty="0">
                    <a:solidFill>
                      <a:srgbClr val="FFC000"/>
                    </a:solidFill>
                    <a:effectLst/>
                  </a:rPr>
                  <a:t>3) </a:t>
                </a:r>
                <a14:m>
                  <m:oMath xmlns:m="http://schemas.openxmlformats.org/officeDocument/2006/math">
                    <m:r>
                      <a:rPr lang="ru-RU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−</m:t>
                    </m:r>
                    <m:r>
                      <a:rPr lang="ru-RU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𝟓</m:t>
                    </m:r>
                    <m:f>
                      <m:fPr>
                        <m:ctrlP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𝟏𝟑</m:t>
                        </m:r>
                      </m:num>
                      <m:den>
                        <m: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𝟏𝟕</m:t>
                        </m:r>
                      </m:den>
                    </m:f>
                    <m:r>
                      <a:rPr lang="ru-RU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∗</m:t>
                    </m:r>
                    <m:r>
                      <a:rPr lang="en-US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𝒙</m:t>
                    </m:r>
                    <m:r>
                      <a:rPr lang="ru-RU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∗</m:t>
                    </m:r>
                    <m:r>
                      <a:rPr lang="ru-RU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𝟎</m:t>
                    </m:r>
                    <m:r>
                      <a:rPr lang="ru-RU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∗</m:t>
                    </m:r>
                    <m:d>
                      <m:dPr>
                        <m:ctrlP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</m:ctrlPr>
                      </m:dPr>
                      <m:e>
                        <m: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−</m:t>
                        </m:r>
                        <m: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𝟐</m:t>
                        </m:r>
                        <m:f>
                          <m:fPr>
                            <m:ctrlPr>
                              <a:rPr lang="ru-RU" sz="3200" b="1" i="1" dirty="0">
                                <a:solidFill>
                                  <a:srgbClr val="FFC000"/>
                                </a:solidFill>
                                <a:effectLst/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3200" b="1" i="1" dirty="0">
                                <a:solidFill>
                                  <a:srgbClr val="FFC000"/>
                                </a:solidFill>
                                <a:effectLst/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ru-RU" sz="3200" b="1" i="1" dirty="0">
                                <a:solidFill>
                                  <a:srgbClr val="FFC000"/>
                                </a:solidFill>
                                <a:effectLst/>
                                <a:latin typeface="Cambria Math"/>
                              </a:rPr>
                              <m:t>𝟕</m:t>
                            </m:r>
                          </m:den>
                        </m:f>
                      </m:e>
                    </m:d>
                    <m:r>
                      <a:rPr lang="ru-RU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=</m:t>
                    </m:r>
                  </m:oMath>
                </a14:m>
                <a:endParaRPr lang="ru-RU" sz="3200" b="1" i="1" dirty="0">
                  <a:solidFill>
                    <a:srgbClr val="FFC000"/>
                  </a:solidFill>
                  <a:effectLst/>
                </a:endParaRPr>
              </a:p>
              <a:p>
                <a:r>
                  <a:rPr lang="ru-RU" sz="3200" b="1" i="1" dirty="0">
                    <a:solidFill>
                      <a:srgbClr val="FFC000"/>
                    </a:solidFill>
                    <a:effectLst/>
                  </a:rPr>
                  <a:t>4) </a:t>
                </a:r>
                <a14:m>
                  <m:oMath xmlns:m="http://schemas.openxmlformats.org/officeDocument/2006/math">
                    <m:r>
                      <a:rPr lang="ru-RU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(−</m:t>
                    </m:r>
                    <m:sSup>
                      <m:sSupPr>
                        <m:ctrlP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𝟏</m:t>
                        </m:r>
                        <m: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∗</m:t>
                    </m:r>
                    <m:r>
                      <a:rPr lang="en-US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𝒚</m:t>
                    </m:r>
                    <m:r>
                      <a:rPr lang="ru-RU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∗</m:t>
                    </m:r>
                    <m:r>
                      <a:rPr lang="ru-RU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𝟑</m:t>
                    </m:r>
                    <m:r>
                      <a:rPr lang="ru-RU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=</m:t>
                    </m:r>
                  </m:oMath>
                </a14:m>
                <a:endParaRPr lang="ru-RU" sz="3200" b="1" i="1" dirty="0">
                  <a:solidFill>
                    <a:srgbClr val="FFC000"/>
                  </a:solidFill>
                  <a:effectLst/>
                </a:endParaRPr>
              </a:p>
              <a:p>
                <a:r>
                  <a:rPr lang="ru-RU" sz="3200" b="1" i="1" dirty="0">
                    <a:solidFill>
                      <a:srgbClr val="FFC000"/>
                    </a:solidFill>
                    <a:effectLst/>
                  </a:rPr>
                  <a:t>5) </a:t>
                </a:r>
                <a14:m>
                  <m:oMath xmlns:m="http://schemas.openxmlformats.org/officeDocument/2006/math">
                    <m:r>
                      <a:rPr lang="ru-RU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𝟏𝟏</m:t>
                        </m:r>
                      </m:den>
                    </m:f>
                    <m:r>
                      <a:rPr lang="en-US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𝒙</m:t>
                    </m:r>
                    <m:r>
                      <a:rPr lang="ru-RU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∗</m:t>
                    </m:r>
                    <m:d>
                      <m:dPr>
                        <m:ctrlP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</m:ctrlPr>
                      </m:dPr>
                      <m:e>
                        <m: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−</m:t>
                        </m:r>
                        <m: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𝟐</m:t>
                        </m:r>
                        <m:f>
                          <m:fPr>
                            <m:ctrlPr>
                              <a:rPr lang="ru-RU" sz="3200" b="1" i="1" dirty="0">
                                <a:solidFill>
                                  <a:srgbClr val="FFC000"/>
                                </a:solidFill>
                                <a:effectLst/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3200" b="1" i="1" dirty="0">
                                <a:solidFill>
                                  <a:srgbClr val="FFC000"/>
                                </a:solidFill>
                                <a:effectLst/>
                                <a:latin typeface="Cambria Math"/>
                              </a:rPr>
                              <m:t>𝟑</m:t>
                            </m:r>
                          </m:num>
                          <m:den>
                            <m:r>
                              <a:rPr lang="ru-RU" sz="3200" b="1" i="1" dirty="0">
                                <a:solidFill>
                                  <a:srgbClr val="FFC000"/>
                                </a:solidFill>
                                <a:effectLst/>
                                <a:latin typeface="Cambria Math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ru-RU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=</m:t>
                    </m:r>
                  </m:oMath>
                </a14:m>
                <a:endParaRPr lang="ru-RU" sz="3200" b="1" i="1" dirty="0">
                  <a:solidFill>
                    <a:srgbClr val="FFC000"/>
                  </a:solidFill>
                  <a:effectLst/>
                </a:endParaRPr>
              </a:p>
              <a:p>
                <a:r>
                  <a:rPr lang="en-US" sz="3200" b="1" i="1" dirty="0">
                    <a:solidFill>
                      <a:srgbClr val="FFC000"/>
                    </a:solidFill>
                    <a:effectLst/>
                  </a:rPr>
                  <a:t>6) -1*m*(-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𝟐</m:t>
                        </m:r>
                        <m:r>
                          <a:rPr lang="en-US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3200" b="1" i="1" dirty="0">
                    <a:solidFill>
                      <a:srgbClr val="FFC000"/>
                    </a:solidFill>
                    <a:effectLst/>
                  </a:rPr>
                  <a:t>=</a:t>
                </a:r>
                <a:endParaRPr lang="ru-RU" sz="3200" b="1" i="1" dirty="0">
                  <a:solidFill>
                    <a:srgbClr val="FFC000"/>
                  </a:solidFill>
                  <a:effectLst/>
                </a:endParaRPr>
              </a:p>
              <a:p>
                <a:r>
                  <a:rPr lang="en-US" sz="3200" b="1" i="1" dirty="0">
                    <a:solidFill>
                      <a:srgbClr val="FFC000"/>
                    </a:solidFill>
                    <a:effectLst/>
                  </a:rPr>
                  <a:t>7) </a:t>
                </a:r>
                <a14:m>
                  <m:oMath xmlns:m="http://schemas.openxmlformats.org/officeDocument/2006/math">
                    <m:r>
                      <a:rPr lang="en-US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(−</m:t>
                    </m:r>
                    <m:sSup>
                      <m:sSupPr>
                        <m:ctrlP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𝟏</m:t>
                        </m:r>
                        <m:r>
                          <a:rPr lang="en-US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𝟒</m:t>
                        </m:r>
                      </m:sup>
                    </m:sSup>
                    <m:r>
                      <a:rPr lang="en-US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∗</m:t>
                    </m:r>
                    <m:r>
                      <a:rPr lang="en-US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𝒙</m:t>
                    </m:r>
                    <m:r>
                      <a:rPr lang="en-US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∗</m:t>
                    </m:r>
                    <m:f>
                      <m:fPr>
                        <m:ctrlP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en-US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∗</m:t>
                    </m:r>
                    <m:r>
                      <a:rPr lang="en-US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𝟏</m:t>
                    </m:r>
                    <m:f>
                      <m:fPr>
                        <m:ctrlP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en-US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=</m:t>
                    </m:r>
                  </m:oMath>
                </a14:m>
                <a:endParaRPr lang="uk-UA" sz="3200" b="1" i="1" dirty="0" smtClean="0">
                  <a:solidFill>
                    <a:srgbClr val="FFC000"/>
                  </a:solidFill>
                  <a:effectLst/>
                </a:endParaRPr>
              </a:p>
              <a:p>
                <a:r>
                  <a:rPr lang="en-US" sz="3200" b="1" i="1" dirty="0">
                    <a:solidFill>
                      <a:srgbClr val="FFC000"/>
                    </a:solidFill>
                    <a:effectLst/>
                  </a:rPr>
                  <a:t>8) </a:t>
                </a:r>
                <a14:m>
                  <m:oMath xmlns:m="http://schemas.openxmlformats.org/officeDocument/2006/math">
                    <m:r>
                      <a:rPr lang="en-US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𝟕</m:t>
                        </m:r>
                      </m:den>
                    </m:f>
                    <m:r>
                      <a:rPr lang="en-US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𝒂</m:t>
                    </m:r>
                    <m:r>
                      <a:rPr lang="en-US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∗</m:t>
                    </m:r>
                    <m:d>
                      <m:dPr>
                        <m:ctrlPr>
                          <a:rPr lang="ru-RU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−</m:t>
                        </m:r>
                        <m:r>
                          <a:rPr lang="en-US" sz="3200" b="1" i="1" dirty="0">
                            <a:solidFill>
                              <a:srgbClr val="FFC000"/>
                            </a:solidFill>
                            <a:effectLst/>
                            <a:latin typeface="Cambria Math"/>
                          </a:rPr>
                          <m:t>𝟗</m:t>
                        </m:r>
                        <m:f>
                          <m:fPr>
                            <m:ctrlPr>
                              <a:rPr lang="ru-RU" sz="3200" b="1" i="1" dirty="0">
                                <a:solidFill>
                                  <a:srgbClr val="FFC000"/>
                                </a:solidFill>
                                <a:effectLst/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b="1" i="1" dirty="0">
                                <a:solidFill>
                                  <a:srgbClr val="FFC000"/>
                                </a:solidFill>
                                <a:effectLst/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3200" b="1" i="1" dirty="0">
                                <a:solidFill>
                                  <a:srgbClr val="FFC000"/>
                                </a:solidFill>
                                <a:effectLst/>
                                <a:latin typeface="Cambria Math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en-US" sz="3200" b="1" i="1" dirty="0">
                        <a:solidFill>
                          <a:srgbClr val="FFC000"/>
                        </a:solidFill>
                        <a:effectLst/>
                        <a:latin typeface="Cambria Math"/>
                      </a:rPr>
                      <m:t>=</m:t>
                    </m:r>
                  </m:oMath>
                </a14:m>
                <a:endParaRPr lang="ru-RU" sz="32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123" y="1412776"/>
                <a:ext cx="8229600" cy="5328592"/>
              </a:xfrm>
              <a:prstGeom prst="rect">
                <a:avLst/>
              </a:prstGeom>
              <a:blipFill rotWithShape="1">
                <a:blip r:embed="rId2"/>
                <a:stretch>
                  <a:fillRect l="-1852" t="-343" b="-1716"/>
                </a:stretch>
              </a:blipFill>
              <a:ln w="6350" cap="rnd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Заголовок 1"/>
          <p:cNvSpPr txBox="1">
            <a:spLocks/>
          </p:cNvSpPr>
          <p:nvPr/>
        </p:nvSpPr>
        <p:spPr>
          <a:xfrm>
            <a:off x="3347863" y="1368100"/>
            <a:ext cx="744777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3200" b="1" i="1" dirty="0" smtClean="0">
                <a:solidFill>
                  <a:srgbClr val="0070C0"/>
                </a:solidFill>
              </a:rPr>
              <a:t>0</a:t>
            </a:r>
            <a:r>
              <a:rPr lang="en-US" sz="3200" b="1" i="1" dirty="0" smtClean="0">
                <a:solidFill>
                  <a:srgbClr val="0070C0"/>
                </a:solidFill>
              </a:rPr>
              <a:t>a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59146" y="1878360"/>
            <a:ext cx="856870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3200" b="1" i="1" dirty="0">
                <a:solidFill>
                  <a:srgbClr val="0070C0"/>
                </a:solidFill>
              </a:rPr>
              <a:t>9</a:t>
            </a:r>
            <a:r>
              <a:rPr lang="en-US" sz="3200" b="1" i="1" dirty="0" smtClean="0">
                <a:solidFill>
                  <a:srgbClr val="0070C0"/>
                </a:solidFill>
              </a:rPr>
              <a:t>ab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004048" y="2708920"/>
            <a:ext cx="856870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en-US" sz="3200" b="1" i="1" dirty="0" smtClean="0">
                <a:solidFill>
                  <a:srgbClr val="0070C0"/>
                </a:solidFill>
              </a:rPr>
              <a:t>0x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563888" y="3212976"/>
            <a:ext cx="856870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en-US" sz="3200" b="1" i="1" dirty="0" smtClean="0">
                <a:solidFill>
                  <a:srgbClr val="0070C0"/>
                </a:solidFill>
              </a:rPr>
              <a:t>3y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859146" y="3962619"/>
            <a:ext cx="856870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en-US" sz="3200" b="1" i="1" dirty="0" smtClean="0">
                <a:solidFill>
                  <a:srgbClr val="0070C0"/>
                </a:solidFill>
              </a:rPr>
              <a:t>x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002276" y="4581128"/>
            <a:ext cx="856870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en-US" sz="3200" b="1" i="1" dirty="0" smtClean="0">
                <a:solidFill>
                  <a:srgbClr val="0070C0"/>
                </a:solidFill>
              </a:rPr>
              <a:t>8m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303051" y="5157192"/>
            <a:ext cx="856870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en-US" sz="3200" b="1" i="1" dirty="0" smtClean="0">
                <a:solidFill>
                  <a:srgbClr val="0070C0"/>
                </a:solidFill>
              </a:rPr>
              <a:t>x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725474" y="5877272"/>
            <a:ext cx="856870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en-US" sz="3200" b="1" i="1" dirty="0" smtClean="0">
                <a:solidFill>
                  <a:srgbClr val="0070C0"/>
                </a:solidFill>
              </a:rPr>
              <a:t>4a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159920" y="4941168"/>
            <a:ext cx="3876575" cy="1512168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3200" b="1" i="1" dirty="0" smtClean="0">
                <a:solidFill>
                  <a:srgbClr val="0070C0"/>
                </a:solidFill>
              </a:rPr>
              <a:t>Коефіцієнти: </a:t>
            </a:r>
            <a:r>
              <a:rPr lang="en-US" sz="3200" b="1" i="1" dirty="0" smtClean="0">
                <a:solidFill>
                  <a:srgbClr val="0070C0"/>
                </a:solidFill>
              </a:rPr>
              <a:t>0; 9: 0; 3; 1; 8; 1; 4/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96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ake\Documents\шевченко фото\shev2.jp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3929090" cy="5143536"/>
          </a:xfrm>
          <a:prstGeom prst="ellipse">
            <a:avLst/>
          </a:prstGeom>
          <a:ln w="63500" cap="rnd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152400"/>
            <a:ext cx="5143536" cy="549117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b="1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Тарас </a:t>
            </a:r>
            <a:br>
              <a:rPr lang="ru-RU" sz="6600" b="1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b="1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Григорович</a:t>
            </a:r>
            <a:br>
              <a:rPr lang="ru-RU" sz="6600" b="1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b="1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Шевченко </a:t>
            </a:r>
            <a:br>
              <a:rPr lang="ru-RU" sz="6600" b="1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b="1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1814 - 1861</a:t>
            </a: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fake\Documents\шевченко фото\Moryncihata_Shevchenk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285729"/>
            <a:ext cx="4733934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5400684" cy="257176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smtClean="0">
                <a:ln w="3200">
                  <a:solidFill>
                    <a:schemeClr val="accent2">
                      <a:lumMod val="75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Народився поет у селі Моринцях Звенигородського повіту в сім</a:t>
            </a:r>
            <a:r>
              <a:rPr b="1" smtClean="0">
                <a:ln w="3200">
                  <a:solidFill>
                    <a:schemeClr val="accent2">
                      <a:lumMod val="75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'</a:t>
            </a:r>
            <a:r>
              <a:rPr lang="uk-UA" b="1" smtClean="0">
                <a:ln w="3200">
                  <a:solidFill>
                    <a:schemeClr val="accent2">
                      <a:lumMod val="75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ї селянина-кріпака</a:t>
            </a:r>
            <a:endParaRPr lang="ru-RU" b="1">
              <a:ln w="3200">
                <a:solidFill>
                  <a:schemeClr val="accent2">
                    <a:lumMod val="75000"/>
                  </a:schemeClr>
                </a:solidFill>
                <a:prstDash val="solid"/>
                <a:round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Users\fake\Documents\шевченко фото\f11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214686"/>
            <a:ext cx="5429288" cy="34004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572125" y="5072063"/>
            <a:ext cx="3571875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Т.Г.Шевченко. Селянське подвір</a:t>
            </a: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’</a:t>
            </a:r>
            <a:r>
              <a:rPr lang="uk-U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я. 1845 р.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152400"/>
            <a:ext cx="4929222" cy="227646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b="1" dirty="0" smtClean="0">
                <a:ln w="3200">
                  <a:solidFill>
                    <a:schemeClr val="accent2">
                      <a:lumMod val="75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два роки родина переїхала до села Кирилівка</a:t>
            </a:r>
            <a:endParaRPr lang="ru-RU" b="1" dirty="0">
              <a:ln w="3200">
                <a:solidFill>
                  <a:schemeClr val="accent2">
                    <a:lumMod val="75000"/>
                  </a:schemeClr>
                </a:solidFill>
                <a:prstDash val="solid"/>
                <a:round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fake\Documents\шевченко фото\0359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8604"/>
            <a:ext cx="3500462" cy="2952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C:\Users\fake\Documents\шевченко фото\hata_batki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786058"/>
            <a:ext cx="5715040" cy="36433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357686" y="571480"/>
            <a:ext cx="4786314" cy="5448320"/>
          </a:xfrm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eaLnBrk="1" fontAlgn="auto" hangingPunct="1">
              <a:defRPr/>
            </a:pPr>
            <a:r>
              <a:rPr lang="uk-UA" sz="3200" b="1" dirty="0" smtClean="0">
                <a:ln w="3200">
                  <a:solidFill>
                    <a:schemeClr val="tx2"/>
                  </a:solidFill>
                  <a:prstDash val="solid"/>
                  <a:round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Перші скупі знання отримав з церковнослов'янських релігійних книг у школі сільського дяка, а разом з тим і суворі знущання вчителя</a:t>
            </a:r>
            <a:endParaRPr lang="ru-RU" sz="3200" dirty="0">
              <a:ln w="3200">
                <a:solidFill>
                  <a:schemeClr val="tx2"/>
                </a:solidFill>
                <a:prstDash val="solid"/>
                <a:round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4" name="Picture 4" descr="C:\Users\fake\Documents\шевченко фото\gvd-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642918"/>
            <a:ext cx="3786214" cy="5429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7200"/>
            <a:ext cx="8291264" cy="1066800"/>
          </a:xfrm>
        </p:spPr>
        <p:txBody>
          <a:bodyPr>
            <a:normAutofit/>
          </a:bodyPr>
          <a:lstStyle/>
          <a:p>
            <a:pPr algn="ctr"/>
            <a:r>
              <a:rPr lang="uk-UA" sz="6000" i="1" dirty="0" smtClean="0">
                <a:solidFill>
                  <a:srgbClr val="FFC000"/>
                </a:solidFill>
              </a:rPr>
              <a:t>Розв´яжіть рівняння</a:t>
            </a:r>
            <a:endParaRPr lang="ru-RU" sz="6000" i="1" dirty="0">
              <a:solidFill>
                <a:srgbClr val="FFC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412776"/>
            <a:ext cx="8291264" cy="5257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400" b="1" i="1" dirty="0" err="1" smtClean="0">
                <a:solidFill>
                  <a:srgbClr val="0070C0"/>
                </a:solidFill>
              </a:rPr>
              <a:t>Картка</a:t>
            </a:r>
            <a:r>
              <a:rPr lang="ru-RU" sz="4400" b="1" i="1" dirty="0" smtClean="0">
                <a:solidFill>
                  <a:srgbClr val="0070C0"/>
                </a:solidFill>
              </a:rPr>
              <a:t> №1 </a:t>
            </a:r>
          </a:p>
          <a:p>
            <a:pPr>
              <a:lnSpc>
                <a:spcPct val="100000"/>
              </a:lnSpc>
            </a:pPr>
            <a:r>
              <a:rPr lang="ru-RU" sz="4400" b="1" i="1" dirty="0" smtClean="0">
                <a:solidFill>
                  <a:srgbClr val="0070C0"/>
                </a:solidFill>
              </a:rPr>
              <a:t>8*</a:t>
            </a:r>
            <a:r>
              <a:rPr lang="en-US" sz="4400" b="1" i="1" dirty="0">
                <a:solidFill>
                  <a:srgbClr val="0070C0"/>
                </a:solidFill>
              </a:rPr>
              <a:t>x</a:t>
            </a:r>
            <a:r>
              <a:rPr lang="ru-RU" sz="4400" b="1" i="1" dirty="0">
                <a:solidFill>
                  <a:srgbClr val="0070C0"/>
                </a:solidFill>
              </a:rPr>
              <a:t>=-</a:t>
            </a:r>
            <a:r>
              <a:rPr lang="ru-RU" sz="4400" b="1" i="1" dirty="0" smtClean="0">
                <a:solidFill>
                  <a:srgbClr val="0070C0"/>
                </a:solidFill>
              </a:rPr>
              <a:t>48					</a:t>
            </a:r>
            <a:endParaRPr lang="ru-RU" sz="4400" b="1" i="1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</a:pPr>
            <a:r>
              <a:rPr lang="ru-RU" sz="4400" b="1" i="1" dirty="0" err="1">
                <a:solidFill>
                  <a:srgbClr val="0070C0"/>
                </a:solidFill>
              </a:rPr>
              <a:t>Картка</a:t>
            </a:r>
            <a:r>
              <a:rPr lang="ru-RU" sz="4400" b="1" i="1" dirty="0">
                <a:solidFill>
                  <a:srgbClr val="0070C0"/>
                </a:solidFill>
              </a:rPr>
              <a:t> </a:t>
            </a:r>
            <a:r>
              <a:rPr lang="ru-RU" sz="4400" b="1" i="1" dirty="0" smtClean="0">
                <a:solidFill>
                  <a:srgbClr val="0070C0"/>
                </a:solidFill>
              </a:rPr>
              <a:t>№</a:t>
            </a:r>
            <a:r>
              <a:rPr lang="ru-RU" sz="4400" b="1" i="1" dirty="0">
                <a:solidFill>
                  <a:srgbClr val="0070C0"/>
                </a:solidFill>
              </a:rPr>
              <a:t>2</a:t>
            </a:r>
            <a:r>
              <a:rPr lang="uk-UA" sz="4400" b="1" i="1" dirty="0" smtClean="0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uk-UA" sz="4400" b="1" i="1" dirty="0" smtClean="0">
                <a:solidFill>
                  <a:srgbClr val="0070C0"/>
                </a:solidFill>
              </a:rPr>
              <a:t>-</a:t>
            </a:r>
            <a:r>
              <a:rPr lang="ru-RU" sz="4400" b="1" i="1" dirty="0">
                <a:solidFill>
                  <a:srgbClr val="0070C0"/>
                </a:solidFill>
              </a:rPr>
              <a:t>5.2</a:t>
            </a:r>
            <a:r>
              <a:rPr lang="en-US" sz="4400" b="1" i="1" dirty="0">
                <a:solidFill>
                  <a:srgbClr val="0070C0"/>
                </a:solidFill>
              </a:rPr>
              <a:t>x</a:t>
            </a:r>
            <a:r>
              <a:rPr lang="ru-RU" sz="4400" b="1" i="1" dirty="0">
                <a:solidFill>
                  <a:srgbClr val="0070C0"/>
                </a:solidFill>
              </a:rPr>
              <a:t>*(-2)=104</a:t>
            </a:r>
          </a:p>
          <a:p>
            <a:pPr>
              <a:lnSpc>
                <a:spcPct val="100000"/>
              </a:lnSpc>
            </a:pPr>
            <a:r>
              <a:rPr lang="ru-RU" sz="4400" b="1" i="1" dirty="0" err="1">
                <a:solidFill>
                  <a:srgbClr val="0070C0"/>
                </a:solidFill>
              </a:rPr>
              <a:t>Картка</a:t>
            </a:r>
            <a:r>
              <a:rPr lang="ru-RU" sz="4400" b="1" i="1" dirty="0">
                <a:solidFill>
                  <a:srgbClr val="0070C0"/>
                </a:solidFill>
              </a:rPr>
              <a:t> </a:t>
            </a:r>
            <a:r>
              <a:rPr lang="ru-RU" sz="4400" b="1" i="1" dirty="0" smtClean="0">
                <a:solidFill>
                  <a:srgbClr val="0070C0"/>
                </a:solidFill>
              </a:rPr>
              <a:t>№3 </a:t>
            </a:r>
          </a:p>
          <a:p>
            <a:pPr>
              <a:lnSpc>
                <a:spcPct val="100000"/>
              </a:lnSpc>
            </a:pPr>
            <a:r>
              <a:rPr lang="uk-UA" sz="4400" b="1" i="1" dirty="0" smtClean="0">
                <a:solidFill>
                  <a:srgbClr val="0070C0"/>
                </a:solidFill>
              </a:rPr>
              <a:t>|</a:t>
            </a:r>
            <a:r>
              <a:rPr lang="en-US" sz="4400" b="1" i="1" dirty="0">
                <a:solidFill>
                  <a:srgbClr val="0070C0"/>
                </a:solidFill>
              </a:rPr>
              <a:t>x</a:t>
            </a:r>
            <a:r>
              <a:rPr lang="uk-UA" sz="4400" b="1" i="1" dirty="0">
                <a:solidFill>
                  <a:srgbClr val="0070C0"/>
                </a:solidFill>
              </a:rPr>
              <a:t>-2|*(</a:t>
            </a:r>
            <a:r>
              <a:rPr lang="en-US" sz="4400" b="1" i="1" dirty="0">
                <a:solidFill>
                  <a:srgbClr val="0070C0"/>
                </a:solidFill>
              </a:rPr>
              <a:t>x</a:t>
            </a:r>
            <a:r>
              <a:rPr lang="uk-UA" sz="4400" b="1" i="1" dirty="0">
                <a:solidFill>
                  <a:srgbClr val="0070C0"/>
                </a:solidFill>
              </a:rPr>
              <a:t>+3)=</a:t>
            </a:r>
            <a:r>
              <a:rPr lang="uk-UA" sz="4400" b="1" i="1" dirty="0" smtClean="0">
                <a:solidFill>
                  <a:srgbClr val="0070C0"/>
                </a:solidFill>
              </a:rPr>
              <a:t>0</a:t>
            </a:r>
            <a:endParaRPr lang="ru-RU" sz="4400" b="1" i="1" dirty="0">
              <a:solidFill>
                <a:srgbClr val="0070C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450598" y="2328248"/>
            <a:ext cx="4153850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400" b="1" i="1" dirty="0" smtClean="0">
                <a:solidFill>
                  <a:srgbClr val="FFC000"/>
                </a:solidFill>
              </a:rPr>
              <a:t>Відповідь: х=-6</a:t>
            </a:r>
            <a:endParaRPr lang="ru-RU" sz="4400" b="1" i="1" dirty="0">
              <a:solidFill>
                <a:srgbClr val="FFC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450598" y="4149080"/>
            <a:ext cx="4153850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400" b="1" i="1" dirty="0" smtClean="0">
                <a:solidFill>
                  <a:srgbClr val="FFC000"/>
                </a:solidFill>
              </a:rPr>
              <a:t>Відповідь: х=10</a:t>
            </a:r>
            <a:endParaRPr lang="ru-RU" sz="4400" b="1" i="1" dirty="0">
              <a:solidFill>
                <a:srgbClr val="FFC00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450598" y="5805264"/>
            <a:ext cx="4153850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uk-UA" sz="4400" b="1" i="1" dirty="0" smtClean="0">
                <a:solidFill>
                  <a:srgbClr val="FFC000"/>
                </a:solidFill>
              </a:rPr>
              <a:t>Відповідь: х=2, х=-3</a:t>
            </a:r>
            <a:endParaRPr lang="ru-RU" sz="44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21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429000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uk-UA" sz="8000" b="1" i="1" dirty="0">
                <a:solidFill>
                  <a:srgbClr val="FFC000"/>
                </a:solidFill>
              </a:rPr>
              <a:t>Множення раціональних чисел</a:t>
            </a:r>
            <a:endParaRPr lang="ru-RU" sz="8000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72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571868" y="3429000"/>
            <a:ext cx="4929222" cy="2928958"/>
          </a:xfrm>
          <a:ln>
            <a:miter lim="800000"/>
            <a:headEnd/>
            <a:tailEnd/>
          </a:ln>
        </p:spPr>
      </p:sp>
      <p:pic>
        <p:nvPicPr>
          <p:cNvPr id="5122" name="Picture 2" descr="C:\Users\fake\Documents\шевченко фото\kyryliv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429000"/>
            <a:ext cx="4986528" cy="3143272"/>
          </a:xfrm>
          <a:prstGeom prst="rect">
            <a:avLst/>
          </a:prstGeom>
          <a:ln w="127000" cap="rnd">
            <a:solidFill>
              <a:schemeClr val="accent5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50" y="214313"/>
            <a:ext cx="8429625" cy="3429000"/>
          </a:xfrm>
        </p:spPr>
        <p:txBody>
          <a:bodyPr>
            <a:normAutofit/>
          </a:bodyPr>
          <a:lstStyle/>
          <a:p>
            <a:pPr eaLnBrk="1" fontAlgn="auto" hangingPunct="1">
              <a:defRPr/>
            </a:pP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9 років малий Тарас залишився без матері. В 11 років він став круглим сиротою. </a:t>
            </a:r>
          </a:p>
          <a:p>
            <a:pPr eaLnBrk="1" fontAlgn="auto" hangingPunct="1">
              <a:defRPr/>
            </a:pP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Після батькової смерті почалися поневіряння хлопця по чужих людях.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50" y="5357813"/>
            <a:ext cx="3000375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Т.</a:t>
            </a:r>
            <a:r>
              <a:rPr lang="uk-U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Г.Шевченко. Моринці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fake\Documents\шевченко фото\0359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857496"/>
            <a:ext cx="5986468" cy="3800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285728"/>
            <a:ext cx="8358246" cy="3571900"/>
          </a:xfrm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eaLnBrk="1" fontAlgn="auto" hangingPunct="1">
              <a:defRPr/>
            </a:pPr>
            <a:r>
              <a:rPr lang="uk-UA" sz="24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Змалку в обдарованій дитині прокинувся талант художника. Вугіллям, крейдою чи олівцем він малював скрізь, де тільки міг: на стінах, на дверях, на папері…</a:t>
            </a:r>
          </a:p>
          <a:p>
            <a:pPr eaLnBrk="1" fontAlgn="auto" hangingPunct="1">
              <a:defRPr/>
            </a:pPr>
            <a:r>
              <a:rPr lang="uk-UA" sz="24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Був він за </a:t>
            </a:r>
            <a:r>
              <a:rPr lang="uk-UA" sz="2400" b="1" dirty="0" err="1" smtClean="0">
                <a:ln>
                  <a:solidFill>
                    <a:schemeClr val="tx2">
                      <a:lumMod val="7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“школяра-попихача”</a:t>
            </a:r>
            <a:r>
              <a:rPr lang="uk-UA" sz="24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тобто наймита.</a:t>
            </a:r>
          </a:p>
          <a:p>
            <a:pPr eaLnBrk="1" fontAlgn="auto" hangingPunct="1">
              <a:defRPr/>
            </a:pPr>
            <a:r>
              <a:rPr lang="uk-UA" sz="24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Після декількох років поневірянь він стає слугою пана П.</a:t>
            </a:r>
            <a:r>
              <a:rPr lang="uk-UA" sz="2400" b="1" dirty="0" err="1" smtClean="0">
                <a:ln>
                  <a:solidFill>
                    <a:schemeClr val="tx2">
                      <a:lumMod val="7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Енгельгардта</a:t>
            </a:r>
            <a:r>
              <a:rPr lang="uk-UA" sz="24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його козачком.</a:t>
            </a:r>
            <a:endParaRPr lang="ru-RU" sz="2400" b="1" dirty="0">
              <a:ln>
                <a:solidFill>
                  <a:schemeClr val="tx2">
                    <a:lumMod val="75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C:\Users\fake\Documents\шевченко фото\0_c781_76d571b0_-1-orig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50" y="3357563"/>
            <a:ext cx="5072063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50" y="285750"/>
            <a:ext cx="8572500" cy="3929063"/>
          </a:xfrm>
        </p:spPr>
        <p:txBody>
          <a:bodyPr>
            <a:noAutofit/>
          </a:bodyPr>
          <a:lstStyle/>
          <a:p>
            <a:pPr eaLnBrk="1" fontAlgn="auto" hangingPunct="1">
              <a:defRPr/>
            </a:pPr>
            <a:r>
              <a:rPr lang="uk-UA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Скориставшись відсутністю пана і пані, Тарас засвітивши свічку став перемальовувати портрет козака </a:t>
            </a:r>
            <a:r>
              <a:rPr lang="uk-UA" sz="24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Платова</a:t>
            </a:r>
            <a:r>
              <a:rPr lang="uk-UA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на чому був спійманий і жорстоко побитий.</a:t>
            </a:r>
          </a:p>
          <a:p>
            <a:pPr eaLnBrk="1" fontAlgn="auto" hangingPunct="1">
              <a:defRPr/>
            </a:pPr>
            <a:r>
              <a:rPr lang="uk-UA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Проте пан захотів мати свого художника і віддав </a:t>
            </a:r>
            <a:r>
              <a:rPr lang="uk-UA" sz="24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“козачка”</a:t>
            </a:r>
            <a:r>
              <a:rPr lang="uk-UA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науку до живописця В.</a:t>
            </a:r>
            <a:r>
              <a:rPr lang="uk-UA" sz="24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Ширяєва</a:t>
            </a:r>
            <a:r>
              <a:rPr lang="uk-UA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Стверджують, що саме тоді Тарас почав складати свої перші поезії. </a:t>
            </a:r>
            <a:endParaRPr lang="ru-RU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5072063"/>
            <a:ext cx="39290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uk-UA" sz="2400" b="1"/>
              <a:t>Т.Г.Шевченко. Видубецький монастир у Києві. 1844 р.</a:t>
            </a:r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00500" y="500063"/>
            <a:ext cx="4686300" cy="5643562"/>
          </a:xfrm>
        </p:spPr>
        <p:txBody>
          <a:bodyPr>
            <a:normAutofit/>
          </a:bodyPr>
          <a:lstStyle/>
          <a:p>
            <a:pPr eaLnBrk="1" fontAlgn="auto" hangingPunct="1">
              <a:defRPr/>
            </a:pP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2500 карбованців друзі Шевченка, відомі художники – І.Сошенко, К.Брюллов, В.Жуковський,  викупляють з кріпацтва, розігравши в лотерею портрет В.Жуковського, написаний К.Брюлловим.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40" name="Picture 4" descr="C:\Users\fake\Documents\шевченко фото\nb_pinacoteca_bryullov_karl_portrait_of_v_a_zhukovsk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3929090" cy="50911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50" y="285750"/>
            <a:ext cx="8643938" cy="2357438"/>
          </a:xfrm>
        </p:spPr>
        <p:txBody>
          <a:bodyPr>
            <a:normAutofit fontScale="92500"/>
          </a:bodyPr>
          <a:lstStyle/>
          <a:p>
            <a:pPr eaLnBrk="1" fontAlgn="auto" hangingPunct="1">
              <a:defRPr/>
            </a:pP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Неабияку роль у становленні художника відіграла Петербурзька Академія мистецтв, де Тарас Григорович здобув освіту, і ще більше зблизився з майстрами пензля, став відомим художником.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Users\fake\Documents\шевченко фото\0eb1_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643182"/>
            <a:ext cx="4976814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28625" y="4000500"/>
            <a:ext cx="314325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Т.Г.Шевченко. Петербург.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fake\Documents\шевченко фото\shevc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500042"/>
            <a:ext cx="3786214" cy="50006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18" name="Picture 2" descr="C:\Users\fake\Documents\шевченко фото\09-08-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2143125"/>
            <a:ext cx="4643438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5572125"/>
            <a:ext cx="45005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uk-UA" sz="2400" b="1"/>
              <a:t>Т.Г.Шевченко. Автопортрет </a:t>
            </a:r>
            <a:endParaRPr lang="ru-RU" sz="2400" b="1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57625" y="785813"/>
            <a:ext cx="49291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uk-UA" sz="2400" b="1"/>
              <a:t>Г.Мелехов.  Молодий Тарас Шевченко у художника К.П.Брюллова</a:t>
            </a:r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C:\Users\fake\Documents\шевченко фото\Gipsy_Fortune_Teller_by_Taras_Shevchen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285750"/>
            <a:ext cx="3000375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 descr="C:\Users\fake\Documents\шевченко фото\0806101552472030_f0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14313"/>
            <a:ext cx="2798762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C:\Users\fake\Documents\шевченко фото\118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3500438"/>
            <a:ext cx="3643313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2875" y="4071938"/>
            <a:ext cx="3071813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Т.Г.Шевченко. Катерина 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43625" y="4071938"/>
            <a:ext cx="3000375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Т.Г.Шевченко. Циганка </a:t>
            </a:r>
            <a:r>
              <a:rPr lang="uk-UA" sz="32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–ворожка</a:t>
            </a:r>
            <a:r>
              <a:rPr lang="uk-U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 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43250" y="2428875"/>
            <a:ext cx="34290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Т.Г.Шевченко. Кріпацька сім</a:t>
            </a: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’</a:t>
            </a:r>
            <a:r>
              <a:rPr lang="uk-U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я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fake\Documents\шевченко фото\default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88765">
            <a:off x="731960" y="666183"/>
            <a:ext cx="4762500" cy="5629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143500" y="4143375"/>
            <a:ext cx="3857625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Авторські </a:t>
            </a:r>
          </a:p>
          <a:p>
            <a:pPr algn="ctr">
              <a:defRPr/>
            </a:pPr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замальовки </a:t>
            </a:r>
          </a:p>
          <a:p>
            <a:pPr algn="ctr">
              <a:defRPr/>
            </a:pPr>
            <a:r>
              <a:rPr lang="uk-U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поеми </a:t>
            </a:r>
            <a:r>
              <a:rPr lang="uk-UA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“Катерина”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C:\Users\fake\Documents\шевченко фото\Shevchenko-Kyiv_kosty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28625"/>
            <a:ext cx="47148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188" y="4357688"/>
            <a:ext cx="4429125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Т.Г.Шевченко. Київський костьол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1270" name="Picture 6" descr="C:\Users\fake\Documents\шевченко фото\Т.Г.Шевченко.-Автопортрет-зі-свічкою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214554"/>
            <a:ext cx="3571900" cy="43830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286375" y="571500"/>
            <a:ext cx="34290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Т.Г.Шевченко. Автопортрет  із свічкою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71500"/>
            <a:ext cx="839184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200" b="1" i="1" dirty="0">
                <a:solidFill>
                  <a:srgbClr val="FFC000"/>
                </a:solidFill>
              </a:rPr>
              <a:t>«Квітка творчості» Т.Г.Шевченка</a:t>
            </a:r>
            <a:endParaRPr lang="ru-RU" sz="3200" b="1" i="1" dirty="0">
              <a:solidFill>
                <a:srgbClr val="FFC000"/>
              </a:solidFill>
            </a:endParaRPr>
          </a:p>
          <a:p>
            <a:pPr algn="ctr"/>
            <a:r>
              <a:rPr lang="uk-UA" sz="3200" b="1" i="1" dirty="0">
                <a:solidFill>
                  <a:srgbClr val="FFC000"/>
                </a:solidFill>
              </a:rPr>
              <a:t>Завдання 6. Виконати обчислення зручним способом (робота в </a:t>
            </a:r>
            <a:r>
              <a:rPr lang="uk-UA" sz="3200" b="1" i="1" dirty="0" smtClean="0">
                <a:solidFill>
                  <a:srgbClr val="FFC000"/>
                </a:solidFill>
              </a:rPr>
              <a:t>групах</a:t>
            </a:r>
            <a:r>
              <a:rPr lang="uk-UA" sz="3200" b="1" i="1" dirty="0">
                <a:solidFill>
                  <a:srgbClr val="FFC000"/>
                </a:solidFill>
              </a:rPr>
              <a:t>).</a:t>
            </a:r>
            <a:endParaRPr lang="ru-RU" sz="32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276872"/>
            <a:ext cx="8391847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4000" b="1" i="1" dirty="0" smtClean="0">
                <a:solidFill>
                  <a:srgbClr val="0070C0"/>
                </a:solidFill>
              </a:rPr>
              <a:t>1 гр.) </a:t>
            </a:r>
            <a:r>
              <a:rPr lang="uk-UA" sz="4000" b="1" i="1" dirty="0">
                <a:solidFill>
                  <a:srgbClr val="0070C0"/>
                </a:solidFill>
              </a:rPr>
              <a:t>-2*(-18,4)*</a:t>
            </a:r>
            <a:r>
              <a:rPr lang="uk-UA" sz="4000" b="1" i="1" dirty="0" smtClean="0">
                <a:solidFill>
                  <a:srgbClr val="0070C0"/>
                </a:solidFill>
              </a:rPr>
              <a:t>50=</a:t>
            </a:r>
            <a:endParaRPr lang="ru-RU" sz="4000" b="1" i="1" dirty="0">
              <a:solidFill>
                <a:srgbClr val="0070C0"/>
              </a:solidFill>
            </a:endParaRPr>
          </a:p>
          <a:p>
            <a:r>
              <a:rPr lang="uk-UA" sz="4000" b="1" i="1" dirty="0" smtClean="0">
                <a:solidFill>
                  <a:srgbClr val="0070C0"/>
                </a:solidFill>
              </a:rPr>
              <a:t>2 гр.) </a:t>
            </a:r>
            <a:r>
              <a:rPr lang="uk-UA" sz="4000" b="1" i="1" dirty="0">
                <a:solidFill>
                  <a:srgbClr val="0070C0"/>
                </a:solidFill>
              </a:rPr>
              <a:t>(18,41*(-5))*(-20</a:t>
            </a:r>
            <a:r>
              <a:rPr lang="uk-UA" sz="4000" b="1" i="1" dirty="0" smtClean="0">
                <a:solidFill>
                  <a:srgbClr val="0070C0"/>
                </a:solidFill>
              </a:rPr>
              <a:t>)=</a:t>
            </a:r>
            <a:endParaRPr lang="ru-RU" sz="4000" b="1" i="1" dirty="0">
              <a:solidFill>
                <a:srgbClr val="0070C0"/>
              </a:solidFill>
            </a:endParaRPr>
          </a:p>
          <a:p>
            <a:r>
              <a:rPr lang="uk-UA" sz="4000" b="1" i="1" dirty="0" smtClean="0">
                <a:solidFill>
                  <a:srgbClr val="0070C0"/>
                </a:solidFill>
              </a:rPr>
              <a:t>3 гр.) </a:t>
            </a:r>
            <a:r>
              <a:rPr lang="uk-UA" sz="4000" b="1" i="1" dirty="0">
                <a:solidFill>
                  <a:srgbClr val="0070C0"/>
                </a:solidFill>
              </a:rPr>
              <a:t>-250*(-18,45*0,4</a:t>
            </a:r>
            <a:r>
              <a:rPr lang="uk-UA" sz="4000" b="1" i="1" dirty="0" smtClean="0">
                <a:solidFill>
                  <a:srgbClr val="0070C0"/>
                </a:solidFill>
              </a:rPr>
              <a:t>)=</a:t>
            </a:r>
            <a:endParaRPr lang="ru-RU" sz="4000" b="1" i="1" dirty="0">
              <a:solidFill>
                <a:srgbClr val="0070C0"/>
              </a:solidFill>
            </a:endParaRPr>
          </a:p>
          <a:p>
            <a:r>
              <a:rPr lang="uk-UA" sz="4000" b="1" i="1" dirty="0" smtClean="0">
                <a:solidFill>
                  <a:srgbClr val="0070C0"/>
                </a:solidFill>
              </a:rPr>
              <a:t>4 гр.) </a:t>
            </a:r>
            <a:r>
              <a:rPr lang="uk-UA" sz="4000" b="1" i="1" dirty="0">
                <a:solidFill>
                  <a:srgbClr val="0070C0"/>
                </a:solidFill>
              </a:rPr>
              <a:t>(-40*(-1,861))*</a:t>
            </a:r>
            <a:r>
              <a:rPr lang="uk-UA" sz="4000" b="1" i="1" dirty="0" smtClean="0">
                <a:solidFill>
                  <a:srgbClr val="0070C0"/>
                </a:solidFill>
              </a:rPr>
              <a:t>25=</a:t>
            </a:r>
            <a:endParaRPr lang="ru-RU" sz="4000" b="1" i="1" dirty="0">
              <a:solidFill>
                <a:srgbClr val="0070C0"/>
              </a:solidFill>
            </a:endParaRPr>
          </a:p>
          <a:p>
            <a:pPr algn="ctr"/>
            <a:endParaRPr lang="ru-RU" sz="3200" b="1" i="1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8579" y="5030878"/>
            <a:ext cx="839184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4000" b="1" i="1" dirty="0" smtClean="0">
                <a:solidFill>
                  <a:srgbClr val="FFC000"/>
                </a:solidFill>
              </a:rPr>
              <a:t>Відповідь: 1840</a:t>
            </a:r>
            <a:r>
              <a:rPr lang="uk-UA" sz="4000" b="1" i="1" dirty="0">
                <a:solidFill>
                  <a:srgbClr val="FFC000"/>
                </a:solidFill>
              </a:rPr>
              <a:t>; 1841; 1845; 1861.</a:t>
            </a:r>
            <a:endParaRPr lang="ru-RU" sz="4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3209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92424"/>
          </a:xfrm>
        </p:spPr>
        <p:txBody>
          <a:bodyPr>
            <a:noAutofit/>
          </a:bodyPr>
          <a:lstStyle/>
          <a:p>
            <a:pPr algn="ctr"/>
            <a:r>
              <a:rPr lang="uk-UA" sz="8000" b="1" dirty="0" smtClean="0">
                <a:solidFill>
                  <a:srgbClr val="0070C0"/>
                </a:solidFill>
              </a:rPr>
              <a:t>Мета:</a:t>
            </a:r>
            <a:endParaRPr lang="ru-RU" sz="8000" b="1" dirty="0">
              <a:solidFill>
                <a:srgbClr val="0070C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67544" y="1844824"/>
            <a:ext cx="8229600" cy="460851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v"/>
            </a:pPr>
            <a:r>
              <a:rPr lang="uk-UA" sz="3200" b="1" i="1" dirty="0">
                <a:solidFill>
                  <a:srgbClr val="FFFF00"/>
                </a:solidFill>
              </a:rPr>
              <a:t>закріпити знання учнів з теми “Множення </a:t>
            </a:r>
            <a:r>
              <a:rPr lang="uk-UA" sz="3200" b="1" i="1" dirty="0" smtClean="0">
                <a:solidFill>
                  <a:srgbClr val="FFFF00"/>
                </a:solidFill>
              </a:rPr>
              <a:t>раціональних чисел”;</a:t>
            </a:r>
            <a:endParaRPr lang="uk-UA" sz="3200" b="1" i="1" dirty="0">
              <a:solidFill>
                <a:srgbClr val="FFFF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uk-UA" sz="3200" b="1" i="1" dirty="0">
                <a:solidFill>
                  <a:srgbClr val="FFFF00"/>
                </a:solidFill>
              </a:rPr>
              <a:t>формувати вміння використовувати їх для розв’язування різних вправ та задач;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uk-UA" sz="3200" b="1" i="1" dirty="0">
                <a:solidFill>
                  <a:srgbClr val="FFFF00"/>
                </a:solidFill>
              </a:rPr>
              <a:t>розвивати логічне мислення, навички самостійної пізнавальної діяльності, виховувати увагу і зосередженість при розв’язування вправ різних </a:t>
            </a:r>
            <a:r>
              <a:rPr lang="uk-UA" sz="3200" b="1" i="1" dirty="0" smtClean="0">
                <a:solidFill>
                  <a:srgbClr val="FFFF00"/>
                </a:solidFill>
              </a:rPr>
              <a:t>типів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25513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fake\Documents\шевченко фото\kobz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71119">
            <a:off x="580309" y="2190369"/>
            <a:ext cx="4986337" cy="4048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00063" y="188640"/>
            <a:ext cx="8429625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 1840 році побачила світ книжка поезій Шевченка “Кобзар”, за яку прозвали поета в народі незламним </a:t>
            </a:r>
            <a:r>
              <a:rPr lang="uk-U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Кобзарем. До неї увійшло 8 поезій «Думи мої», «Перебендя», «Катерина», «Тополя», «Думка», «До </a:t>
            </a:r>
            <a:r>
              <a:rPr lang="uk-UA" sz="2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Основ´яненка</a:t>
            </a:r>
            <a:r>
              <a:rPr lang="uk-U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», «Іван Підкова», «Тарасова ніч»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8436" name="Picture 4" descr="C:\Users\fake\Documents\шевченко фото\ca499a51e2f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4954">
            <a:off x="5919788" y="2493963"/>
            <a:ext cx="2786062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C:\Users\fake\Documents\шевченко фото\zapovit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85750"/>
            <a:ext cx="4572000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4" descr="C:\Users\fake\Documents\шевченко фото\20-7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1571625"/>
            <a:ext cx="3175000" cy="505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57250" y="5500688"/>
            <a:ext cx="335756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“Заповіт”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fake\Documents\шевченко фото\zobr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85315">
            <a:off x="285720" y="428604"/>
            <a:ext cx="3952875" cy="586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773" name="Picture 5" descr="C:\Users\fake\Documents\шевченко фото\0001tp40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46029">
            <a:off x="4862945" y="3259588"/>
            <a:ext cx="3895732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143375" y="428625"/>
            <a:ext cx="5000625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1861 рік – найкращий дарунок Т.Г.Шевченка для дітей – </a:t>
            </a:r>
            <a:r>
              <a:rPr lang="uk-UA" sz="2800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“Букварь</a:t>
            </a: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uk-UA" sz="2800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южнорусский”</a:t>
            </a: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 </a:t>
            </a:r>
          </a:p>
          <a:p>
            <a:pPr>
              <a:defRPr/>
            </a:pP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Тираж – 10 000 примірників, ціна – 3 копійки, обсяг підручника – 24 сторінки.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548680"/>
            <a:ext cx="8208912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uk-UA" sz="4800" b="1" i="1" dirty="0" smtClean="0">
                <a:solidFill>
                  <a:srgbClr val="0070C0"/>
                </a:solidFill>
              </a:rPr>
              <a:t>Самостійна робота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Заголовок 1"/>
              <p:cNvSpPr txBox="1">
                <a:spLocks/>
              </p:cNvSpPr>
              <p:nvPr/>
            </p:nvSpPr>
            <p:spPr>
              <a:xfrm>
                <a:off x="412435" y="1281926"/>
                <a:ext cx="8208912" cy="1931050"/>
              </a:xfrm>
              <a:prstGeom prst="rect">
                <a:avLst/>
              </a:prstGeom>
              <a:ln w="6350" cap="rnd">
                <a:noFill/>
              </a:ln>
            </p:spPr>
            <p:txBody>
              <a:bodyPr vert="horz" anchor="b" anchorCtr="0">
                <a:no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en-US" sz="4200" kern="1200" spc="-100" dirty="0">
                    <a:ln w="3200">
                      <a:solidFill>
                        <a:schemeClr val="bg2">
                          <a:shade val="75000"/>
                          <a:alpha val="25000"/>
                        </a:schemeClr>
                      </a:solidFill>
                      <a:prstDash val="solid"/>
                      <a:round/>
                    </a:ln>
                    <a:solidFill>
                      <a:srgbClr val="F9F9F9"/>
                    </a:solidFill>
                    <a:effectLst>
                      <a:innerShdw blurRad="50800" dist="25400" dir="13500000">
                        <a:prstClr val="black">
                          <a:alpha val="70000"/>
                        </a:prstClr>
                      </a:innerShdw>
                    </a:effectLst>
                    <a:latin typeface="+mj-lt"/>
                    <a:ea typeface="+mj-ea"/>
                    <a:cs typeface="+mj-cs"/>
                  </a:defRPr>
                </a:lvl1pPr>
                <a:lvl2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2pPr>
                <a:lvl3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3pPr>
                <a:lvl4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4pPr>
                <a:lvl5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9pPr>
              </a:lstStyle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uk-UA" sz="4000" b="1" i="1" smtClean="0">
                          <a:solidFill>
                            <a:srgbClr val="FFC000"/>
                          </a:solidFill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uk-UA" sz="4000" b="1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uk-UA" sz="4000" b="1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uk-UA" sz="4000" b="1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𝟓</m:t>
                              </m:r>
                            </m:den>
                          </m:f>
                        </m:e>
                      </m:d>
                      <m:r>
                        <a:rPr lang="uk-UA" sz="4000" b="1" i="1" smtClean="0">
                          <a:solidFill>
                            <a:srgbClr val="FFC000"/>
                          </a:solidFill>
                          <a:latin typeface="Cambria Math"/>
                        </a:rPr>
                        <m:t>=         ∗</m:t>
                      </m:r>
                      <m:d>
                        <m:dPr>
                          <m:ctrlP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𝟐</m:t>
                          </m:r>
                          <m:f>
                            <m:fPr>
                              <m:ctrlPr>
                                <a:rPr lang="uk-UA" sz="4000" b="1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uk-UA" sz="4000" b="1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uk-UA" sz="4000" b="1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𝟕</m:t>
                              </m:r>
                            </m:den>
                          </m:f>
                        </m:e>
                      </m:d>
                      <m:r>
                        <a:rPr lang="uk-UA" sz="4000" b="1" i="1" smtClean="0">
                          <a:solidFill>
                            <a:srgbClr val="FFC000"/>
                          </a:solidFill>
                          <a:latin typeface="Cambria Math"/>
                        </a:rPr>
                        <m:t>==           ∗</m:t>
                      </m:r>
                      <m:d>
                        <m:dPr>
                          <m:ctrlP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𝟖</m:t>
                          </m:r>
                        </m:e>
                      </m:d>
                      <m:r>
                        <a:rPr lang="uk-UA" sz="4000" b="1" i="1" smtClean="0">
                          <a:solidFill>
                            <a:srgbClr val="FFC000"/>
                          </a:solidFill>
                          <a:latin typeface="Cambria Math"/>
                        </a:rPr>
                        <m:t>=(</m:t>
                      </m:r>
                      <m:sSup>
                        <m:sSupPr>
                          <m:ctrlP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         )</m:t>
                          </m:r>
                        </m:e>
                        <m:sup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uk-UA" sz="4000" b="1" i="1" smtClean="0">
                          <a:solidFill>
                            <a:srgbClr val="FFC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4800" b="1" i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3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435" y="1281926"/>
                <a:ext cx="8208912" cy="1931050"/>
              </a:xfrm>
              <a:prstGeom prst="rect">
                <a:avLst/>
              </a:prstGeom>
              <a:blipFill rotWithShape="1">
                <a:blip r:embed="rId2"/>
                <a:stretch>
                  <a:fillRect t="-1893"/>
                </a:stretch>
              </a:blipFill>
              <a:ln w="6350" cap="rnd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1979712" y="2407276"/>
            <a:ext cx="7920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57872" y="2423461"/>
            <a:ext cx="7920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524328" y="2407276"/>
            <a:ext cx="7920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1412776"/>
            <a:ext cx="7920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Заголовок 1"/>
              <p:cNvSpPr txBox="1">
                <a:spLocks/>
              </p:cNvSpPr>
              <p:nvPr/>
            </p:nvSpPr>
            <p:spPr>
              <a:xfrm>
                <a:off x="3904823" y="908720"/>
                <a:ext cx="1224136" cy="1368152"/>
              </a:xfrm>
              <a:prstGeom prst="rect">
                <a:avLst/>
              </a:prstGeom>
              <a:ln w="6350" cap="rnd">
                <a:noFill/>
              </a:ln>
            </p:spPr>
            <p:txBody>
              <a:bodyPr vert="horz" anchor="b" anchorCtr="0">
                <a:no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en-US" sz="4200" kern="1200" spc="-100" dirty="0">
                    <a:ln w="3200">
                      <a:solidFill>
                        <a:schemeClr val="bg2">
                          <a:shade val="75000"/>
                          <a:alpha val="25000"/>
                        </a:schemeClr>
                      </a:solidFill>
                      <a:prstDash val="solid"/>
                      <a:round/>
                    </a:ln>
                    <a:solidFill>
                      <a:srgbClr val="F9F9F9"/>
                    </a:solidFill>
                    <a:effectLst>
                      <a:innerShdw blurRad="50800" dist="25400" dir="13500000">
                        <a:prstClr val="black">
                          <a:alpha val="70000"/>
                        </a:prstClr>
                      </a:innerShdw>
                    </a:effectLst>
                    <a:latin typeface="+mj-lt"/>
                    <a:ea typeface="+mj-ea"/>
                    <a:cs typeface="+mj-cs"/>
                  </a:defRPr>
                </a:lvl1pPr>
                <a:lvl2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2pPr>
                <a:lvl3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3pPr>
                <a:lvl4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4pPr>
                <a:lvl5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32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ru-RU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uk-UA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ru-RU" sz="4000" b="1" i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4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4823" y="908720"/>
                <a:ext cx="1224136" cy="13681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6350" cap="rnd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Заголовок 1"/>
              <p:cNvSpPr txBox="1">
                <a:spLocks/>
              </p:cNvSpPr>
              <p:nvPr/>
            </p:nvSpPr>
            <p:spPr>
              <a:xfrm>
                <a:off x="1835696" y="2047236"/>
                <a:ext cx="1224136" cy="1368152"/>
              </a:xfrm>
              <a:prstGeom prst="rect">
                <a:avLst/>
              </a:prstGeom>
              <a:ln w="6350" cap="rnd">
                <a:noFill/>
              </a:ln>
            </p:spPr>
            <p:txBody>
              <a:bodyPr vert="horz" anchor="b" anchorCtr="0">
                <a:no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en-US" sz="4200" kern="1200" spc="-100" dirty="0">
                    <a:ln w="3200">
                      <a:solidFill>
                        <a:schemeClr val="bg2">
                          <a:shade val="75000"/>
                          <a:alpha val="25000"/>
                        </a:schemeClr>
                      </a:solidFill>
                      <a:prstDash val="solid"/>
                      <a:round/>
                    </a:ln>
                    <a:solidFill>
                      <a:srgbClr val="F9F9F9"/>
                    </a:solidFill>
                    <a:effectLst>
                      <a:innerShdw blurRad="50800" dist="25400" dir="13500000">
                        <a:prstClr val="black">
                          <a:alpha val="70000"/>
                        </a:prstClr>
                      </a:innerShdw>
                    </a:effectLst>
                    <a:latin typeface="+mj-lt"/>
                    <a:ea typeface="+mj-ea"/>
                    <a:cs typeface="+mj-cs"/>
                  </a:defRPr>
                </a:lvl1pPr>
                <a:lvl2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2pPr>
                <a:lvl3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3pPr>
                <a:lvl4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4pPr>
                <a:lvl5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uk-UA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ru-RU" sz="4000" b="1" i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9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2047236"/>
                <a:ext cx="1224136" cy="13681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6350" cap="rnd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Заголовок 1"/>
              <p:cNvSpPr txBox="1">
                <a:spLocks/>
              </p:cNvSpPr>
              <p:nvPr/>
            </p:nvSpPr>
            <p:spPr>
              <a:xfrm>
                <a:off x="5621698" y="2022550"/>
                <a:ext cx="1224136" cy="1368152"/>
              </a:xfrm>
              <a:prstGeom prst="rect">
                <a:avLst/>
              </a:prstGeom>
              <a:ln w="6350" cap="rnd">
                <a:noFill/>
              </a:ln>
            </p:spPr>
            <p:txBody>
              <a:bodyPr vert="horz" anchor="b" anchorCtr="0">
                <a:no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en-US" sz="4200" kern="1200" spc="-100" dirty="0">
                    <a:ln w="3200">
                      <a:solidFill>
                        <a:schemeClr val="bg2">
                          <a:shade val="75000"/>
                          <a:alpha val="25000"/>
                        </a:schemeClr>
                      </a:solidFill>
                      <a:prstDash val="solid"/>
                      <a:round/>
                    </a:ln>
                    <a:solidFill>
                      <a:srgbClr val="F9F9F9"/>
                    </a:solidFill>
                    <a:effectLst>
                      <a:innerShdw blurRad="50800" dist="25400" dir="13500000">
                        <a:prstClr val="black">
                          <a:alpha val="70000"/>
                        </a:prstClr>
                      </a:innerShdw>
                    </a:effectLst>
                    <a:latin typeface="+mj-lt"/>
                    <a:ea typeface="+mj-ea"/>
                    <a:cs typeface="+mj-cs"/>
                  </a:defRPr>
                </a:lvl1pPr>
                <a:lvl2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2pPr>
                <a:lvl3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3pPr>
                <a:lvl4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4pPr>
                <a:lvl5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32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ru-RU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uk-UA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ru-RU" sz="4000" b="1" i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10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1698" y="2022550"/>
                <a:ext cx="1224136" cy="13681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6350" cap="rnd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Заголовок 1"/>
              <p:cNvSpPr txBox="1">
                <a:spLocks/>
              </p:cNvSpPr>
              <p:nvPr/>
            </p:nvSpPr>
            <p:spPr>
              <a:xfrm>
                <a:off x="7380312" y="2047236"/>
                <a:ext cx="1224136" cy="1368152"/>
              </a:xfrm>
              <a:prstGeom prst="rect">
                <a:avLst/>
              </a:prstGeom>
              <a:ln w="6350" cap="rnd">
                <a:noFill/>
              </a:ln>
            </p:spPr>
            <p:txBody>
              <a:bodyPr vert="horz" anchor="b" anchorCtr="0">
                <a:no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en-US" sz="4200" kern="1200" spc="-100" dirty="0">
                    <a:ln w="3200">
                      <a:solidFill>
                        <a:schemeClr val="bg2">
                          <a:shade val="75000"/>
                          <a:alpha val="25000"/>
                        </a:schemeClr>
                      </a:solidFill>
                      <a:prstDash val="solid"/>
                      <a:round/>
                    </a:ln>
                    <a:solidFill>
                      <a:srgbClr val="F9F9F9"/>
                    </a:solidFill>
                    <a:effectLst>
                      <a:innerShdw blurRad="50800" dist="25400" dir="13500000">
                        <a:prstClr val="black">
                          <a:alpha val="70000"/>
                        </a:prstClr>
                      </a:innerShdw>
                    </a:effectLst>
                    <a:latin typeface="+mj-lt"/>
                    <a:ea typeface="+mj-ea"/>
                    <a:cs typeface="+mj-cs"/>
                  </a:defRPr>
                </a:lvl1pPr>
                <a:lvl2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2pPr>
                <a:lvl3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3pPr>
                <a:lvl4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4pPr>
                <a:lvl5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𝟏𝟔</m:t>
                          </m:r>
                        </m:num>
                        <m:den>
                          <m:r>
                            <a:rPr lang="uk-UA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ru-RU" sz="4000" b="1" i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11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312" y="2047236"/>
                <a:ext cx="1224136" cy="13681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6350" cap="rnd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Заголовок 1"/>
          <p:cNvSpPr txBox="1">
            <a:spLocks/>
          </p:cNvSpPr>
          <p:nvPr/>
        </p:nvSpPr>
        <p:spPr>
          <a:xfrm>
            <a:off x="395536" y="1412776"/>
            <a:ext cx="792088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8000" b="1" i="1" dirty="0" smtClean="0">
                <a:solidFill>
                  <a:srgbClr val="0070C0"/>
                </a:solidFill>
              </a:rPr>
              <a:t>1</a:t>
            </a:r>
            <a:r>
              <a:rPr lang="uk-UA" sz="4800" b="1" i="1" dirty="0" smtClean="0">
                <a:solidFill>
                  <a:srgbClr val="0070C0"/>
                </a:solidFill>
              </a:rPr>
              <a:t>.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12434" y="3408155"/>
            <a:ext cx="919205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8000" b="1" i="1" dirty="0">
                <a:solidFill>
                  <a:srgbClr val="0070C0"/>
                </a:solidFill>
              </a:rPr>
              <a:t>2</a:t>
            </a:r>
            <a:r>
              <a:rPr lang="uk-UA" sz="4800" b="1" i="1" dirty="0" smtClean="0">
                <a:solidFill>
                  <a:srgbClr val="0070C0"/>
                </a:solidFill>
              </a:rPr>
              <a:t>.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Заголовок 1"/>
              <p:cNvSpPr txBox="1">
                <a:spLocks/>
              </p:cNvSpPr>
              <p:nvPr/>
            </p:nvSpPr>
            <p:spPr>
              <a:xfrm>
                <a:off x="503548" y="3573016"/>
                <a:ext cx="8208912" cy="1931050"/>
              </a:xfrm>
              <a:prstGeom prst="rect">
                <a:avLst/>
              </a:prstGeom>
              <a:ln w="6350" cap="rnd">
                <a:noFill/>
              </a:ln>
            </p:spPr>
            <p:txBody>
              <a:bodyPr vert="horz" anchor="b" anchorCtr="0">
                <a:no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en-US" sz="4200" kern="1200" spc="-100" dirty="0">
                    <a:ln w="3200">
                      <a:solidFill>
                        <a:schemeClr val="bg2">
                          <a:shade val="75000"/>
                          <a:alpha val="25000"/>
                        </a:schemeClr>
                      </a:solidFill>
                      <a:prstDash val="solid"/>
                      <a:round/>
                    </a:ln>
                    <a:solidFill>
                      <a:srgbClr val="F9F9F9"/>
                    </a:solidFill>
                    <a:effectLst>
                      <a:innerShdw blurRad="50800" dist="25400" dir="13500000">
                        <a:prstClr val="black">
                          <a:alpha val="70000"/>
                        </a:prstClr>
                      </a:innerShdw>
                    </a:effectLst>
                    <a:latin typeface="+mj-lt"/>
                    <a:ea typeface="+mj-ea"/>
                    <a:cs typeface="+mj-cs"/>
                  </a:defRPr>
                </a:lvl1pPr>
                <a:lvl2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2pPr>
                <a:lvl3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3pPr>
                <a:lvl4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4pPr>
                <a:lvl5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9pPr>
              </a:lstStyle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uk-UA" sz="4000" b="1" i="1" smtClean="0">
                          <a:solidFill>
                            <a:srgbClr val="FFC000"/>
                          </a:solidFill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uk-UA" sz="4000" b="1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uk-UA" sz="4000" b="1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uk-UA" sz="4000" b="1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𝟕</m:t>
                              </m:r>
                            </m:den>
                          </m:f>
                        </m:e>
                      </m:d>
                      <m:r>
                        <a:rPr lang="uk-UA" sz="4000" b="1" i="1" smtClean="0">
                          <a:solidFill>
                            <a:srgbClr val="FFC000"/>
                          </a:solidFill>
                          <a:latin typeface="Cambria Math"/>
                        </a:rPr>
                        <m:t>=         ∗</m:t>
                      </m:r>
                      <m:d>
                        <m:dPr>
                          <m:ctrlP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𝟑</m:t>
                          </m:r>
                          <m:f>
                            <m:fPr>
                              <m:ctrlPr>
                                <a:rPr lang="uk-UA" sz="4000" b="1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uk-UA" sz="4000" b="1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uk-UA" sz="4000" b="1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uk-UA" sz="4000" b="1" i="1" smtClean="0">
                          <a:solidFill>
                            <a:srgbClr val="FFC000"/>
                          </a:solidFill>
                          <a:latin typeface="Cambria Math"/>
                        </a:rPr>
                        <m:t>==           ∗</m:t>
                      </m:r>
                      <m:d>
                        <m:dPr>
                          <m:ctrlP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𝟓</m:t>
                          </m:r>
                        </m:e>
                      </m:d>
                      <m:r>
                        <a:rPr lang="uk-UA" sz="4000" b="1" i="1" smtClean="0">
                          <a:solidFill>
                            <a:srgbClr val="FFC000"/>
                          </a:solidFill>
                          <a:latin typeface="Cambria Math"/>
                        </a:rPr>
                        <m:t>=(</m:t>
                      </m:r>
                      <m:sSup>
                        <m:sSupPr>
                          <m:ctrlP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         )</m:t>
                          </m:r>
                        </m:e>
                        <m:sup>
                          <m:r>
                            <a:rPr lang="uk-UA" sz="4000" b="1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uk-UA" sz="4000" b="1" i="1" smtClean="0">
                          <a:solidFill>
                            <a:srgbClr val="FFC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4800" b="1" i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14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548" y="3573016"/>
                <a:ext cx="8208912" cy="1931050"/>
              </a:xfrm>
              <a:prstGeom prst="rect">
                <a:avLst/>
              </a:prstGeom>
              <a:blipFill rotWithShape="1">
                <a:blip r:embed="rId7"/>
                <a:stretch>
                  <a:fillRect t="-1893"/>
                </a:stretch>
              </a:blipFill>
              <a:ln w="6350" cap="rnd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Прямоугольник 14"/>
          <p:cNvSpPr/>
          <p:nvPr/>
        </p:nvSpPr>
        <p:spPr>
          <a:xfrm>
            <a:off x="4211960" y="3632877"/>
            <a:ext cx="7920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051720" y="4686302"/>
            <a:ext cx="7920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857872" y="4686302"/>
            <a:ext cx="7920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596336" y="4686302"/>
            <a:ext cx="7920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Заголовок 1"/>
              <p:cNvSpPr txBox="1">
                <a:spLocks/>
              </p:cNvSpPr>
              <p:nvPr/>
            </p:nvSpPr>
            <p:spPr>
              <a:xfrm>
                <a:off x="4032199" y="3276285"/>
                <a:ext cx="1224136" cy="1368152"/>
              </a:xfrm>
              <a:prstGeom prst="rect">
                <a:avLst/>
              </a:prstGeom>
              <a:ln w="6350" cap="rnd">
                <a:noFill/>
              </a:ln>
            </p:spPr>
            <p:txBody>
              <a:bodyPr vert="horz" anchor="b" anchorCtr="0">
                <a:no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en-US" sz="4200" kern="1200" spc="-100" dirty="0">
                    <a:ln w="3200">
                      <a:solidFill>
                        <a:schemeClr val="bg2">
                          <a:shade val="75000"/>
                          <a:alpha val="25000"/>
                        </a:schemeClr>
                      </a:solidFill>
                      <a:prstDash val="solid"/>
                      <a:round/>
                    </a:ln>
                    <a:solidFill>
                      <a:srgbClr val="F9F9F9"/>
                    </a:solidFill>
                    <a:effectLst>
                      <a:innerShdw blurRad="50800" dist="25400" dir="13500000">
                        <a:prstClr val="black">
                          <a:alpha val="70000"/>
                        </a:prstClr>
                      </a:innerShdw>
                    </a:effectLst>
                    <a:latin typeface="+mj-lt"/>
                    <a:ea typeface="+mj-ea"/>
                    <a:cs typeface="+mj-cs"/>
                  </a:defRPr>
                </a:lvl1pPr>
                <a:lvl2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2pPr>
                <a:lvl3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3pPr>
                <a:lvl4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4pPr>
                <a:lvl5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32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ru-RU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uk-UA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𝟑𝟓</m:t>
                          </m:r>
                        </m:den>
                      </m:f>
                    </m:oMath>
                  </m:oMathPara>
                </a14:m>
                <a:endParaRPr lang="ru-RU" sz="4000" b="1" i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19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199" y="3276285"/>
                <a:ext cx="1224136" cy="13681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6350" cap="rnd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Заголовок 1"/>
              <p:cNvSpPr txBox="1">
                <a:spLocks/>
              </p:cNvSpPr>
              <p:nvPr/>
            </p:nvSpPr>
            <p:spPr>
              <a:xfrm>
                <a:off x="1851559" y="4293804"/>
                <a:ext cx="1224136" cy="1368152"/>
              </a:xfrm>
              <a:prstGeom prst="rect">
                <a:avLst/>
              </a:prstGeom>
              <a:ln w="6350" cap="rnd">
                <a:noFill/>
              </a:ln>
            </p:spPr>
            <p:txBody>
              <a:bodyPr vert="horz" anchor="b" anchorCtr="0">
                <a:no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en-US" sz="4200" kern="1200" spc="-100" dirty="0">
                    <a:ln w="3200">
                      <a:solidFill>
                        <a:schemeClr val="bg2">
                          <a:shade val="75000"/>
                          <a:alpha val="25000"/>
                        </a:schemeClr>
                      </a:solidFill>
                      <a:prstDash val="solid"/>
                      <a:round/>
                    </a:ln>
                    <a:solidFill>
                      <a:srgbClr val="F9F9F9"/>
                    </a:solidFill>
                    <a:effectLst>
                      <a:innerShdw blurRad="50800" dist="25400" dir="13500000">
                        <a:prstClr val="black">
                          <a:alpha val="70000"/>
                        </a:prstClr>
                      </a:innerShdw>
                    </a:effectLst>
                    <a:latin typeface="+mj-lt"/>
                    <a:ea typeface="+mj-ea"/>
                    <a:cs typeface="+mj-cs"/>
                  </a:defRPr>
                </a:lvl1pPr>
                <a:lvl2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2pPr>
                <a:lvl3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3pPr>
                <a:lvl4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4pPr>
                <a:lvl5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uk-UA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ru-RU" sz="4000" b="1" i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20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1559" y="4293804"/>
                <a:ext cx="1224136" cy="13681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6350" cap="rnd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Заголовок 1"/>
              <p:cNvSpPr txBox="1">
                <a:spLocks/>
              </p:cNvSpPr>
              <p:nvPr/>
            </p:nvSpPr>
            <p:spPr>
              <a:xfrm>
                <a:off x="5641848" y="4293804"/>
                <a:ext cx="1224136" cy="1368152"/>
              </a:xfrm>
              <a:prstGeom prst="rect">
                <a:avLst/>
              </a:prstGeom>
              <a:ln w="6350" cap="rnd">
                <a:noFill/>
              </a:ln>
            </p:spPr>
            <p:txBody>
              <a:bodyPr vert="horz" anchor="b" anchorCtr="0">
                <a:no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en-US" sz="4200" kern="1200" spc="-100" dirty="0">
                    <a:ln w="3200">
                      <a:solidFill>
                        <a:schemeClr val="bg2">
                          <a:shade val="75000"/>
                          <a:alpha val="25000"/>
                        </a:schemeClr>
                      </a:solidFill>
                      <a:prstDash val="solid"/>
                      <a:round/>
                    </a:ln>
                    <a:solidFill>
                      <a:srgbClr val="F9F9F9"/>
                    </a:solidFill>
                    <a:effectLst>
                      <a:innerShdw blurRad="50800" dist="25400" dir="13500000">
                        <a:prstClr val="black">
                          <a:alpha val="70000"/>
                        </a:prstClr>
                      </a:innerShdw>
                    </a:effectLst>
                    <a:latin typeface="+mj-lt"/>
                    <a:ea typeface="+mj-ea"/>
                    <a:cs typeface="+mj-cs"/>
                  </a:defRPr>
                </a:lvl1pPr>
                <a:lvl2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2pPr>
                <a:lvl3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3pPr>
                <a:lvl4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4pPr>
                <a:lvl5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32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ru-RU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uk-UA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sz="4000" b="1" i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21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1848" y="4293804"/>
                <a:ext cx="1224136" cy="13681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6350" cap="rnd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Заголовок 1"/>
              <p:cNvSpPr txBox="1">
                <a:spLocks/>
              </p:cNvSpPr>
              <p:nvPr/>
            </p:nvSpPr>
            <p:spPr>
              <a:xfrm>
                <a:off x="7397211" y="4293804"/>
                <a:ext cx="1224136" cy="1368152"/>
              </a:xfrm>
              <a:prstGeom prst="rect">
                <a:avLst/>
              </a:prstGeom>
              <a:ln w="6350" cap="rnd">
                <a:noFill/>
              </a:ln>
            </p:spPr>
            <p:txBody>
              <a:bodyPr vert="horz" anchor="b" anchorCtr="0">
                <a:no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en-US" sz="4200" kern="1200" spc="-100" dirty="0">
                    <a:ln w="3200">
                      <a:solidFill>
                        <a:schemeClr val="bg2">
                          <a:shade val="75000"/>
                          <a:alpha val="25000"/>
                        </a:schemeClr>
                      </a:solidFill>
                      <a:prstDash val="solid"/>
                      <a:round/>
                    </a:ln>
                    <a:solidFill>
                      <a:srgbClr val="F9F9F9"/>
                    </a:solidFill>
                    <a:effectLst>
                      <a:innerShdw blurRad="50800" dist="25400" dir="13500000">
                        <a:prstClr val="black">
                          <a:alpha val="70000"/>
                        </a:prstClr>
                      </a:innerShdw>
                    </a:effectLst>
                    <a:latin typeface="+mj-lt"/>
                    <a:ea typeface="+mj-ea"/>
                    <a:cs typeface="+mj-cs"/>
                  </a:defRPr>
                </a:lvl1pPr>
                <a:lvl2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2pPr>
                <a:lvl3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3pPr>
                <a:lvl4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4pPr>
                <a:lvl5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F9F9F9"/>
                    </a:solidFill>
                    <a:latin typeface="Constantia" pitchFamily="18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uk-UA" sz="32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ru-RU" sz="4000" b="1" i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22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7211" y="4293804"/>
                <a:ext cx="1224136" cy="13681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6350" cap="rnd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973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  <p:bldP spid="19" grpId="0"/>
      <p:bldP spid="20" grpId="0"/>
      <p:bldP spid="21" grpId="0"/>
      <p:bldP spid="2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fake\Documents\шевченко фото\Shevch_solda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642918"/>
            <a:ext cx="3429024" cy="4429156"/>
          </a:xfrm>
          <a:prstGeom prst="rect">
            <a:avLst/>
          </a:prstGeom>
          <a:ln w="127000" cap="rnd">
            <a:solidFill>
              <a:schemeClr val="accent3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85813" y="5429250"/>
            <a:ext cx="34290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Т.Г.Шевченко. Автопортрет 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9125" y="500063"/>
            <a:ext cx="4429125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 квітні 1847 року за участь у таємній політичній організації – Кирило-Мефодіївському товаристві – Т.Шевченка заарештовано і заслано  рядовим солдатом у далекі оренбурзькі степи із забороною писати і малювати.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За 10 років неволі він написав поезії, що ввійшли до </a:t>
            </a:r>
            <a:r>
              <a:rPr lang="uk-UA" sz="2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“захалявних</a:t>
            </a: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uk-UA" sz="2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книжечок”</a:t>
            </a: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і створив понад 400 малюнків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fake\Documents\шевченко фото\shevchenkotaras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3981450" cy="48577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39" name="Picture 3" descr="C:\Users\fake\Documents\шевченко фото\shevchenkotaras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3286125"/>
            <a:ext cx="4429125" cy="3381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500563" y="285750"/>
            <a:ext cx="4500562" cy="2678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800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березня 1861 року поета </a:t>
            </a:r>
            <a:r>
              <a:rPr lang="uk-UA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не стало</a:t>
            </a:r>
            <a:r>
              <a:rPr lang="uk-UA" sz="2800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</a:t>
            </a:r>
          </a:p>
          <a:p>
            <a:pPr algn="ctr">
              <a:defRPr/>
            </a:pPr>
            <a:r>
              <a:rPr lang="uk-UA" sz="2800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Похований він був на Смоленському кладовищі у Санкт-Петербурзі.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88" y="4500563"/>
            <a:ext cx="4286250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800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 травні того ж року прах Шевченка перевезено на Україну і поховано на Чернечій горі  біля Канева.</a:t>
            </a:r>
            <a:endParaRPr lang="ru-RU" sz="28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7512" y="1124744"/>
            <a:ext cx="8208912" cy="3312368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uk-UA" sz="4800" b="1" i="1" dirty="0" smtClean="0">
                <a:solidFill>
                  <a:srgbClr val="0070C0"/>
                </a:solidFill>
              </a:rPr>
              <a:t>Домашнє завдання</a:t>
            </a:r>
          </a:p>
          <a:p>
            <a:pPr algn="ctr"/>
            <a:r>
              <a:rPr lang="uk-UA" sz="4800" b="1" i="1" dirty="0">
                <a:solidFill>
                  <a:srgbClr val="FFC000"/>
                </a:solidFill>
                <a:effectLst/>
              </a:rPr>
              <a:t>Повторити §43, 44. </a:t>
            </a:r>
            <a:endParaRPr lang="uk-UA" sz="4800" b="1" i="1" dirty="0" smtClean="0">
              <a:solidFill>
                <a:srgbClr val="FFC000"/>
              </a:solidFill>
              <a:effectLst/>
            </a:endParaRPr>
          </a:p>
          <a:p>
            <a:pPr algn="ctr"/>
            <a:r>
              <a:rPr lang="uk-UA" sz="4800" b="1" i="1" dirty="0" smtClean="0">
                <a:solidFill>
                  <a:srgbClr val="FFC000"/>
                </a:solidFill>
                <a:effectLst/>
              </a:rPr>
              <a:t>Вправа </a:t>
            </a:r>
            <a:r>
              <a:rPr lang="uk-UA" sz="4800" b="1" i="1" dirty="0">
                <a:solidFill>
                  <a:srgbClr val="FFC000"/>
                </a:solidFill>
                <a:effectLst/>
              </a:rPr>
              <a:t>№1214, 1216, 1218.</a:t>
            </a:r>
            <a:endParaRPr lang="ru-RU" sz="48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7999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1556792"/>
            <a:ext cx="8208912" cy="27363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uk-UA" sz="7200" b="1" i="1" dirty="0" smtClean="0">
                <a:solidFill>
                  <a:srgbClr val="0070C0"/>
                </a:solidFill>
              </a:rPr>
              <a:t>Дякую за увагу!</a:t>
            </a:r>
          </a:p>
          <a:p>
            <a:pPr algn="ctr"/>
            <a:r>
              <a:rPr lang="uk-UA" sz="7200" b="1" i="1" dirty="0" smtClean="0">
                <a:solidFill>
                  <a:srgbClr val="FFC000"/>
                </a:solidFill>
              </a:rPr>
              <a:t>Всі ви молодці!</a:t>
            </a:r>
            <a:endParaRPr lang="ru-RU" sz="72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206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80456"/>
          </a:xfrm>
        </p:spPr>
        <p:txBody>
          <a:bodyPr/>
          <a:lstStyle/>
          <a:p>
            <a:pPr algn="ctr"/>
            <a:r>
              <a:rPr lang="uk-UA" sz="11500" b="1" dirty="0" smtClean="0">
                <a:solidFill>
                  <a:srgbClr val="0070C0"/>
                </a:solidFill>
              </a:rPr>
              <a:t>Епіграф</a:t>
            </a:r>
            <a:r>
              <a:rPr lang="uk-UA" sz="7200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38819" y="1772816"/>
            <a:ext cx="8229600" cy="36004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uk-UA" dirty="0" smtClean="0"/>
              <a:t> </a:t>
            </a:r>
            <a:r>
              <a:rPr lang="uk-UA" sz="5400" b="1" i="1" dirty="0">
                <a:solidFill>
                  <a:srgbClr val="FFC000"/>
                </a:solidFill>
                <a:effectLst/>
              </a:rPr>
              <a:t>Учітесь, читайте, </a:t>
            </a:r>
            <a:endParaRPr lang="ru-RU" sz="5400" b="1" i="1" dirty="0">
              <a:solidFill>
                <a:srgbClr val="FFC000"/>
              </a:solidFill>
              <a:effectLst/>
            </a:endParaRPr>
          </a:p>
          <a:p>
            <a:pPr algn="ctr"/>
            <a:r>
              <a:rPr lang="uk-UA" sz="5400" b="1" i="1" dirty="0">
                <a:solidFill>
                  <a:srgbClr val="FFC000"/>
                </a:solidFill>
                <a:effectLst/>
              </a:rPr>
              <a:t>І чужому научайтесь, </a:t>
            </a:r>
            <a:endParaRPr lang="ru-RU" sz="5400" b="1" i="1" dirty="0">
              <a:solidFill>
                <a:srgbClr val="FFC000"/>
              </a:solidFill>
              <a:effectLst/>
            </a:endParaRPr>
          </a:p>
          <a:p>
            <a:pPr algn="ctr"/>
            <a:r>
              <a:rPr lang="uk-UA" sz="5400" b="1" i="1" dirty="0">
                <a:solidFill>
                  <a:srgbClr val="FFC000"/>
                </a:solidFill>
                <a:effectLst/>
              </a:rPr>
              <a:t>Й свого не цурайтесь.</a:t>
            </a:r>
            <a:endParaRPr lang="ru-RU" sz="5400" b="1" i="1" dirty="0">
              <a:solidFill>
                <a:srgbClr val="FFC000"/>
              </a:solidFill>
              <a:effectLst/>
            </a:endParaRPr>
          </a:p>
          <a:p>
            <a:pPr algn="ctr"/>
            <a:endParaRPr lang="ru-RU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64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760640"/>
          </a:xfrm>
        </p:spPr>
        <p:txBody>
          <a:bodyPr>
            <a:noAutofit/>
          </a:bodyPr>
          <a:lstStyle/>
          <a:p>
            <a:pPr algn="ctr"/>
            <a:r>
              <a:rPr lang="uk-UA" sz="6600" b="1" i="1" dirty="0" smtClean="0">
                <a:solidFill>
                  <a:srgbClr val="FFC000"/>
                </a:solidFill>
              </a:rPr>
              <a:t/>
            </a:r>
            <a:br>
              <a:rPr lang="uk-UA" sz="6600" b="1" i="1" dirty="0" smtClean="0">
                <a:solidFill>
                  <a:srgbClr val="FFC000"/>
                </a:solidFill>
              </a:rPr>
            </a:br>
            <a:r>
              <a:rPr lang="uk-UA" sz="6600" b="1" i="1" dirty="0" smtClean="0">
                <a:solidFill>
                  <a:srgbClr val="0070C0"/>
                </a:solidFill>
              </a:rPr>
              <a:t>Завдання</a:t>
            </a:r>
            <a:r>
              <a:rPr lang="uk-UA" sz="6600" b="1" i="1" dirty="0" smtClean="0">
                <a:solidFill>
                  <a:srgbClr val="FFC000"/>
                </a:solidFill>
              </a:rPr>
              <a:t/>
            </a:r>
            <a:br>
              <a:rPr lang="uk-UA" sz="6600" b="1" i="1" dirty="0" smtClean="0">
                <a:solidFill>
                  <a:srgbClr val="FFC000"/>
                </a:solidFill>
              </a:rPr>
            </a:br>
            <a:r>
              <a:rPr lang="uk-UA" sz="6000" b="1" i="1" dirty="0" smtClean="0">
                <a:solidFill>
                  <a:srgbClr val="FFC000"/>
                </a:solidFill>
              </a:rPr>
              <a:t>Доповніть речення так, щоб вони перетворилися на загальновідомі правила</a:t>
            </a:r>
            <a:r>
              <a:rPr lang="uk-UA" sz="3600" i="1" dirty="0" smtClean="0">
                <a:solidFill>
                  <a:srgbClr val="FFC000"/>
                </a:solidFill>
              </a:rPr>
              <a:t> </a:t>
            </a:r>
            <a:endParaRPr lang="ru-RU" sz="1800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588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67544" y="18864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026" y="313012"/>
            <a:ext cx="8229600" cy="462815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uk-UA" sz="4800" b="1" i="1" dirty="0">
                <a:solidFill>
                  <a:srgbClr val="FFC000"/>
                </a:solidFill>
                <a:effectLst/>
              </a:rPr>
              <a:t>1. Сума двох (або більше) від’ємних </a:t>
            </a:r>
            <a:r>
              <a:rPr lang="uk-UA" sz="4800" b="1" i="1" dirty="0" smtClean="0">
                <a:solidFill>
                  <a:srgbClr val="FFC000"/>
                </a:solidFill>
                <a:effectLst/>
              </a:rPr>
              <a:t>чисел є число  </a:t>
            </a:r>
            <a:r>
              <a:rPr lang="uk-UA" sz="4800" b="1" i="1" dirty="0">
                <a:solidFill>
                  <a:srgbClr val="FFC000"/>
                </a:solidFill>
                <a:effectLst/>
              </a:rPr>
              <a:t>________ , її модуль дорівнює </a:t>
            </a:r>
            <a:r>
              <a:rPr lang="uk-UA" sz="4800" b="1" i="1" dirty="0" smtClean="0">
                <a:solidFill>
                  <a:srgbClr val="FFC000"/>
                </a:solidFill>
                <a:effectLst/>
              </a:rPr>
              <a:t>_____ модулів </a:t>
            </a:r>
            <a:r>
              <a:rPr lang="uk-UA" sz="4800" b="1" i="1" dirty="0">
                <a:solidFill>
                  <a:srgbClr val="FFC000"/>
                </a:solidFill>
                <a:effectLst/>
              </a:rPr>
              <a:t>цих чисел</a:t>
            </a:r>
            <a:r>
              <a:rPr lang="uk-UA" sz="4800" b="1" i="1" dirty="0" smtClean="0">
                <a:solidFill>
                  <a:srgbClr val="FFC000"/>
                </a:solidFill>
                <a:effectLst/>
              </a:rPr>
              <a:t>.</a:t>
            </a:r>
            <a:endParaRPr lang="ru-RU" sz="4400" b="1" i="1" dirty="0">
              <a:solidFill>
                <a:srgbClr val="FFC000"/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691680" y="2780928"/>
            <a:ext cx="2736304" cy="720080"/>
          </a:xfrm>
        </p:spPr>
        <p:txBody>
          <a:bodyPr>
            <a:noAutofit/>
          </a:bodyPr>
          <a:lstStyle/>
          <a:p>
            <a:pPr lvl="0"/>
            <a:r>
              <a:rPr lang="uk-UA" sz="4800" b="1" i="1" dirty="0" smtClean="0">
                <a:solidFill>
                  <a:srgbClr val="0070C0"/>
                </a:solidFill>
              </a:rPr>
              <a:t>від‘ємне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491880" y="3429000"/>
            <a:ext cx="2736304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 smtClean="0">
                <a:solidFill>
                  <a:srgbClr val="0070C0"/>
                </a:solidFill>
              </a:rPr>
              <a:t>сумі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9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8964488" cy="5652864"/>
          </a:xfrm>
        </p:spPr>
        <p:txBody>
          <a:bodyPr>
            <a:normAutofit/>
          </a:bodyPr>
          <a:lstStyle/>
          <a:p>
            <a:pPr algn="ctr"/>
            <a:r>
              <a:rPr lang="uk-UA" sz="4800" b="1" i="1" dirty="0" smtClean="0">
                <a:solidFill>
                  <a:srgbClr val="FFC000"/>
                </a:solidFill>
                <a:effectLst/>
              </a:rPr>
              <a:t>2. Щоб </a:t>
            </a:r>
            <a:r>
              <a:rPr lang="uk-UA" sz="4800" b="1" i="1" dirty="0">
                <a:solidFill>
                  <a:srgbClr val="FFC000"/>
                </a:solidFill>
                <a:effectLst/>
              </a:rPr>
              <a:t>додати два числа з різними знаками, </a:t>
            </a:r>
            <a:r>
              <a:rPr lang="uk-UA" sz="4800" b="1" i="1" dirty="0" smtClean="0">
                <a:solidFill>
                  <a:srgbClr val="FFC000"/>
                </a:solidFill>
                <a:effectLst/>
              </a:rPr>
              <a:t>потрібно                      </a:t>
            </a:r>
            <a:br>
              <a:rPr lang="uk-UA" sz="4800" b="1" i="1" dirty="0" smtClean="0">
                <a:solidFill>
                  <a:srgbClr val="FFC000"/>
                </a:solidFill>
                <a:effectLst/>
              </a:rPr>
            </a:br>
            <a:r>
              <a:rPr lang="uk-UA" sz="4800" b="1" i="1" dirty="0">
                <a:solidFill>
                  <a:srgbClr val="FFC000"/>
                </a:solidFill>
                <a:effectLst/>
              </a:rPr>
              <a:t> </a:t>
            </a:r>
            <a:r>
              <a:rPr lang="uk-UA" sz="4800" b="1" i="1" dirty="0" smtClean="0">
                <a:solidFill>
                  <a:srgbClr val="FFC000"/>
                </a:solidFill>
                <a:effectLst/>
              </a:rPr>
              <a:t>                                              відняти        </a:t>
            </a:r>
            <a:br>
              <a:rPr lang="uk-UA" sz="4800" b="1" i="1" dirty="0" smtClean="0">
                <a:solidFill>
                  <a:srgbClr val="FFC000"/>
                </a:solidFill>
                <a:effectLst/>
              </a:rPr>
            </a:br>
            <a:r>
              <a:rPr lang="uk-UA" sz="4800" b="1" i="1" dirty="0" smtClean="0">
                <a:solidFill>
                  <a:srgbClr val="FFC000"/>
                </a:solidFill>
                <a:effectLst/>
              </a:rPr>
              <a:t>                         і перед </a:t>
            </a:r>
            <a:r>
              <a:rPr lang="uk-UA" sz="4800" b="1" i="1" dirty="0">
                <a:solidFill>
                  <a:srgbClr val="FFC000"/>
                </a:solidFill>
                <a:effectLst/>
              </a:rPr>
              <a:t>отриманим </a:t>
            </a:r>
            <a:r>
              <a:rPr lang="uk-UA" sz="4800" b="1" i="1" dirty="0" smtClean="0">
                <a:solidFill>
                  <a:srgbClr val="FFC000"/>
                </a:solidFill>
                <a:effectLst/>
              </a:rPr>
              <a:t>результатом</a:t>
            </a:r>
            <a:br>
              <a:rPr lang="uk-UA" sz="4800" b="1" i="1" dirty="0" smtClean="0">
                <a:solidFill>
                  <a:srgbClr val="FFC000"/>
                </a:solidFill>
                <a:effectLst/>
              </a:rPr>
            </a:br>
            <a:r>
              <a:rPr lang="uk-UA" sz="4800" b="1" i="1" dirty="0" smtClean="0">
                <a:solidFill>
                  <a:srgbClr val="FFC000"/>
                </a:solidFill>
                <a:effectLst/>
              </a:rPr>
              <a:t> </a:t>
            </a:r>
            <a:endParaRPr lang="ru-RU" sz="4800" b="1" i="1" dirty="0">
              <a:solidFill>
                <a:srgbClr val="FFC00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77172" y="2924944"/>
            <a:ext cx="6048672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>
                <a:solidFill>
                  <a:srgbClr val="0070C0"/>
                </a:solidFill>
              </a:rPr>
              <a:t>в</a:t>
            </a:r>
            <a:r>
              <a:rPr lang="uk-UA" sz="4800" b="1" i="1" dirty="0" smtClean="0">
                <a:solidFill>
                  <a:srgbClr val="0070C0"/>
                </a:solidFill>
              </a:rPr>
              <a:t>ід більшого модуля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8652" y="3645024"/>
            <a:ext cx="4943328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>
                <a:solidFill>
                  <a:srgbClr val="0070C0"/>
                </a:solidFill>
              </a:rPr>
              <a:t>м</a:t>
            </a:r>
            <a:r>
              <a:rPr lang="uk-UA" sz="4800" b="1" i="1" dirty="0" smtClean="0">
                <a:solidFill>
                  <a:srgbClr val="0070C0"/>
                </a:solidFill>
              </a:rPr>
              <a:t>енший модуль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35944" y="4941168"/>
            <a:ext cx="8656536" cy="165618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uk-UA" sz="4800" b="1" i="1" dirty="0">
                <a:solidFill>
                  <a:srgbClr val="0070C0"/>
                </a:solidFill>
              </a:rPr>
              <a:t>п</a:t>
            </a:r>
            <a:r>
              <a:rPr lang="uk-UA" sz="4800" b="1" i="1" dirty="0" smtClean="0">
                <a:solidFill>
                  <a:srgbClr val="0070C0"/>
                </a:solidFill>
              </a:rPr>
              <a:t>оставити знак більшого модуля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619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64832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>
                <a:solidFill>
                  <a:srgbClr val="FFC000"/>
                </a:solidFill>
                <a:effectLst/>
              </a:rPr>
              <a:t>3. </a:t>
            </a:r>
            <a:r>
              <a:rPr lang="uk-UA" sz="4800" b="1" i="1" dirty="0">
                <a:solidFill>
                  <a:srgbClr val="FFC000"/>
                </a:solidFill>
                <a:effectLst/>
              </a:rPr>
              <a:t>Щоб від зменшуваного відняти від’ємник, треба до зменшуваного _________ число, протилежне до </a:t>
            </a:r>
            <a:r>
              <a:rPr lang="uk-UA" sz="4800" b="1" i="1" dirty="0" smtClean="0">
                <a:solidFill>
                  <a:srgbClr val="FFC000"/>
                </a:solidFill>
                <a:effectLst/>
              </a:rPr>
              <a:t>______________ .</a:t>
            </a:r>
            <a:endParaRPr lang="ru-RU" sz="4400" b="1" i="1" dirty="0">
              <a:solidFill>
                <a:srgbClr val="FFC00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724128" y="3284984"/>
            <a:ext cx="2736304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 smtClean="0">
                <a:solidFill>
                  <a:srgbClr val="0070C0"/>
                </a:solidFill>
              </a:rPr>
              <a:t>додати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771800" y="4725144"/>
            <a:ext cx="3456384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 smtClean="0">
                <a:solidFill>
                  <a:srgbClr val="0070C0"/>
                </a:solidFill>
              </a:rPr>
              <a:t>від‘ємника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28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004792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>
                <a:solidFill>
                  <a:srgbClr val="FFC000"/>
                </a:solidFill>
                <a:effectLst/>
              </a:rPr>
              <a:t>4. </a:t>
            </a:r>
            <a:r>
              <a:rPr lang="uk-UA" sz="4800" b="1" i="1" dirty="0">
                <a:solidFill>
                  <a:srgbClr val="FFC000"/>
                </a:solidFill>
                <a:effectLst/>
              </a:rPr>
              <a:t>Добуток від’ємного і додатного чисел є число _________ , його модуль дорівнює _________ модулів цих </a:t>
            </a:r>
            <a:r>
              <a:rPr lang="uk-UA" sz="4800" b="1" i="1" dirty="0" smtClean="0">
                <a:solidFill>
                  <a:srgbClr val="FFC000"/>
                </a:solidFill>
                <a:effectLst/>
              </a:rPr>
              <a:t>чисел.</a:t>
            </a:r>
            <a:endParaRPr lang="ru-RU" sz="4400" b="1" i="1" dirty="0">
              <a:solidFill>
                <a:srgbClr val="FFC00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187624" y="2924944"/>
            <a:ext cx="2736304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 smtClean="0">
                <a:solidFill>
                  <a:srgbClr val="0070C0"/>
                </a:solidFill>
              </a:rPr>
              <a:t>від‘ємне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419872" y="3667406"/>
            <a:ext cx="2736304" cy="7200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uk-UA" sz="4800" b="1" i="1" dirty="0" smtClean="0">
                <a:solidFill>
                  <a:srgbClr val="0070C0"/>
                </a:solidFill>
              </a:rPr>
              <a:t>добутку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97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563</TotalTime>
  <Words>1097</Words>
  <Application>Microsoft Office PowerPoint</Application>
  <PresentationFormat>Экран (4:3)</PresentationFormat>
  <Paragraphs>152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Бумажная</vt:lpstr>
      <vt:lpstr>У –  Р –  О –  К - </vt:lpstr>
      <vt:lpstr>Множення раціональних чисел</vt:lpstr>
      <vt:lpstr>Мета:</vt:lpstr>
      <vt:lpstr>Епіграф </vt:lpstr>
      <vt:lpstr> Завдання Доповніть речення так, щоб вони перетворилися на загальновідомі правила </vt:lpstr>
      <vt:lpstr>від‘ємне</vt:lpstr>
      <vt:lpstr>2. Щоб додати два числа з різними знаками, потрібно                                                                      відняти                                  і перед отриманим результатом  </vt:lpstr>
      <vt:lpstr>3. Щоб від зменшуваного відняти від’ємник, треба до зменшуваного _________ число, протилежне до ______________ .</vt:lpstr>
      <vt:lpstr>4. Добуток від’ємного і додатного чисел є число _________ , його модуль дорівнює _________ модулів цих чисел.</vt:lpstr>
      <vt:lpstr>5. Добуток двох від’ємних чисел є число _________ . </vt:lpstr>
      <vt:lpstr>6. Єдиний числовий множник у добутку – це ______________ . </vt:lpstr>
      <vt:lpstr>7. a*b= ________;  a*(b*c)= _________.</vt:lpstr>
      <vt:lpstr>Усна лічба</vt:lpstr>
      <vt:lpstr>Спростити вираз та знайти його коефіцієнт (робота в парах)</vt:lpstr>
      <vt:lpstr>Тарас  Григорович Шевченко  1814 - 1861 </vt:lpstr>
      <vt:lpstr>Народився поет у селі Моринцях Звенигородського повіту в сім'ї селянина-кріпака</vt:lpstr>
      <vt:lpstr>Через два роки родина переїхала до села Кирилівка</vt:lpstr>
      <vt:lpstr>Презентация PowerPoint</vt:lpstr>
      <vt:lpstr>Розв´яжіть рівняння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Тарас  Григорович Шевченко</dc:title>
  <dc:creator>fake</dc:creator>
  <cp:lastModifiedBy>Дiти</cp:lastModifiedBy>
  <cp:revision>52</cp:revision>
  <dcterms:created xsi:type="dcterms:W3CDTF">2010-02-28T18:40:45Z</dcterms:created>
  <dcterms:modified xsi:type="dcterms:W3CDTF">2017-03-05T18:41:48Z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971419</vt:lpwstr>
  </property>
  <property fmtid="{D5CDD505-2E9C-101B-9397-08002B2CF9AE}" pid="3" name="NXPowerLiteSettings">
    <vt:lpwstr>F5200358026400</vt:lpwstr>
  </property>
  <property fmtid="{D5CDD505-2E9C-101B-9397-08002B2CF9AE}" pid="4" name="NXPowerLiteVersion">
    <vt:lpwstr>D5.0.6</vt:lpwstr>
  </property>
</Properties>
</file>