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1" r:id="rId6"/>
    <p:sldId id="265" r:id="rId7"/>
    <p:sldId id="263" r:id="rId8"/>
    <p:sldId id="269" r:id="rId9"/>
    <p:sldId id="268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uk-UA"/>
              <a:t>Участь</a:t>
            </a:r>
            <a:r>
              <a:rPr lang="uk-UA" baseline="0"/>
              <a:t> у конкурсі "Пазл"</a:t>
            </a:r>
            <a:endParaRPr lang="ru-RU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Диплом Всеукраїнського рівня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2011-2012 н.р.</c:v>
                </c:pt>
                <c:pt idx="1">
                  <c:v>2013-2014 н.р.</c:v>
                </c:pt>
                <c:pt idx="2">
                  <c:v>2014-2015 н.р.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Диплом регіанального рівня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2011-2012 н.р.</c:v>
                </c:pt>
                <c:pt idx="1">
                  <c:v>2013-2014 н.р.</c:v>
                </c:pt>
                <c:pt idx="2">
                  <c:v>2014-2015 н.р.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axId val="46137344"/>
        <c:axId val="46138880"/>
      </c:barChart>
      <c:catAx>
        <c:axId val="461373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Навчальний</a:t>
                </a:r>
                <a:r>
                  <a:rPr lang="ru-RU" baseline="0"/>
                  <a:t> рік</a:t>
                </a:r>
                <a:endParaRPr lang="ru-RU"/>
              </a:p>
            </c:rich>
          </c:tx>
          <c:layout/>
        </c:title>
        <c:majorTickMark val="none"/>
        <c:tickLblPos val="nextTo"/>
        <c:crossAx val="46138880"/>
        <c:crosses val="autoZero"/>
        <c:auto val="1"/>
        <c:lblAlgn val="ctr"/>
        <c:lblOffset val="100"/>
      </c:catAx>
      <c:valAx>
        <c:axId val="461388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Кількість</a:t>
                </a:r>
                <a:r>
                  <a:rPr lang="uk-UA" baseline="0"/>
                  <a:t> призових місць</a:t>
                </a:r>
                <a:endParaRPr lang="ru-RU"/>
              </a:p>
            </c:rich>
          </c:tx>
          <c:layout/>
        </c:title>
        <c:numFmt formatCode="General" sourceLinked="1"/>
        <c:tickLblPos val="nextTo"/>
        <c:crossAx val="4613734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Участь</a:t>
            </a:r>
            <a:r>
              <a:rPr lang="ru-RU" baseline="0"/>
              <a:t> у конкурс</a:t>
            </a:r>
            <a:r>
              <a:rPr lang="uk-UA" baseline="0"/>
              <a:t>і "Гринвіч"</a:t>
            </a:r>
            <a:endParaRPr lang="ru-RU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Золотий диплом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2010-2011н.р.</c:v>
                </c:pt>
                <c:pt idx="1">
                  <c:v>2014-2015 н.р.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Срібний диплом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2010-2011н.р.</c:v>
                </c:pt>
                <c:pt idx="1">
                  <c:v>2014-2015 н.р.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Бронзовий диплом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2010-2011н.р.</c:v>
                </c:pt>
                <c:pt idx="1">
                  <c:v>2014-2015 н.р.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0</c:v>
                </c:pt>
              </c:numCache>
            </c:numRef>
          </c:val>
        </c:ser>
        <c:axId val="132832640"/>
        <c:axId val="132838912"/>
      </c:barChart>
      <c:catAx>
        <c:axId val="132832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Навчальний</a:t>
                </a:r>
                <a:r>
                  <a:rPr lang="ru-RU" baseline="0"/>
                  <a:t> рік</a:t>
                </a:r>
                <a:endParaRPr lang="ru-RU"/>
              </a:p>
            </c:rich>
          </c:tx>
          <c:layout/>
        </c:title>
        <c:majorTickMark val="none"/>
        <c:tickLblPos val="nextTo"/>
        <c:crossAx val="132838912"/>
        <c:crosses val="autoZero"/>
        <c:auto val="1"/>
        <c:lblAlgn val="ctr"/>
        <c:lblOffset val="100"/>
      </c:catAx>
      <c:valAx>
        <c:axId val="1328389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Кількість</a:t>
                </a:r>
                <a:r>
                  <a:rPr lang="uk-UA" baseline="0"/>
                  <a:t> призових місць</a:t>
                </a:r>
                <a:endParaRPr lang="ru-RU"/>
              </a:p>
            </c:rich>
          </c:tx>
          <c:layout/>
        </c:title>
        <c:numFmt formatCode="General" sourceLinked="1"/>
        <c:tickLblPos val="nextTo"/>
        <c:crossAx val="13283264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Результати</a:t>
            </a:r>
            <a:r>
              <a:rPr lang="ru-RU" baseline="0"/>
              <a:t> районних олімпіад з англійської мови</a:t>
            </a:r>
            <a:endParaRPr lang="ru-RU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2010-2011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І місце</c:v>
                </c:pt>
                <c:pt idx="1">
                  <c:v>ІІ місце</c:v>
                </c:pt>
                <c:pt idx="2">
                  <c:v>ІІІ місце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2011-2012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І місце</c:v>
                </c:pt>
                <c:pt idx="1">
                  <c:v>ІІ місце</c:v>
                </c:pt>
                <c:pt idx="2">
                  <c:v>ІІІ місце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2012-2013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І місце</c:v>
                </c:pt>
                <c:pt idx="1">
                  <c:v>ІІ місце</c:v>
                </c:pt>
                <c:pt idx="2">
                  <c:v>ІІІ місце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2013-2014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І місце</c:v>
                </c:pt>
                <c:pt idx="1">
                  <c:v>ІІ місце</c:v>
                </c:pt>
                <c:pt idx="2">
                  <c:v>ІІІ місце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2014-2015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І місце</c:v>
                </c:pt>
                <c:pt idx="1">
                  <c:v>ІІ місце</c:v>
                </c:pt>
                <c:pt idx="2">
                  <c:v>ІІІ місце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axId val="132739840"/>
        <c:axId val="132741376"/>
      </c:barChart>
      <c:catAx>
        <c:axId val="132739840"/>
        <c:scaling>
          <c:orientation val="minMax"/>
        </c:scaling>
        <c:axPos val="b"/>
        <c:majorTickMark val="none"/>
        <c:tickLblPos val="nextTo"/>
        <c:crossAx val="132741376"/>
        <c:crosses val="autoZero"/>
        <c:auto val="1"/>
        <c:lblAlgn val="ctr"/>
        <c:lblOffset val="100"/>
      </c:catAx>
      <c:valAx>
        <c:axId val="132741376"/>
        <c:scaling>
          <c:orientation val="minMax"/>
        </c:scaling>
        <c:axPos val="l"/>
        <c:majorGridlines/>
        <c:title>
          <c:layout/>
        </c:title>
        <c:numFmt formatCode="General" sourceLinked="1"/>
        <c:majorTickMark val="none"/>
        <c:tickLblPos val="nextTo"/>
        <c:crossAx val="1327398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17742-85DD-48F7-9115-55CCF688850B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D035F-57C1-4434-8C40-74576281B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D035F-57C1-4434-8C40-74576281B9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DC17-F64C-4565-A94C-D86892019FC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FB283-606F-4BDA-B5B5-E9A4DE774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72560" cy="642942"/>
          </a:xfrm>
        </p:spPr>
        <p:txBody>
          <a:bodyPr>
            <a:normAutofit/>
          </a:bodyPr>
          <a:lstStyle/>
          <a:p>
            <a:r>
              <a:rPr lang="uk-UA" sz="2800" dirty="0" err="1" smtClean="0">
                <a:solidFill>
                  <a:schemeClr val="tx1"/>
                </a:solidFill>
                <a:latin typeface="Georgia" pitchFamily="18" charset="0"/>
              </a:rPr>
              <a:t>Новоспаська</a:t>
            </a:r>
            <a:r>
              <a:rPr lang="uk-UA" sz="2800" dirty="0" smtClean="0">
                <a:solidFill>
                  <a:schemeClr val="tx1"/>
                </a:solidFill>
                <a:latin typeface="Georgia" pitchFamily="18" charset="0"/>
              </a:rPr>
              <a:t> загальноосвітня школа І-ІІІ ступенів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357298"/>
            <a:ext cx="783067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Творчий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зв</a:t>
            </a:r>
            <a:r>
              <a:rPr lang="uk-UA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іт</a:t>
            </a:r>
            <a:r>
              <a:rPr lang="uk-UA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uk-UA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uk-UA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вчителя англійської мови</a:t>
            </a:r>
            <a:br>
              <a:rPr lang="uk-UA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uk-UA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Сушкової</a:t>
            </a:r>
            <a:r>
              <a:rPr lang="uk-UA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Яни Федорівни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071546"/>
            <a:ext cx="4038600" cy="4268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smtClean="0"/>
              <a:t> </a:t>
            </a:r>
            <a:endParaRPr lang="ru-RU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мобільність (від лат. </a:t>
            </a:r>
            <a:r>
              <a:rPr lang="en-US" dirty="0" err="1" smtClean="0"/>
              <a:t>Mobilis</a:t>
            </a:r>
            <a:r>
              <a:rPr lang="uk-UA" dirty="0" smtClean="0"/>
              <a:t>) - рухливий, готовий до швидкого виконання завдань, а ще гнучкість, тобто здатність людини пристосуватися до нових умов, нової обстановки.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073" name="Picture 1" descr="C:\Users\Lenovo\Desktop\творчий звыт\encore-apps-image_0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4038600" cy="2692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7620" y="357166"/>
            <a:ext cx="5286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Майстер-клас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Моб</a:t>
            </a:r>
            <a:r>
              <a:rPr lang="uk-UA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ільна</a:t>
            </a:r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англійська”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Lenovo\Desktop\творчий звыт\ukrai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1"/>
            <a:ext cx="2795627" cy="271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214678" y="928670"/>
            <a:ext cx="5500726" cy="5197493"/>
          </a:xfrm>
        </p:spPr>
        <p:txBody>
          <a:bodyPr/>
          <a:lstStyle/>
          <a:p>
            <a:pPr algn="ctr">
              <a:buNone/>
            </a:pPr>
            <a:endParaRPr lang="uk-UA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Georgia" pitchFamily="18" charset="0"/>
              </a:rPr>
              <a:t>Прагну до кожної дитини ключ знайти,</a:t>
            </a:r>
          </a:p>
          <a:p>
            <a:pPr algn="ctr">
              <a:buNone/>
            </a:pPr>
            <a:r>
              <a:rPr lang="uk-UA" dirty="0" smtClean="0">
                <a:latin typeface="Georgia" pitchFamily="18" charset="0"/>
              </a:rPr>
              <a:t>У праці результат хороший мати,</a:t>
            </a:r>
          </a:p>
          <a:p>
            <a:pPr algn="ctr">
              <a:buNone/>
            </a:pPr>
            <a:r>
              <a:rPr lang="uk-UA" dirty="0" smtClean="0">
                <a:latin typeface="Georgia" pitchFamily="18" charset="0"/>
              </a:rPr>
              <a:t>Упевнено і творчо до мети іти.</a:t>
            </a:r>
          </a:p>
          <a:p>
            <a:pPr algn="ctr">
              <a:buNone/>
            </a:pPr>
            <a:r>
              <a:rPr lang="uk-UA" dirty="0" smtClean="0">
                <a:latin typeface="Georgia" pitchFamily="18" charset="0"/>
              </a:rPr>
              <a:t>З Любов'ю серце дітям віддавати!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Georgia" pitchFamily="18" charset="0"/>
              </a:rPr>
              <a:t>Сушкова Яна Федорівна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7" name="Содержимое 6" descr="Рисунок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357298"/>
            <a:ext cx="2286016" cy="3714776"/>
          </a:xfrm>
        </p:spPr>
      </p:pic>
      <p:sp>
        <p:nvSpPr>
          <p:cNvPr id="9" name="Прямоугольник 8"/>
          <p:cNvSpPr/>
          <p:nvPr/>
        </p:nvSpPr>
        <p:spPr>
          <a:xfrm>
            <a:off x="4357686" y="1428736"/>
            <a:ext cx="4214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latin typeface="Georgia" pitchFamily="18" charset="0"/>
              </a:rPr>
              <a:t>Моє</a:t>
            </a:r>
            <a:r>
              <a:rPr lang="en-US" sz="2400" b="1" dirty="0">
                <a:latin typeface="Georgia" pitchFamily="18" charset="0"/>
              </a:rPr>
              <a:t> </a:t>
            </a:r>
            <a:r>
              <a:rPr lang="en-US" sz="2400" b="1" dirty="0" err="1">
                <a:latin typeface="Georgia" pitchFamily="18" charset="0"/>
              </a:rPr>
              <a:t>педагогічне</a:t>
            </a:r>
            <a:r>
              <a:rPr lang="en-US" sz="2400" b="1" dirty="0">
                <a:latin typeface="Georgia" pitchFamily="18" charset="0"/>
              </a:rPr>
              <a:t> </a:t>
            </a:r>
            <a:r>
              <a:rPr lang="en-US" sz="2400" b="1" dirty="0" err="1" smtClean="0">
                <a:latin typeface="Georgia" pitchFamily="18" charset="0"/>
              </a:rPr>
              <a:t>кредо</a:t>
            </a:r>
            <a:r>
              <a:rPr lang="uk-UA" sz="2400" b="1" dirty="0" smtClean="0">
                <a:latin typeface="Georgia" pitchFamily="18" charset="0"/>
              </a:rPr>
              <a:t>:</a:t>
            </a:r>
          </a:p>
          <a:p>
            <a:endParaRPr lang="en-US" sz="2400" dirty="0">
              <a:latin typeface="Georgia" pitchFamily="18" charset="0"/>
            </a:endParaRPr>
          </a:p>
          <a:p>
            <a:r>
              <a:rPr lang="en-US" sz="2400" dirty="0" smtClean="0">
                <a:latin typeface="Georgia" pitchFamily="18" charset="0"/>
              </a:rPr>
              <a:t>"</a:t>
            </a:r>
            <a:r>
              <a:rPr lang="en-US" sz="2400" dirty="0">
                <a:latin typeface="Georgia" pitchFamily="18" charset="0"/>
              </a:rPr>
              <a:t>Tell me and I will forget. Teach me and I will remember. Involve me and I will </a:t>
            </a:r>
            <a:r>
              <a:rPr lang="en-US" sz="2400" dirty="0" smtClean="0">
                <a:latin typeface="Georgia" pitchFamily="18" charset="0"/>
              </a:rPr>
              <a:t>learn“</a:t>
            </a:r>
            <a:endParaRPr lang="uk-UA" sz="2400" dirty="0" smtClean="0">
              <a:latin typeface="Georgia" pitchFamily="18" charset="0"/>
            </a:endParaRPr>
          </a:p>
          <a:p>
            <a:endParaRPr lang="en-US" sz="2400" dirty="0">
              <a:latin typeface="Georgia" pitchFamily="18" charset="0"/>
            </a:endParaRPr>
          </a:p>
          <a:p>
            <a:pPr algn="r"/>
            <a:r>
              <a:rPr lang="en-US" sz="2400" dirty="0">
                <a:latin typeface="Georgia" pitchFamily="18" charset="0"/>
              </a:rPr>
              <a:t>Benjamin Franklin</a:t>
            </a:r>
          </a:p>
        </p:txBody>
      </p:sp>
      <p:pic>
        <p:nvPicPr>
          <p:cNvPr id="2050" name="Picture 2" descr="C:\Users\Lenovo\Desktop\творчий звыт\410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470" y="0"/>
            <a:ext cx="1333530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Georgia" pitchFamily="18" charset="0"/>
              </a:rPr>
              <a:t>Загальні відомості про вчителя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8115328" cy="4697427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Рік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народження</a:t>
            </a:r>
            <a:r>
              <a:rPr lang="ru-RU" b="1" dirty="0" smtClean="0">
                <a:latin typeface="Georgia" pitchFamily="18" charset="0"/>
              </a:rPr>
              <a:t>: </a:t>
            </a:r>
            <a:r>
              <a:rPr lang="ru-RU" dirty="0" smtClean="0">
                <a:latin typeface="Georgia" pitchFamily="18" charset="0"/>
              </a:rPr>
              <a:t>1985</a:t>
            </a:r>
          </a:p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Освіта</a:t>
            </a:r>
            <a:r>
              <a:rPr lang="ru-RU" b="1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вища</a:t>
            </a:r>
            <a:r>
              <a:rPr lang="ru-RU" dirty="0" smtClean="0">
                <a:latin typeface="Georgia" pitchFamily="18" charset="0"/>
              </a:rPr>
              <a:t> (</a:t>
            </a:r>
            <a:r>
              <a:rPr lang="ru-RU" dirty="0" err="1" smtClean="0">
                <a:latin typeface="Georgia" pitchFamily="18" charset="0"/>
              </a:rPr>
              <a:t>Мелітопольский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>
                <a:latin typeface="Georgia" pitchFamily="18" charset="0"/>
              </a:rPr>
              <a:t>Державний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err="1">
                <a:latin typeface="Georgia" pitchFamily="18" charset="0"/>
              </a:rPr>
              <a:t>Педагогічний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err="1">
                <a:latin typeface="Georgia" pitchFamily="18" charset="0"/>
              </a:rPr>
              <a:t>Університет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ru-RU" dirty="0">
                <a:latin typeface="Georgia" pitchFamily="18" charset="0"/>
              </a:rPr>
              <a:t>2009 </a:t>
            </a:r>
            <a:r>
              <a:rPr lang="ru-RU" dirty="0" err="1" smtClean="0">
                <a:latin typeface="Georgia" pitchFamily="18" charset="0"/>
              </a:rPr>
              <a:t>рік</a:t>
            </a:r>
            <a:r>
              <a:rPr lang="ru-RU" dirty="0" smtClean="0">
                <a:latin typeface="Georgia" pitchFamily="18" charset="0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Спеціальність</a:t>
            </a:r>
            <a:r>
              <a:rPr lang="ru-RU" b="1" dirty="0" smtClean="0">
                <a:latin typeface="Georgia" pitchFamily="18" charset="0"/>
              </a:rPr>
              <a:t>: </a:t>
            </a:r>
            <a:r>
              <a:rPr lang="de-LU" b="1" dirty="0" smtClean="0">
                <a:latin typeface="+mj-lt"/>
              </a:rPr>
              <a:t>„</a:t>
            </a:r>
            <a:r>
              <a:rPr lang="ru-RU" dirty="0" err="1" smtClean="0">
                <a:latin typeface="Georgia" pitchFamily="18" charset="0"/>
              </a:rPr>
              <a:t>Педагогіка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та методика </a:t>
            </a:r>
            <a:r>
              <a:rPr lang="ru-RU" dirty="0" err="1" smtClean="0">
                <a:latin typeface="Georgia" pitchFamily="18" charset="0"/>
              </a:rPr>
              <a:t>середньої</a:t>
            </a:r>
            <a:r>
              <a:rPr lang="ru-RU" dirty="0" smtClean="0">
                <a:latin typeface="Georgia" pitchFamily="18" charset="0"/>
              </a:rPr>
              <a:t>  </a:t>
            </a:r>
            <a:r>
              <a:rPr lang="ru-RU" dirty="0" err="1" smtClean="0">
                <a:latin typeface="Georgia" pitchFamily="18" charset="0"/>
              </a:rPr>
              <a:t>освіти</a:t>
            </a:r>
            <a:r>
              <a:rPr lang="de-LU" dirty="0" smtClean="0">
                <a:latin typeface="+mj-lt"/>
              </a:rPr>
              <a:t>“</a:t>
            </a:r>
            <a:endParaRPr lang="ru-RU" dirty="0" smtClean="0">
              <a:latin typeface="+mj-lt"/>
            </a:endParaRPr>
          </a:p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Кваліфікація</a:t>
            </a:r>
            <a:r>
              <a:rPr lang="ru-RU" b="1" dirty="0" smtClean="0">
                <a:latin typeface="Georgia" pitchFamily="18" charset="0"/>
              </a:rPr>
              <a:t>: </a:t>
            </a:r>
            <a:r>
              <a:rPr lang="de-LU" b="1" dirty="0" smtClean="0">
                <a:latin typeface="Georgia" pitchFamily="18" charset="0"/>
              </a:rPr>
              <a:t>„</a:t>
            </a:r>
            <a:r>
              <a:rPr lang="ru-RU" dirty="0" err="1" smtClean="0">
                <a:latin typeface="Georgia" pitchFamily="18" charset="0"/>
              </a:rPr>
              <a:t>вчитель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англійської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мови</a:t>
            </a:r>
            <a:r>
              <a:rPr lang="ru-RU" dirty="0" smtClean="0">
                <a:latin typeface="Georgia" pitchFamily="18" charset="0"/>
              </a:rPr>
              <a:t> та </a:t>
            </a:r>
            <a:r>
              <a:rPr lang="ru-RU" dirty="0" err="1" smtClean="0">
                <a:latin typeface="Georgia" pitchFamily="18" charset="0"/>
              </a:rPr>
              <a:t>зарубіжної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літератури</a:t>
            </a:r>
            <a:r>
              <a:rPr lang="de-LU" b="1" dirty="0" smtClean="0">
                <a:latin typeface="Georgia" pitchFamily="18" charset="0"/>
              </a:rPr>
              <a:t>“</a:t>
            </a:r>
            <a:endParaRPr lang="ru-RU" b="1" dirty="0" smtClean="0">
              <a:latin typeface="Georgia" pitchFamily="18" charset="0"/>
            </a:endParaRPr>
          </a:p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Курси</a:t>
            </a:r>
            <a:r>
              <a:rPr lang="ru-RU" b="1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пройшла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курси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підвищення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кваліфікації</a:t>
            </a:r>
            <a:r>
              <a:rPr lang="ru-RU" dirty="0" smtClean="0">
                <a:latin typeface="Georgia" pitchFamily="18" charset="0"/>
              </a:rPr>
              <a:t> в 2013-2014 </a:t>
            </a:r>
            <a:r>
              <a:rPr lang="ru-RU" dirty="0" err="1" smtClean="0">
                <a:latin typeface="Georgia" pitchFamily="18" charset="0"/>
              </a:rPr>
              <a:t>н.р</a:t>
            </a:r>
            <a:endParaRPr lang="ru-RU" dirty="0">
              <a:latin typeface="Georgia" pitchFamily="18" charset="0"/>
            </a:endParaRPr>
          </a:p>
          <a:p>
            <a:pPr>
              <a:buBlip>
                <a:blip r:embed="rId3"/>
              </a:buBlip>
            </a:pPr>
            <a:r>
              <a:rPr lang="ru-RU" b="1" dirty="0" err="1" smtClean="0">
                <a:latin typeface="Georgia" pitchFamily="18" charset="0"/>
              </a:rPr>
              <a:t>Педагогічний</a:t>
            </a:r>
            <a:r>
              <a:rPr lang="ru-RU" b="1" dirty="0" smtClean="0">
                <a:latin typeface="Georgia" pitchFamily="18" charset="0"/>
              </a:rPr>
              <a:t> стаж: </a:t>
            </a:r>
            <a:r>
              <a:rPr lang="ru-RU" dirty="0" smtClean="0">
                <a:latin typeface="Georgia" pitchFamily="18" charset="0"/>
              </a:rPr>
              <a:t>13 </a:t>
            </a:r>
            <a:r>
              <a:rPr lang="ru-RU" dirty="0" err="1" smtClean="0">
                <a:latin typeface="Georgia" pitchFamily="18" charset="0"/>
              </a:rPr>
              <a:t>років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076" name="Picture 4" descr="C:\Users\Lenovo\Desktop\творчий звыт\як_скласти_творчий_зві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929066"/>
            <a:ext cx="18288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творчий звыт\78660418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/>
          <a:lstStyle/>
          <a:p>
            <a:r>
              <a:rPr lang="uk-UA" dirty="0" smtClean="0">
                <a:latin typeface="Georgia" pitchFamily="18" charset="0"/>
              </a:rPr>
              <a:t>Методична робота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071678"/>
            <a:ext cx="835824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Проблемна тема</a:t>
            </a:r>
            <a:r>
              <a:rPr lang="uk-UA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: </a:t>
            </a:r>
            <a:endParaRPr lang="uk-UA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Формування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комунікативних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навичок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через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впровадження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веб-сервісів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навчання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на уроках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англійської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мови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»</a:t>
            </a:r>
            <a:r>
              <a:rPr lang="uk-UA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	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C:\Users\Lenovo\Desktop\творчий звыт\d55b55ca5b12900768e0966045c4e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2357453" cy="250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 своїй роботі використовую наступні </a:t>
            </a:r>
            <a:r>
              <a:rPr lang="uk-UA" dirty="0" err="1" smtClean="0"/>
              <a:t>веб-сервіси</a:t>
            </a:r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8209" name="Picture 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7215" t="30354" r="35723" b="9344"/>
          <a:stretch>
            <a:fillRect/>
          </a:stretch>
        </p:blipFill>
        <p:spPr bwMode="auto">
          <a:xfrm>
            <a:off x="1285852" y="1571612"/>
            <a:ext cx="650085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Блог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15920" b="4480"/>
          <a:stretch>
            <a:fillRect/>
          </a:stretch>
        </p:blipFill>
        <p:spPr bwMode="auto">
          <a:xfrm>
            <a:off x="500034" y="1142984"/>
            <a:ext cx="828680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Lenovo\Desktop\творчий звыт\blogvch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2857520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14744" y="274638"/>
            <a:ext cx="4972056" cy="1143000"/>
          </a:xfrm>
        </p:spPr>
        <p:txBody>
          <a:bodyPr/>
          <a:lstStyle/>
          <a:p>
            <a:r>
              <a:rPr lang="uk-UA" dirty="0" smtClean="0"/>
              <a:t>Результативність</a:t>
            </a:r>
            <a:endParaRPr lang="ru-RU" dirty="0"/>
          </a:p>
        </p:txBody>
      </p:sp>
      <p:pic>
        <p:nvPicPr>
          <p:cNvPr id="6146" name="Picture 2" descr="C:\Users\Lenovo\Desktop\творчий звыт\head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48091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2357422" y="4429132"/>
          <a:ext cx="4038600" cy="2043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214282" y="1785926"/>
          <a:ext cx="4038600" cy="268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00562" y="1571612"/>
          <a:ext cx="4000528" cy="2786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Покол</a:t>
            </a:r>
            <a:r>
              <a:rPr lang="uk-UA" dirty="0" err="1" smtClean="0"/>
              <a:t>іння</a:t>
            </a:r>
            <a:r>
              <a:rPr lang="uk-UA" dirty="0" smtClean="0"/>
              <a:t> </a:t>
            </a:r>
            <a:r>
              <a:rPr lang="uk-UA" dirty="0" err="1" smtClean="0"/>
              <a:t>візуалів</a:t>
            </a:r>
            <a:endParaRPr lang="ru-RU" dirty="0"/>
          </a:p>
        </p:txBody>
      </p:sp>
      <p:pic>
        <p:nvPicPr>
          <p:cNvPr id="5" name="Содержимое 4" descr="51487162a153c8d27b5cb963b3735c66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571612"/>
            <a:ext cx="33337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televizor.pn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15141" y="1357298"/>
            <a:ext cx="242886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Картинки по запросу мобільним телефоном 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777434"/>
            <a:ext cx="2623160" cy="3080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творчий підхід до навчан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193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Сушкова Яна Федорівна</vt:lpstr>
      <vt:lpstr>Загальні відомості про вчителя</vt:lpstr>
      <vt:lpstr>Методична робота</vt:lpstr>
      <vt:lpstr>У своїй роботі використовую наступні веб-сервіси:</vt:lpstr>
      <vt:lpstr>Блог</vt:lpstr>
      <vt:lpstr>Результативність</vt:lpstr>
      <vt:lpstr>Покоління візуалів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23</cp:revision>
  <dcterms:created xsi:type="dcterms:W3CDTF">2017-03-12T08:57:58Z</dcterms:created>
  <dcterms:modified xsi:type="dcterms:W3CDTF">2017-03-21T18:15:48Z</dcterms:modified>
</cp:coreProperties>
</file>