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5" r:id="rId3"/>
    <p:sldId id="263" r:id="rId4"/>
    <p:sldId id="258" r:id="rId5"/>
    <p:sldId id="272" r:id="rId6"/>
    <p:sldId id="271" r:id="rId7"/>
    <p:sldId id="260" r:id="rId8"/>
    <p:sldId id="261" r:id="rId9"/>
    <p:sldId id="262" r:id="rId10"/>
    <p:sldId id="270" r:id="rId11"/>
    <p:sldId id="267" r:id="rId12"/>
    <p:sldId id="268" r:id="rId13"/>
  </p:sldIdLst>
  <p:sldSz cx="9144000" cy="6858000" type="screen4x3"/>
  <p:notesSz cx="6858000" cy="9144000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2007" autoAdjust="0"/>
  </p:normalViewPr>
  <p:slideViewPr>
    <p:cSldViewPr>
      <p:cViewPr>
        <p:scale>
          <a:sx n="75" d="100"/>
          <a:sy n="75" d="100"/>
        </p:scale>
        <p:origin x="-1236" y="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586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104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0A3BE-7E39-415F-A609-EB90B23B876A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BCD23-7E63-4E10-AA2C-907ABFB929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180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EBDAB-38C4-41A3-BD88-43CCD34C0BA4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C4EC2-E4E6-4C80-B1C2-2375626562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355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C4EC2-E4E6-4C80-B1C2-2375626562C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4C7F-3196-46A7-8480-D02C45CFE34B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3B41-0314-4535-8E6A-95A3C40368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50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4C7F-3196-46A7-8480-D02C45CFE34B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3B41-0314-4535-8E6A-95A3C40368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94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4C7F-3196-46A7-8480-D02C45CFE34B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3B41-0314-4535-8E6A-95A3C40368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58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4C7F-3196-46A7-8480-D02C45CFE34B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3B41-0314-4535-8E6A-95A3C40368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43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4C7F-3196-46A7-8480-D02C45CFE34B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3B41-0314-4535-8E6A-95A3C40368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72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4C7F-3196-46A7-8480-D02C45CFE34B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3B41-0314-4535-8E6A-95A3C40368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46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4C7F-3196-46A7-8480-D02C45CFE34B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3B41-0314-4535-8E6A-95A3C40368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93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4C7F-3196-46A7-8480-D02C45CFE34B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3B41-0314-4535-8E6A-95A3C40368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42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4C7F-3196-46A7-8480-D02C45CFE34B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3B41-0314-4535-8E6A-95A3C40368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7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4C7F-3196-46A7-8480-D02C45CFE34B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3B41-0314-4535-8E6A-95A3C40368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79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4C7F-3196-46A7-8480-D02C45CFE34B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3B41-0314-4535-8E6A-95A3C40368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75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54C7F-3196-46A7-8480-D02C45CFE34B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A3B41-0314-4535-8E6A-95A3C40368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540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6.jpeg"/><Relationship Id="rId9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1800199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/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/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/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/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/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uk-UA" sz="3200" dirty="0" smtClean="0"/>
              <a:t>«</a:t>
            </a:r>
            <a:r>
              <a:rPr lang="uk-UA" sz="3200" dirty="0" smtClean="0">
                <a:solidFill>
                  <a:srgbClr val="FF0000"/>
                </a:solidFill>
              </a:rPr>
              <a:t>Розвиток музичних здібностей дошкільнят у театралізованій діяльності»</a:t>
            </a:r>
            <a:r>
              <a:rPr lang="ru-RU" sz="3200" b="1" dirty="0" smtClean="0">
                <a:solidFill>
                  <a:srgbClr val="0070C0"/>
                </a:solidFill>
              </a:rPr>
              <a:t/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/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/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/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/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/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/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/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/>
            </a:r>
            <a:br>
              <a:rPr lang="ru-RU" sz="2000" b="1" dirty="0" smtClean="0">
                <a:solidFill>
                  <a:srgbClr val="0070C0"/>
                </a:solidFill>
              </a:rPr>
            </a:b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4615" y="3300313"/>
            <a:ext cx="6400800" cy="288032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ТВОРЧИЙ   ПРОЕКТ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Автор:</a:t>
            </a:r>
            <a:br>
              <a:rPr lang="uk-U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музкерівник</a:t>
            </a:r>
            <a:r>
              <a:rPr lang="uk-U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Галензовська</a:t>
            </a:r>
            <a:r>
              <a:rPr lang="uk-U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Ірина Олександрівна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81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16" y="4572008"/>
            <a:ext cx="1768398" cy="1976445"/>
          </a:xfrm>
          <a:prstGeom prst="rect">
            <a:avLst/>
          </a:prstGeom>
        </p:spPr>
      </p:pic>
      <p:pic>
        <p:nvPicPr>
          <p:cNvPr id="7" name="Рисунок 6" descr="39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4740473"/>
            <a:ext cx="1143008" cy="21495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7482452"/>
      </p:ext>
    </p:extLst>
  </p:cSld>
  <p:clrMapOvr>
    <a:masterClrMapping/>
  </p:clrMapOvr>
  <p:transition spd="slow" advTm="1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692696"/>
            <a:ext cx="3462358" cy="2596768"/>
          </a:xfrm>
          <a:prstGeom prst="roundRect">
            <a:avLst>
              <a:gd name="adj" fmla="val 16667"/>
            </a:avLst>
          </a:prstGeom>
          <a:ln w="28575"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34" y="4146243"/>
            <a:ext cx="3388782" cy="2541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67533" y="4147483"/>
            <a:ext cx="3623277" cy="2541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5120" y="658168"/>
            <a:ext cx="3428101" cy="2571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57218" y="2492896"/>
            <a:ext cx="374441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1.Начало сказки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4834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52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57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hevron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Література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1543" y="5664436"/>
            <a:ext cx="8229600" cy="11935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800" b="1" dirty="0" smtClean="0">
                <a:solidFill>
                  <a:srgbClr val="002060"/>
                </a:solidFill>
              </a:rPr>
              <a:t>10</a:t>
            </a:r>
            <a:r>
              <a:rPr lang="uk-UA" sz="1800" b="1" dirty="0">
                <a:solidFill>
                  <a:srgbClr val="002060"/>
                </a:solidFill>
              </a:rPr>
              <a:t>. Використання </a:t>
            </a:r>
            <a:r>
              <a:rPr lang="uk-UA" sz="1800" b="1" dirty="0" smtClean="0">
                <a:solidFill>
                  <a:srgbClr val="002060"/>
                </a:solidFill>
              </a:rPr>
              <a:t>інтернет-сайтів:</a:t>
            </a:r>
            <a:r>
              <a:rPr lang="en-US" sz="1800" b="1" dirty="0">
                <a:solidFill>
                  <a:srgbClr val="002060"/>
                </a:solidFill>
              </a:rPr>
              <a:t> www/</a:t>
            </a:r>
            <a:r>
              <a:rPr lang="uk-UA" sz="1800" b="1" dirty="0">
                <a:solidFill>
                  <a:srgbClr val="002060"/>
                </a:solidFill>
              </a:rPr>
              <a:t>е</a:t>
            </a:r>
            <a:r>
              <a:rPr lang="en-US" sz="1800" b="1" dirty="0">
                <a:solidFill>
                  <a:srgbClr val="002060"/>
                </a:solidFill>
              </a:rPr>
              <a:t>rmolov.ru;  http://palieva-lara.narod.ru/; http://www.musical-sad.ru/ ; http://music-fantasy.ru/ ;</a:t>
            </a:r>
            <a:br>
              <a:rPr lang="en-US" sz="1800" b="1" dirty="0">
                <a:solidFill>
                  <a:srgbClr val="002060"/>
                </a:solidFill>
              </a:rPr>
            </a:br>
            <a:r>
              <a:rPr lang="en-US" sz="1800" b="1" dirty="0">
                <a:solidFill>
                  <a:srgbClr val="002060"/>
                </a:solidFill>
              </a:rPr>
              <a:t>http://forum.in-ku.com; http://mp3sort.biz/ ; MP3sort.com; mp3ort.biz, muzofon.com; http://secret-terpsihor.com.ua/</a:t>
            </a:r>
            <a:endParaRPr lang="ru-RU" sz="18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4440" y="1489193"/>
            <a:ext cx="77499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1.Березина В.Г., Викентьев И.Л. Детство творческой личности. СПб, </a:t>
            </a: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2004</a:t>
            </a:r>
            <a:endParaRPr lang="ru-RU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858525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uk-UA" b="1" dirty="0" smtClean="0"/>
              <a:t>2. </a:t>
            </a:r>
            <a:r>
              <a:rPr lang="uk-UA" b="1" dirty="0" err="1"/>
              <a:t>Бодраченко</a:t>
            </a:r>
            <a:r>
              <a:rPr lang="uk-UA" b="1" dirty="0"/>
              <a:t> І.В. Пальчикові ігри для дітей дошкільного віку. Рухливі ігри. «Музичний керівник» 2007 - 2010</a:t>
            </a:r>
            <a:endParaRPr lang="ru-RU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2799" y="2385476"/>
            <a:ext cx="74273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 Генов Г.В. Театр для </a:t>
            </a:r>
            <a:r>
              <a:rPr lang="ru-RU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малюків</a:t>
            </a: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2011</a:t>
            </a:r>
            <a:endParaRPr lang="ru-RU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2799" y="2742949"/>
            <a:ext cx="81822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4. Зацепина М.Б. </a:t>
            </a:r>
            <a:r>
              <a:rPr lang="uk-UA" b="1" dirty="0"/>
              <a:t>Розвиток дитини в театралізованої діяльності. Огляд програм дошкільного виховання. ТЦ «Сфера», Москва, 2010</a:t>
            </a:r>
            <a:endParaRPr lang="ru-RU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3389280"/>
            <a:ext cx="81822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5. Михайлова А.Я</a:t>
            </a: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r>
              <a:rPr lang="uk-UA" dirty="0"/>
              <a:t> </a:t>
            </a:r>
            <a:r>
              <a:rPr lang="uk-UA" b="1" dirty="0"/>
              <a:t>Театр </a:t>
            </a:r>
            <a:r>
              <a:rPr lang="uk-UA" b="1" dirty="0" smtClean="0"/>
              <a:t>в естетичному </a:t>
            </a:r>
            <a:r>
              <a:rPr lang="uk-UA" b="1" dirty="0"/>
              <a:t>вихованні дошкільнят.</a:t>
            </a: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,, 2000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31135" y="3758612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6. Петрова Т.И., </a:t>
            </a:r>
            <a:r>
              <a:rPr lang="ru-RU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Сергеєва</a:t>
            </a: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Е.Л</a:t>
            </a: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..</a:t>
            </a:r>
            <a:r>
              <a:rPr lang="uk-UA" dirty="0"/>
              <a:t> </a:t>
            </a:r>
            <a:r>
              <a:rPr lang="uk-UA" b="1" dirty="0"/>
              <a:t>Театралізовані ігри в дитячому садку</a:t>
            </a:r>
            <a:r>
              <a:rPr lang="uk-UA" dirty="0"/>
              <a:t>.</a:t>
            </a: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., 2000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88573" y="4333821"/>
            <a:ext cx="8155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7. Сорокина Н.Ф., Миланович Л.Г. «</a:t>
            </a: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Театр-</a:t>
            </a:r>
            <a:r>
              <a:rPr lang="ru-RU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творчість</a:t>
            </a: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</a:t>
            </a:r>
            <a:r>
              <a:rPr lang="ru-RU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діти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». М., МИПРКО, </a:t>
            </a: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2011</a:t>
            </a:r>
            <a:endParaRPr lang="ru-RU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8651" y="4698501"/>
            <a:ext cx="82032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8. Мерзлякова С.Е. </a:t>
            </a: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Казковий</a:t>
            </a: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мир театру». 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Мю, 2010. Издательство ТЦ «Сфера</a:t>
            </a: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», 2010</a:t>
            </a:r>
            <a:endParaRPr lang="ru-RU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8651" y="5304560"/>
            <a:ext cx="7873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9. Диск «</a:t>
            </a:r>
            <a:r>
              <a:rPr lang="ru-RU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Музика</a:t>
            </a: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мамою» </a:t>
            </a:r>
            <a:r>
              <a:rPr lang="ru-RU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Автори</a:t>
            </a: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Є</a:t>
            </a: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С. </a:t>
            </a:r>
            <a:r>
              <a:rPr lang="ru-RU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Железнови</a:t>
            </a: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2009</a:t>
            </a:r>
            <a:endParaRPr lang="ru-RU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136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872208"/>
          </a:xfrm>
        </p:spPr>
        <p:txBody>
          <a:bodyPr>
            <a:prstTxWarp prst="textTriangleInverted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Дякуємо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за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увагу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16" y="2705461"/>
            <a:ext cx="6210676" cy="34935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6893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6429" y="2276872"/>
            <a:ext cx="4799214" cy="3599411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64704"/>
            <a:ext cx="8075240" cy="720080"/>
          </a:xfrm>
        </p:spPr>
        <p:txBody>
          <a:bodyPr>
            <a:noAutofit/>
          </a:bodyPr>
          <a:lstStyle/>
          <a:p>
            <a:r>
              <a:rPr lang="uk-UA" sz="3600" i="1" dirty="0">
                <a:solidFill>
                  <a:schemeClr val="accent5">
                    <a:lumMod val="75000"/>
                  </a:schemeClr>
                </a:solidFill>
              </a:rPr>
              <a:t>«</a:t>
            </a:r>
            <a:r>
              <a:rPr lang="uk-UA" sz="3600" b="1" i="1" dirty="0">
                <a:solidFill>
                  <a:schemeClr val="accent5">
                    <a:lumMod val="75000"/>
                  </a:schemeClr>
                </a:solidFill>
              </a:rPr>
              <a:t>Через казку, фантазію, гру, через неповторну дитячу творчість - вірна дорога до серця дитини</a:t>
            </a:r>
            <a:r>
              <a:rPr lang="uk-UA" sz="3600" b="1" i="1" dirty="0" smtClean="0">
                <a:solidFill>
                  <a:schemeClr val="accent5">
                    <a:lumMod val="75000"/>
                  </a:schemeClr>
                </a:solidFill>
              </a:rPr>
              <a:t>»</a:t>
            </a:r>
            <a:r>
              <a:rPr lang="uk-UA" sz="32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uk-UA" sz="32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uk-UA" sz="3200" dirty="0" smtClean="0">
                <a:solidFill>
                  <a:schemeClr val="accent5">
                    <a:lumMod val="75000"/>
                  </a:schemeClr>
                </a:solidFill>
              </a:rPr>
              <a:t>                                                </a:t>
            </a:r>
            <a:r>
              <a:rPr lang="uk-UA" sz="3200" b="1" dirty="0" smtClean="0">
                <a:solidFill>
                  <a:schemeClr val="accent5">
                    <a:lumMod val="75000"/>
                  </a:schemeClr>
                </a:solidFill>
              </a:rPr>
              <a:t>Сухомлинський</a:t>
            </a:r>
            <a:endParaRPr lang="ru-RU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162">
        <p14:prism isInverted="1"/>
      </p:transition>
    </mc:Choice>
    <mc:Fallback xmlns="">
      <p:transition spd="slow" advTm="1216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uk-UA" sz="2400" b="1" i="1" dirty="0">
                <a:solidFill>
                  <a:prstClr val="black"/>
                </a:solidFill>
              </a:rPr>
              <a:t> </a:t>
            </a:r>
            <a:r>
              <a:rPr lang="uk-UA" sz="2400" b="1" i="1" dirty="0" smtClean="0">
                <a:solidFill>
                  <a:prstClr val="black"/>
                </a:solidFill>
              </a:rPr>
              <a:t>                Розробка </a:t>
            </a:r>
            <a:r>
              <a:rPr lang="uk-UA" sz="2400" b="1" i="1" dirty="0">
                <a:solidFill>
                  <a:prstClr val="black"/>
                </a:solidFill>
              </a:rPr>
              <a:t>даного проекту обумовлена:</a:t>
            </a:r>
            <a:endParaRPr lang="ru-RU" sz="2400" b="1" i="1" dirty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uk-UA" sz="2000" dirty="0" smtClean="0"/>
              <a:t> - соціально-педагогічною </a:t>
            </a:r>
            <a:r>
              <a:rPr lang="uk-UA" sz="2000" dirty="0"/>
              <a:t>потребою освіти </a:t>
            </a:r>
            <a:r>
              <a:rPr lang="uk-UA" sz="2000" dirty="0" smtClean="0"/>
              <a:t>дошкільнят,</a:t>
            </a:r>
            <a:r>
              <a:rPr lang="uk-UA" sz="2000" dirty="0"/>
              <a:t/>
            </a:r>
            <a:br>
              <a:rPr lang="uk-UA" sz="2000" dirty="0"/>
            </a:br>
            <a:r>
              <a:rPr lang="uk-UA" sz="2000" dirty="0" smtClean="0"/>
              <a:t> - необхідністю </a:t>
            </a:r>
            <a:r>
              <a:rPr lang="uk-UA" sz="2000" dirty="0"/>
              <a:t>підвищити інтерес до театралізованої діяльності, </a:t>
            </a:r>
            <a:r>
              <a:rPr lang="uk-UA" sz="2000" dirty="0" smtClean="0"/>
              <a:t>музичному </a:t>
            </a:r>
            <a:r>
              <a:rPr lang="uk-UA" sz="2000" dirty="0"/>
              <a:t>вихованню </a:t>
            </a:r>
            <a:r>
              <a:rPr lang="uk-UA" sz="2000" dirty="0" smtClean="0"/>
              <a:t>дітей</a:t>
            </a:r>
            <a:r>
              <a:rPr lang="uk-UA" sz="2000" dirty="0"/>
              <a:t>;</a:t>
            </a: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b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 -</a:t>
            </a:r>
            <a:r>
              <a:rPr lang="uk-UA" sz="2000" dirty="0" smtClean="0"/>
              <a:t>адаптацією </a:t>
            </a:r>
            <a:r>
              <a:rPr lang="uk-UA" sz="2000" dirty="0"/>
              <a:t>дошкільнят у національній та світовій </a:t>
            </a:r>
            <a:r>
              <a:rPr lang="uk-UA" sz="2000" dirty="0" smtClean="0"/>
              <a:t>культурі.</a:t>
            </a:r>
            <a:br>
              <a:rPr lang="uk-UA" sz="2000" dirty="0" smtClean="0"/>
            </a:b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          </a:t>
            </a:r>
            <a:r>
              <a:rPr lang="uk-UA" sz="2400" b="1" dirty="0" smtClean="0"/>
              <a:t>Актуальність </a:t>
            </a:r>
            <a:r>
              <a:rPr lang="uk-UA" sz="2400" b="1" dirty="0"/>
              <a:t>проекту визначається</a:t>
            </a:r>
            <a:r>
              <a:rPr lang="uk-UA" sz="2400" b="1" dirty="0" smtClean="0"/>
              <a:t>:</a:t>
            </a:r>
            <a:br>
              <a:rPr lang="uk-UA" sz="2400" b="1" dirty="0" smtClean="0"/>
            </a:br>
            <a:r>
              <a:rPr lang="uk-UA" sz="2000" dirty="0"/>
              <a:t/>
            </a:r>
            <a:br>
              <a:rPr lang="uk-UA" sz="2000" dirty="0"/>
            </a:br>
            <a:r>
              <a:rPr lang="uk-UA" sz="2000" dirty="0"/>
              <a:t>  </a:t>
            </a:r>
            <a:r>
              <a:rPr lang="uk-UA" sz="2000" dirty="0" smtClean="0"/>
              <a:t> - необхідністю </a:t>
            </a:r>
            <a:r>
              <a:rPr lang="uk-UA" sz="2000" dirty="0"/>
              <a:t>і значимістю розвитку артистичних здібностей </a:t>
            </a:r>
            <a:r>
              <a:rPr lang="uk-UA" sz="2000" dirty="0" smtClean="0"/>
              <a:t>   дошкільнят.</a:t>
            </a: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b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         </a:t>
            </a:r>
            <a:b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uk-UA" sz="2000" dirty="0"/>
              <a:t>  </a:t>
            </a:r>
            <a:r>
              <a:rPr lang="uk-UA" sz="2000" dirty="0" smtClean="0"/>
              <a:t>                </a:t>
            </a:r>
            <a:r>
              <a:rPr lang="uk-UA" sz="2400" b="1" dirty="0"/>
              <a:t>Даний проект становить практичний </a:t>
            </a:r>
            <a:r>
              <a:rPr lang="uk-UA" sz="2400" b="1" dirty="0" smtClean="0"/>
              <a:t>інтерес</a:t>
            </a:r>
            <a:br>
              <a:rPr lang="uk-UA" sz="2400" b="1" dirty="0" smtClean="0"/>
            </a:br>
            <a:r>
              <a:rPr lang="uk-UA" sz="2000" dirty="0"/>
              <a:t/>
            </a:r>
            <a:br>
              <a:rPr lang="uk-UA" sz="2000" dirty="0"/>
            </a:br>
            <a:r>
              <a:rPr lang="uk-UA" sz="2000" dirty="0" smtClean="0"/>
              <a:t> - для </a:t>
            </a:r>
            <a:r>
              <a:rPr lang="uk-UA" sz="2000" dirty="0"/>
              <a:t>музичних </a:t>
            </a:r>
            <a:r>
              <a:rPr lang="uk-UA" sz="2000" dirty="0" smtClean="0"/>
              <a:t>керівників,</a:t>
            </a:r>
            <a:r>
              <a:rPr lang="uk-UA" sz="2000" dirty="0"/>
              <a:t/>
            </a:r>
            <a:br>
              <a:rPr lang="uk-UA" sz="2000" dirty="0"/>
            </a:br>
            <a:r>
              <a:rPr lang="uk-UA" sz="2000" dirty="0" smtClean="0"/>
              <a:t> - для </a:t>
            </a:r>
            <a:r>
              <a:rPr lang="uk-UA" sz="2000" dirty="0"/>
              <a:t>вихователів дитячого </a:t>
            </a:r>
            <a:r>
              <a:rPr lang="uk-UA" sz="2000" dirty="0" smtClean="0"/>
              <a:t>садка,</a:t>
            </a:r>
            <a:r>
              <a:rPr lang="uk-UA" sz="2000" dirty="0"/>
              <a:t/>
            </a:r>
            <a:br>
              <a:rPr lang="uk-UA" sz="2000" dirty="0"/>
            </a:br>
            <a:r>
              <a:rPr lang="uk-UA" sz="2000" dirty="0" smtClean="0"/>
              <a:t> - для батьків.</a:t>
            </a:r>
            <a:endParaRPr lang="ru-RU" sz="2000" b="1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prstTxWarp prst="textChevronInverted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АктуальнІсть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377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966">
        <p:circle/>
      </p:transition>
    </mc:Choice>
    <mc:Fallback xmlns="">
      <p:transition spd="slow" advTm="10966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55576" y="1052736"/>
            <a:ext cx="7901014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b="1" dirty="0"/>
              <a:t>У дітей старшого дошкільного віку недостатньо сформовано:</a:t>
            </a: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-</a:t>
            </a:r>
            <a:r>
              <a:rPr lang="uk-UA" sz="2800" dirty="0"/>
              <a:t>в</a:t>
            </a:r>
            <a:r>
              <a:rPr lang="uk-UA" sz="2800" dirty="0" smtClean="0"/>
              <a:t>міння </a:t>
            </a:r>
            <a:r>
              <a:rPr lang="uk-UA" sz="2800" dirty="0"/>
              <a:t>творчо проявляти свої уявлення і враження про казки</a:t>
            </a:r>
            <a:r>
              <a:rPr lang="uk-UA" sz="2800" dirty="0" smtClean="0"/>
              <a:t>,</a:t>
            </a:r>
            <a:br>
              <a:rPr lang="uk-UA" sz="2800" dirty="0" smtClean="0"/>
            </a:br>
            <a:r>
              <a:rPr lang="uk-UA" sz="2800" dirty="0" smtClean="0"/>
              <a:t> </a:t>
            </a:r>
            <a:r>
              <a:rPr lang="uk-UA" sz="2800" dirty="0"/>
              <a:t>відображати музичні характеристики літературних героїв, героїв музичних </a:t>
            </a:r>
            <a:r>
              <a:rPr lang="uk-UA" sz="2800" dirty="0" smtClean="0"/>
              <a:t>творів;</a:t>
            </a: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-</a:t>
            </a:r>
            <a:r>
              <a:rPr lang="uk-UA" sz="2800" dirty="0" smtClean="0"/>
              <a:t>міміка </a:t>
            </a:r>
            <a:r>
              <a:rPr lang="uk-UA" sz="2800" dirty="0"/>
              <a:t>і мова скупі і </a:t>
            </a:r>
            <a:r>
              <a:rPr lang="uk-UA" sz="2800" dirty="0" smtClean="0"/>
              <a:t>невиразні;</a:t>
            </a:r>
            <a:r>
              <a:rPr lang="uk-UA" sz="2800" dirty="0"/>
              <a:t/>
            </a:r>
            <a:br>
              <a:rPr lang="uk-UA" sz="2800" dirty="0"/>
            </a:br>
            <a:r>
              <a:rPr lang="uk-UA" sz="2800" dirty="0" smtClean="0"/>
              <a:t>-рухи </a:t>
            </a:r>
            <a:r>
              <a:rPr lang="uk-UA" sz="2800" dirty="0"/>
              <a:t>скуті і </a:t>
            </a:r>
            <a:r>
              <a:rPr lang="uk-UA" sz="2800" dirty="0" smtClean="0"/>
              <a:t>однотипні;</a:t>
            </a:r>
            <a:r>
              <a:rPr lang="uk-UA" sz="2800" dirty="0"/>
              <a:t/>
            </a:r>
            <a:br>
              <a:rPr lang="uk-UA" sz="2800" dirty="0"/>
            </a:br>
            <a:r>
              <a:rPr lang="uk-UA" sz="2800" dirty="0" smtClean="0"/>
              <a:t>-спостерігаються </a:t>
            </a:r>
            <a:r>
              <a:rPr lang="uk-UA" sz="2800" dirty="0"/>
              <a:t>комплексні затискачі, </a:t>
            </a:r>
            <a:r>
              <a:rPr lang="uk-UA" sz="2800" dirty="0" smtClean="0"/>
              <a:t>невпевненість;</a:t>
            </a:r>
            <a:r>
              <a:rPr lang="uk-UA" sz="2800" dirty="0"/>
              <a:t/>
            </a:r>
            <a:br>
              <a:rPr lang="uk-UA" sz="2800" dirty="0"/>
            </a:br>
            <a:r>
              <a:rPr lang="uk-UA" sz="2800" dirty="0" smtClean="0"/>
              <a:t>-присутній </a:t>
            </a:r>
            <a:r>
              <a:rPr lang="uk-UA" sz="2800" dirty="0"/>
              <a:t>страх виступу перед </a:t>
            </a:r>
            <a:r>
              <a:rPr lang="uk-UA" sz="2800" dirty="0" smtClean="0"/>
              <a:t>глядачами.</a:t>
            </a:r>
            <a:endParaRPr lang="ru-RU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prstTxWarp prst="textChevron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роблема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7498955"/>
      </p:ext>
    </p:extLst>
  </p:cSld>
  <p:clrMapOvr>
    <a:masterClrMapping/>
  </p:clrMapOvr>
  <p:transition spd="slow" advTm="10098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9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9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r>
              <a:rPr lang="uk-UA" sz="2400" b="1" dirty="0">
                <a:solidFill>
                  <a:srgbClr val="C00000"/>
                </a:solidFill>
              </a:rPr>
              <a:t>Мета проекту</a:t>
            </a:r>
            <a:r>
              <a:rPr lang="uk-UA" sz="2400" b="1" dirty="0" smtClean="0">
                <a:solidFill>
                  <a:srgbClr val="C00000"/>
                </a:solidFill>
              </a:rPr>
              <a:t>:</a:t>
            </a:r>
            <a:br>
              <a:rPr lang="uk-UA" sz="2400" b="1" dirty="0" smtClean="0">
                <a:solidFill>
                  <a:srgbClr val="C00000"/>
                </a:solidFill>
              </a:rPr>
            </a:br>
            <a:r>
              <a:rPr lang="uk-UA" sz="2400" b="1" dirty="0" smtClean="0">
                <a:solidFill>
                  <a:srgbClr val="C00000"/>
                </a:solidFill>
              </a:rPr>
              <a:t> </a:t>
            </a:r>
            <a:r>
              <a:rPr lang="uk-UA" sz="2400" dirty="0"/>
              <a:t>створити комплекс заходів, спрямованих на розвиток музично - творчих здібностей у театралізованій діяльності</a:t>
            </a: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72816"/>
            <a:ext cx="6264696" cy="49614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2800" b="1" dirty="0" smtClean="0">
                <a:solidFill>
                  <a:srgbClr val="C00000"/>
                </a:solidFill>
              </a:rPr>
              <a:t>                                   Завдання</a:t>
            </a:r>
            <a:r>
              <a:rPr lang="uk-UA" sz="2800" b="1" dirty="0">
                <a:solidFill>
                  <a:srgbClr val="C00000"/>
                </a:solidFill>
              </a:rPr>
              <a:t>:</a:t>
            </a:r>
            <a:endParaRPr lang="ru-RU" sz="30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uk-UA" sz="2400" dirty="0" err="1"/>
              <a:t>-</a:t>
            </a:r>
            <a:r>
              <a:rPr lang="uk-UA" sz="2400" dirty="0" err="1" smtClean="0"/>
              <a:t>вивчити</a:t>
            </a:r>
            <a:r>
              <a:rPr lang="uk-UA" sz="2400" dirty="0" smtClean="0"/>
              <a:t> </a:t>
            </a:r>
            <a:r>
              <a:rPr lang="uk-UA" sz="2400" dirty="0"/>
              <a:t>і проаналізувати психолого-педагогічну та методичну літературу з даної </a:t>
            </a:r>
            <a:r>
              <a:rPr lang="uk-UA" sz="2400" dirty="0" smtClean="0"/>
              <a:t>проблеми;</a:t>
            </a: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dirty="0" smtClean="0"/>
              <a:t>-</a:t>
            </a:r>
            <a:r>
              <a:rPr lang="uk-UA" sz="2400" dirty="0" smtClean="0"/>
              <a:t>вивчити </a:t>
            </a:r>
            <a:r>
              <a:rPr lang="uk-UA" sz="2400" dirty="0"/>
              <a:t>і створити комплекс заходів з включенням завдань розвитку музично-творчих здібностей засобами музично - театралізованої </a:t>
            </a:r>
            <a:r>
              <a:rPr lang="uk-UA" sz="2400" dirty="0" smtClean="0"/>
              <a:t>діяльності;</a:t>
            </a: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-</a:t>
            </a:r>
            <a:r>
              <a:rPr lang="uk-UA" sz="2400" dirty="0" smtClean="0"/>
              <a:t>музично-ігрові </a:t>
            </a:r>
            <a:r>
              <a:rPr lang="uk-UA" sz="2400" dirty="0"/>
              <a:t>навички і творчу самостійність через вправи та ігри, що формують артистичні здібності </a:t>
            </a:r>
            <a:r>
              <a:rPr lang="uk-UA" sz="2400" dirty="0" smtClean="0"/>
              <a:t>дошкільнят;</a:t>
            </a:r>
            <a:r>
              <a:rPr lang="uk-UA" sz="2400" dirty="0"/>
              <a:t/>
            </a:r>
            <a:br>
              <a:rPr lang="uk-UA" sz="2400" dirty="0"/>
            </a:br>
            <a:r>
              <a:rPr lang="uk-UA" sz="2400" dirty="0" err="1" smtClean="0"/>
              <a:t>-сприяти</a:t>
            </a:r>
            <a:r>
              <a:rPr lang="uk-UA" sz="2400" dirty="0" smtClean="0"/>
              <a:t> </a:t>
            </a:r>
            <a:r>
              <a:rPr lang="uk-UA" sz="2400" dirty="0"/>
              <a:t>освоєнню основ виконавської, глядацької і загальної культури в театралізованої </a:t>
            </a:r>
            <a:r>
              <a:rPr lang="uk-UA" sz="2400" dirty="0" smtClean="0"/>
              <a:t>діяльності</a:t>
            </a:r>
            <a:endParaRPr lang="ru-RU" sz="2400" dirty="0" smtClean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5" name="Picture 2" descr="D:\Работа ДС\Фото НР . 2014-15\ст. гр. НГ 2014-2015г\IMG_35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288" y="1772816"/>
            <a:ext cx="266120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20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hevron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Гипотеза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err="1" smtClean="0">
                <a:solidFill>
                  <a:srgbClr val="002060"/>
                </a:solidFill>
              </a:rPr>
              <a:t>Реалізація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системи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комплексної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роботи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>
                <a:solidFill>
                  <a:srgbClr val="002060"/>
                </a:solidFill>
              </a:rPr>
              <a:t>по </a:t>
            </a:r>
            <a:r>
              <a:rPr lang="ru-RU" sz="3600" b="1" dirty="0" err="1" smtClean="0">
                <a:solidFill>
                  <a:srgbClr val="002060"/>
                </a:solidFill>
              </a:rPr>
              <a:t>театрализованій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діяльності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uk-UA" sz="3600" b="1" dirty="0"/>
              <a:t>дозволить створити умови для розвитку музично - творчих здібностей, музично - ігрових навичок, артистичних задатків у дітей старшого дошкільного </a:t>
            </a:r>
            <a:r>
              <a:rPr lang="uk-UA" sz="3600" b="1" dirty="0" smtClean="0"/>
              <a:t>віку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40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prstTxWarp prst="textChevronInverted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Механізми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реалізації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проекта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7962108" cy="5328592"/>
          </a:xfrm>
        </p:spPr>
        <p:txBody>
          <a:bodyPr>
            <a:normAutofit/>
          </a:bodyPr>
          <a:lstStyle/>
          <a:p>
            <a:endParaRPr lang="ru-RU" sz="1400" b="1" dirty="0" smtClean="0">
              <a:solidFill>
                <a:srgbClr val="7030A0"/>
              </a:solidFill>
              <a:latin typeface="Arial Narrow" pitchFamily="34" charset="0"/>
              <a:cs typeface="Andalus" pitchFamily="18" charset="-78"/>
            </a:endParaRPr>
          </a:p>
          <a:p>
            <a:endParaRPr lang="ru-RU" sz="1400" b="1" dirty="0">
              <a:solidFill>
                <a:srgbClr val="7030A0"/>
              </a:solidFill>
              <a:latin typeface="Arial Narrow" pitchFamily="34" charset="0"/>
              <a:cs typeface="Andalus" pitchFamily="18" charset="-78"/>
            </a:endParaRPr>
          </a:p>
          <a:p>
            <a:endParaRPr lang="ru-RU" sz="1400" b="1" dirty="0" smtClean="0">
              <a:solidFill>
                <a:srgbClr val="7030A0"/>
              </a:solidFill>
              <a:latin typeface="Arial Narrow" pitchFamily="34" charset="0"/>
              <a:cs typeface="Andalus" pitchFamily="18" charset="-78"/>
            </a:endParaRPr>
          </a:p>
          <a:p>
            <a:endParaRPr lang="ru-RU" sz="1400" b="1" dirty="0">
              <a:solidFill>
                <a:srgbClr val="7030A0"/>
              </a:solidFill>
              <a:latin typeface="Arial Narrow" pitchFamily="34" charset="0"/>
              <a:cs typeface="Andalus" pitchFamily="18" charset="-78"/>
            </a:endParaRPr>
          </a:p>
          <a:p>
            <a:endParaRPr lang="ru-RU" sz="1400" b="1" dirty="0" smtClean="0">
              <a:solidFill>
                <a:srgbClr val="7030A0"/>
              </a:solidFill>
              <a:latin typeface="Arial Narrow" pitchFamily="34" charset="0"/>
              <a:cs typeface="Andalus" pitchFamily="18" charset="-78"/>
            </a:endParaRPr>
          </a:p>
          <a:p>
            <a:endParaRPr lang="ru-RU" sz="1400" b="1" dirty="0">
              <a:solidFill>
                <a:srgbClr val="7030A0"/>
              </a:solidFill>
              <a:latin typeface="Arial Narrow" pitchFamily="34" charset="0"/>
              <a:cs typeface="Andalus" pitchFamily="18" charset="-78"/>
            </a:endParaRPr>
          </a:p>
          <a:p>
            <a:endParaRPr lang="ru-RU" sz="1400" b="1" dirty="0" smtClean="0">
              <a:solidFill>
                <a:srgbClr val="7030A0"/>
              </a:solidFill>
              <a:latin typeface="Arial Narrow" pitchFamily="34" charset="0"/>
              <a:cs typeface="Andalus" pitchFamily="18" charset="-78"/>
            </a:endParaRPr>
          </a:p>
          <a:p>
            <a:endParaRPr lang="ru-RU" sz="1400" b="1" dirty="0">
              <a:solidFill>
                <a:srgbClr val="7030A0"/>
              </a:solidFill>
              <a:latin typeface="Arial Narrow" pitchFamily="34" charset="0"/>
              <a:cs typeface="Andalus" pitchFamily="18" charset="-78"/>
            </a:endParaRPr>
          </a:p>
          <a:p>
            <a:endParaRPr lang="ru-RU" sz="1400" b="1" dirty="0" smtClean="0">
              <a:solidFill>
                <a:srgbClr val="7030A0"/>
              </a:solidFill>
              <a:latin typeface="Arial Narrow" pitchFamily="34" charset="0"/>
              <a:cs typeface="Andalus" pitchFamily="18" charset="-78"/>
            </a:endParaRPr>
          </a:p>
          <a:p>
            <a:pPr marL="0" indent="0">
              <a:buNone/>
            </a:pPr>
            <a:endParaRPr lang="ru-RU" sz="1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073920"/>
              </p:ext>
            </p:extLst>
          </p:nvPr>
        </p:nvGraphicFramePr>
        <p:xfrm>
          <a:off x="467544" y="729207"/>
          <a:ext cx="8352928" cy="5972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913"/>
                <a:gridCol w="3590106"/>
                <a:gridCol w="1102365"/>
                <a:gridCol w="2136544"/>
              </a:tblGrid>
              <a:tr h="349326">
                <a:tc>
                  <a:txBody>
                    <a:bodyPr/>
                    <a:lstStyle/>
                    <a:p>
                      <a:r>
                        <a:rPr lang="uk-UA" dirty="0" smtClean="0"/>
                        <a:t>Етапи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Назва заходу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терміни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Відповідальні</a:t>
                      </a:r>
                      <a:endParaRPr lang="ru-RU" dirty="0"/>
                    </a:p>
                  </a:txBody>
                  <a:tcPr/>
                </a:tc>
              </a:tr>
              <a:tr h="887871">
                <a:tc>
                  <a:txBody>
                    <a:bodyPr/>
                    <a:lstStyle/>
                    <a:p>
                      <a:r>
                        <a:rPr lang="uk-UA" sz="1100" dirty="0" smtClean="0"/>
                        <a:t>Підготовчий</a:t>
                      </a:r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uk-UA" sz="1100" dirty="0" smtClean="0"/>
                        <a:t>Вивчення психолого-педагогічної, методичної літератури з даної проблеми</a:t>
                      </a:r>
                      <a:br>
                        <a:rPr lang="uk-UA" sz="1100" dirty="0" smtClean="0"/>
                      </a:br>
                      <a:r>
                        <a:rPr lang="uk-UA" sz="1100" dirty="0" smtClean="0"/>
                        <a:t>моніторинг</a:t>
                      </a:r>
                      <a:br>
                        <a:rPr lang="uk-UA" sz="1100" dirty="0" smtClean="0"/>
                      </a:br>
                      <a:r>
                        <a:rPr lang="uk-UA" sz="1100" dirty="0" smtClean="0"/>
                        <a:t>Анкетування вихователів, батьків (Додаток)</a:t>
                      </a:r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002060"/>
                          </a:solidFill>
                        </a:rPr>
                        <a:t>сентябрь</a:t>
                      </a:r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dirty="0" smtClean="0"/>
                        <a:t>завідуюча</a:t>
                      </a:r>
                      <a:br>
                        <a:rPr lang="uk-UA" sz="1100" dirty="0" smtClean="0"/>
                      </a:br>
                      <a:r>
                        <a:rPr lang="uk-UA" sz="1100" dirty="0" smtClean="0"/>
                        <a:t>муз. керівник</a:t>
                      </a:r>
                      <a:br>
                        <a:rPr lang="uk-UA" sz="1100" dirty="0" smtClean="0"/>
                      </a:br>
                      <a:r>
                        <a:rPr lang="uk-UA" sz="1100" dirty="0" smtClean="0"/>
                        <a:t>ст. вихователь</a:t>
                      </a:r>
                      <a:br>
                        <a:rPr lang="uk-UA" sz="1100" dirty="0" smtClean="0"/>
                      </a:br>
                      <a:r>
                        <a:rPr lang="uk-UA" sz="1100" dirty="0" smtClean="0"/>
                        <a:t>психолог</a:t>
                      </a:r>
                      <a:br>
                        <a:rPr lang="uk-UA" sz="1100" dirty="0" smtClean="0"/>
                      </a:br>
                      <a:r>
                        <a:rPr lang="uk-UA" sz="1100" dirty="0" smtClean="0"/>
                        <a:t>вихователі</a:t>
                      </a:r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6291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Основний</a:t>
                      </a:r>
                      <a:endParaRPr kumimoji="0" lang="ru-RU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uk-UA" sz="1100" dirty="0" smtClean="0"/>
                        <a:t>Бесіди</a:t>
                      </a:r>
                      <a:br>
                        <a:rPr lang="uk-UA" sz="1100" dirty="0" smtClean="0"/>
                      </a:br>
                      <a:r>
                        <a:rPr lang="uk-UA" sz="1100" dirty="0" smtClean="0"/>
                        <a:t>Консультації</a:t>
                      </a:r>
                      <a:br>
                        <a:rPr lang="uk-UA" sz="1100" dirty="0" smtClean="0"/>
                      </a:br>
                      <a:r>
                        <a:rPr lang="uk-UA" sz="1100" dirty="0" smtClean="0"/>
                        <a:t>Спільна участь у ДВ</a:t>
                      </a:r>
                      <a:r>
                        <a:rPr lang="uk-UA" sz="1100" baseline="0" dirty="0" smtClean="0"/>
                        <a:t> НВК </a:t>
                      </a:r>
                      <a:r>
                        <a:rPr lang="uk-UA" sz="1100" dirty="0" smtClean="0"/>
                        <a:t>з використанням мультимедійних презентацій (Додаток)</a:t>
                      </a:r>
                      <a:br>
                        <a:rPr lang="uk-UA" sz="1100" dirty="0" smtClean="0"/>
                      </a:br>
                      <a:r>
                        <a:rPr lang="uk-UA" sz="1100" dirty="0" smtClean="0"/>
                        <a:t>Створення гуртка для дітей та батьків «Намисто»</a:t>
                      </a:r>
                      <a:br>
                        <a:rPr lang="uk-UA" sz="1100" dirty="0" smtClean="0"/>
                      </a:br>
                      <a:r>
                        <a:rPr lang="uk-UA" sz="1100" dirty="0" smtClean="0"/>
                        <a:t>Семінари-практикуми для батьків і вихователів:</a:t>
                      </a:r>
                      <a:br>
                        <a:rPr lang="uk-UA" sz="1100" dirty="0" smtClean="0"/>
                      </a:br>
                      <a:r>
                        <a:rPr lang="uk-UA" sz="1100" dirty="0" smtClean="0"/>
                        <a:t>Дні відкритих дверей</a:t>
                      </a:r>
                      <a:br>
                        <a:rPr lang="uk-UA" sz="1100" dirty="0" smtClean="0"/>
                      </a:br>
                      <a:r>
                        <a:rPr lang="uk-UA" sz="1100" dirty="0" smtClean="0"/>
                        <a:t>Майстер - класи</a:t>
                      </a:r>
                      <a:br>
                        <a:rPr lang="uk-UA" sz="1100" dirty="0" smtClean="0"/>
                      </a:br>
                      <a:r>
                        <a:rPr lang="uk-UA" sz="1100" dirty="0" smtClean="0"/>
                        <a:t>«Круглі столи»</a:t>
                      </a:r>
                      <a:br>
                        <a:rPr lang="uk-UA" sz="1100" dirty="0" smtClean="0"/>
                      </a:br>
                      <a:r>
                        <a:rPr lang="uk-UA" sz="1100" dirty="0" smtClean="0"/>
                        <a:t>Спільне проведення свят і розваг ,</a:t>
                      </a:r>
                      <a:br>
                        <a:rPr lang="uk-UA" sz="1100" dirty="0" smtClean="0"/>
                      </a:br>
                      <a:r>
                        <a:rPr lang="uk-UA" sz="1100" dirty="0" smtClean="0"/>
                        <a:t>Прем'єри вистав «Веселий огород», «Маленьке зайченя»,«Ріпка на новий лад»</a:t>
                      </a:r>
                      <a:br>
                        <a:rPr lang="uk-UA" sz="1100" dirty="0" smtClean="0"/>
                      </a:br>
                      <a:r>
                        <a:rPr lang="uk-UA" sz="1100" dirty="0" err="1" smtClean="0"/>
                        <a:t>Взаємовідвідування</a:t>
                      </a:r>
                      <a:r>
                        <a:rPr lang="uk-UA" sz="1100" dirty="0" smtClean="0"/>
                        <a:t> між дитячими установами міста</a:t>
                      </a:r>
                      <a:br>
                        <a:rPr lang="uk-UA" sz="1100" dirty="0" smtClean="0"/>
                      </a:br>
                      <a:r>
                        <a:rPr lang="uk-UA" sz="1100" dirty="0" smtClean="0"/>
                        <a:t>Проведення «Театрального</a:t>
                      </a:r>
                      <a:r>
                        <a:rPr lang="uk-UA" sz="1100" baseline="0" dirty="0" smtClean="0"/>
                        <a:t> </a:t>
                      </a:r>
                      <a:r>
                        <a:rPr lang="uk-UA" sz="1100" dirty="0" smtClean="0"/>
                        <a:t> тижня»</a:t>
                      </a:r>
                      <a:endParaRPr lang="ru-RU" sz="11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dirty="0" smtClean="0"/>
                        <a:t>жовтень -</a:t>
                      </a:r>
                      <a:br>
                        <a:rPr lang="uk-UA" sz="1100" dirty="0" smtClean="0"/>
                      </a:br>
                      <a:r>
                        <a:rPr lang="uk-UA" sz="1100" dirty="0" smtClean="0"/>
                        <a:t>Березень</a:t>
                      </a:r>
                      <a:endParaRPr lang="ru-RU" sz="1100" b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1100" b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1100" b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1100" b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1100" b="1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uk-UA" sz="1100" b="1" dirty="0" smtClean="0">
                          <a:solidFill>
                            <a:srgbClr val="002060"/>
                          </a:solidFill>
                        </a:rPr>
                        <a:t>травень</a:t>
                      </a:r>
                      <a:endParaRPr lang="ru-RU" sz="1100" b="1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uk-UA" sz="1100" dirty="0" smtClean="0">
                          <a:solidFill>
                            <a:srgbClr val="002060"/>
                          </a:solidFill>
                        </a:rPr>
                        <a:t>Квітень</a:t>
                      </a:r>
                      <a:br>
                        <a:rPr lang="uk-UA" sz="1100" dirty="0" smtClean="0">
                          <a:solidFill>
                            <a:srgbClr val="002060"/>
                          </a:solidFill>
                        </a:rPr>
                      </a:br>
                      <a:r>
                        <a:rPr lang="uk-UA" sz="1100" dirty="0" smtClean="0">
                          <a:solidFill>
                            <a:srgbClr val="002060"/>
                          </a:solidFill>
                        </a:rPr>
                        <a:t/>
                      </a:r>
                      <a:br>
                        <a:rPr lang="uk-UA" sz="1100" dirty="0" smtClean="0">
                          <a:solidFill>
                            <a:srgbClr val="002060"/>
                          </a:solidFill>
                        </a:rPr>
                      </a:br>
                      <a:r>
                        <a:rPr lang="uk-UA" sz="1100" dirty="0" smtClean="0">
                          <a:solidFill>
                            <a:srgbClr val="002060"/>
                          </a:solidFill>
                        </a:rPr>
                        <a:t>протягом  року</a:t>
                      </a:r>
                      <a:br>
                        <a:rPr lang="uk-UA" sz="1100" dirty="0" smtClean="0">
                          <a:solidFill>
                            <a:srgbClr val="002060"/>
                          </a:solidFill>
                        </a:rPr>
                      </a:br>
                      <a:r>
                        <a:rPr lang="uk-UA" sz="1100" dirty="0" smtClean="0">
                          <a:solidFill>
                            <a:srgbClr val="002060"/>
                          </a:solidFill>
                        </a:rPr>
                        <a:t/>
                      </a:r>
                      <a:br>
                        <a:rPr lang="uk-UA" sz="1100" dirty="0" smtClean="0">
                          <a:solidFill>
                            <a:srgbClr val="002060"/>
                          </a:solidFill>
                        </a:rPr>
                      </a:br>
                      <a:r>
                        <a:rPr lang="uk-UA" sz="1100" dirty="0" smtClean="0">
                          <a:solidFill>
                            <a:srgbClr val="002060"/>
                          </a:solidFill>
                        </a:rPr>
                        <a:t/>
                      </a:r>
                      <a:br>
                        <a:rPr lang="uk-UA" sz="1100" dirty="0" smtClean="0">
                          <a:solidFill>
                            <a:srgbClr val="002060"/>
                          </a:solidFill>
                        </a:rPr>
                      </a:br>
                      <a:r>
                        <a:rPr lang="uk-UA" sz="1100" dirty="0" smtClean="0">
                          <a:solidFill>
                            <a:srgbClr val="002060"/>
                          </a:solidFill>
                        </a:rPr>
                        <a:t/>
                      </a:r>
                      <a:br>
                        <a:rPr lang="uk-UA" sz="1100" dirty="0" smtClean="0">
                          <a:solidFill>
                            <a:srgbClr val="002060"/>
                          </a:solidFill>
                        </a:rPr>
                      </a:br>
                      <a:r>
                        <a:rPr lang="uk-UA" sz="1100" dirty="0" smtClean="0">
                          <a:solidFill>
                            <a:srgbClr val="002060"/>
                          </a:solidFill>
                        </a:rPr>
                        <a:t>березень</a:t>
                      </a:r>
                      <a:endParaRPr lang="ru-RU" sz="11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dirty="0" smtClean="0"/>
                        <a:t>муз. керівник</a:t>
                      </a:r>
                      <a:br>
                        <a:rPr lang="uk-UA" sz="1100" dirty="0" smtClean="0"/>
                      </a:br>
                      <a:r>
                        <a:rPr lang="uk-UA" sz="1100" dirty="0" smtClean="0"/>
                        <a:t>вихователі</a:t>
                      </a:r>
                      <a:br>
                        <a:rPr lang="uk-UA" sz="1100" dirty="0" smtClean="0"/>
                      </a:br>
                      <a:r>
                        <a:rPr lang="uk-UA" sz="1100" dirty="0" smtClean="0"/>
                        <a:t>батьки</a:t>
                      </a:r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047979">
                <a:tc>
                  <a:txBody>
                    <a:bodyPr/>
                    <a:lstStyle/>
                    <a:p>
                      <a:r>
                        <a:rPr lang="ru-RU" sz="1100" b="1" dirty="0" err="1" smtClean="0">
                          <a:solidFill>
                            <a:srgbClr val="002060"/>
                          </a:solidFill>
                        </a:rPr>
                        <a:t>Заключний</a:t>
                      </a:r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dirty="0" smtClean="0"/>
                        <a:t>Опитувальники для батьків (Додаток)</a:t>
                      </a:r>
                      <a:br>
                        <a:rPr lang="uk-UA" sz="1100" dirty="0" smtClean="0"/>
                      </a:br>
                      <a:r>
                        <a:rPr lang="uk-UA" sz="1100" dirty="0" smtClean="0"/>
                        <a:t>Регіональний творчий конкурс</a:t>
                      </a:r>
                      <a:br>
                        <a:rPr lang="uk-UA" sz="1100" dirty="0" smtClean="0"/>
                      </a:br>
                      <a:r>
                        <a:rPr lang="uk-UA" sz="1100" dirty="0" smtClean="0"/>
                        <a:t>Виступ на батьківських зборах з театралізованою виставою гуртка «Намисто»</a:t>
                      </a:r>
                      <a:br>
                        <a:rPr lang="uk-UA" sz="1100" dirty="0" smtClean="0"/>
                      </a:br>
                      <a:r>
                        <a:rPr lang="uk-UA" sz="1100" dirty="0" smtClean="0"/>
                        <a:t>Випускний бал</a:t>
                      </a:r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b="1" dirty="0" smtClean="0">
                          <a:solidFill>
                            <a:srgbClr val="002060"/>
                          </a:solidFill>
                        </a:rPr>
                        <a:t>Травень</a:t>
                      </a:r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b="1" dirty="0" smtClean="0">
                          <a:solidFill>
                            <a:srgbClr val="002060"/>
                          </a:solidFill>
                        </a:rPr>
                        <a:t>Завідуюча</a:t>
                      </a:r>
                      <a:br>
                        <a:rPr lang="uk-UA" sz="1100" b="1" dirty="0" smtClean="0">
                          <a:solidFill>
                            <a:srgbClr val="002060"/>
                          </a:solidFill>
                        </a:rPr>
                      </a:br>
                      <a:r>
                        <a:rPr lang="uk-UA" sz="1100" b="1" dirty="0" err="1" smtClean="0">
                          <a:solidFill>
                            <a:srgbClr val="002060"/>
                          </a:solidFill>
                        </a:rPr>
                        <a:t>ст.вихователь</a:t>
                      </a:r>
                      <a:r>
                        <a:rPr lang="uk-UA" sz="1100" b="1" dirty="0" smtClean="0">
                          <a:solidFill>
                            <a:srgbClr val="002060"/>
                          </a:solidFill>
                        </a:rPr>
                        <a:t/>
                      </a:r>
                      <a:br>
                        <a:rPr lang="uk-UA" sz="1100" b="1" dirty="0" smtClean="0">
                          <a:solidFill>
                            <a:srgbClr val="002060"/>
                          </a:solidFill>
                        </a:rPr>
                      </a:br>
                      <a:r>
                        <a:rPr lang="uk-UA" sz="1100" b="1" dirty="0" err="1" smtClean="0">
                          <a:solidFill>
                            <a:srgbClr val="002060"/>
                          </a:solidFill>
                        </a:rPr>
                        <a:t>музкерівник</a:t>
                      </a:r>
                      <a:r>
                        <a:rPr lang="uk-UA" sz="1100" b="1" dirty="0" smtClean="0">
                          <a:solidFill>
                            <a:srgbClr val="002060"/>
                          </a:solidFill>
                        </a:rPr>
                        <a:t/>
                      </a:r>
                      <a:br>
                        <a:rPr lang="uk-UA" sz="1100" b="1" dirty="0" smtClean="0">
                          <a:solidFill>
                            <a:srgbClr val="002060"/>
                          </a:solidFill>
                        </a:rPr>
                      </a:br>
                      <a:r>
                        <a:rPr lang="uk-UA" sz="1100" b="1" dirty="0" smtClean="0">
                          <a:solidFill>
                            <a:srgbClr val="002060"/>
                          </a:solidFill>
                        </a:rPr>
                        <a:t>вихователі</a:t>
                      </a:r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47401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prstTxWarp prst="textPlain">
              <a:avLst/>
            </a:prstTxWarp>
            <a:normAutofit/>
          </a:bodyPr>
          <a:lstStyle/>
          <a:p>
            <a:r>
              <a:rPr lang="ru-RU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Инструментарій</a:t>
            </a:r>
            <a:endParaRPr lang="ru-RU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910" y="785795"/>
            <a:ext cx="5929354" cy="44291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ТСО: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Компьютер</a:t>
            </a:r>
          </a:p>
          <a:p>
            <a:pPr marL="0" indent="0">
              <a:buNone/>
            </a:pPr>
            <a:r>
              <a:rPr lang="ru-RU" sz="2000" b="1" dirty="0" err="1" smtClean="0">
                <a:solidFill>
                  <a:srgbClr val="002060"/>
                </a:solidFill>
              </a:rPr>
              <a:t>Музичний</a:t>
            </a:r>
            <a:r>
              <a:rPr lang="ru-RU" sz="2000" b="1" dirty="0" smtClean="0">
                <a:solidFill>
                  <a:srgbClr val="002060"/>
                </a:solidFill>
              </a:rPr>
              <a:t> центр</a:t>
            </a:r>
          </a:p>
          <a:p>
            <a:pPr marL="0" indent="0">
              <a:buNone/>
            </a:pPr>
            <a:r>
              <a:rPr lang="ru-RU" sz="2000" b="1" dirty="0" err="1" smtClean="0">
                <a:solidFill>
                  <a:srgbClr val="002060"/>
                </a:solidFill>
              </a:rPr>
              <a:t>Мультимедійна</a:t>
            </a:r>
            <a:r>
              <a:rPr lang="ru-RU" sz="2000" b="1" dirty="0" smtClean="0">
                <a:solidFill>
                  <a:srgbClr val="002060"/>
                </a:solidFill>
              </a:rPr>
              <a:t> установка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Ноутбук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2060"/>
                </a:solidFill>
              </a:rPr>
              <a:t>DVD</a:t>
            </a:r>
            <a:r>
              <a:rPr lang="ru-RU" sz="2000" b="1" dirty="0" smtClean="0">
                <a:solidFill>
                  <a:srgbClr val="002060"/>
                </a:solidFill>
              </a:rPr>
              <a:t>- </a:t>
            </a:r>
            <a:r>
              <a:rPr lang="ru-RU" sz="2000" b="1" dirty="0" err="1" smtClean="0">
                <a:solidFill>
                  <a:srgbClr val="002060"/>
                </a:solidFill>
              </a:rPr>
              <a:t>плеєр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000" b="1" dirty="0" err="1" smtClean="0">
                <a:solidFill>
                  <a:srgbClr val="002060"/>
                </a:solidFill>
              </a:rPr>
              <a:t>Музично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– </a:t>
            </a:r>
            <a:r>
              <a:rPr lang="ru-RU" sz="2000" b="1" dirty="0" err="1" smtClean="0">
                <a:solidFill>
                  <a:srgbClr val="002060"/>
                </a:solidFill>
              </a:rPr>
              <a:t>дидактичні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ігри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000" b="1" dirty="0" err="1" smtClean="0">
                <a:solidFill>
                  <a:srgbClr val="002060"/>
                </a:solidFill>
              </a:rPr>
              <a:t>Анкети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Опросники</a:t>
            </a:r>
          </a:p>
          <a:p>
            <a:pPr marL="0" indent="0">
              <a:buNone/>
            </a:pPr>
            <a:endParaRPr lang="ru-RU" sz="16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Превью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0826" y="2000240"/>
            <a:ext cx="2643174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mariachi_cat_shake_maracas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4500570"/>
            <a:ext cx="1905000" cy="190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mariachi_cat_play_guitar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0562" y="4357694"/>
            <a:ext cx="1905000" cy="190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f13b1ea2c338db5bfd33bf8d4728b49c.gi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6122" y="692696"/>
            <a:ext cx="885825" cy="819150"/>
          </a:xfrm>
          <a:prstGeom prst="rect">
            <a:avLst/>
          </a:prstGeom>
        </p:spPr>
      </p:pic>
      <p:pic>
        <p:nvPicPr>
          <p:cNvPr id="9" name="Рисунок 8" descr="367022704.gi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1670" y="4357694"/>
            <a:ext cx="2428892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159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7624" y="44624"/>
            <a:ext cx="7344816" cy="1224136"/>
          </a:xfrm>
        </p:spPr>
        <p:txBody>
          <a:bodyPr>
            <a:prstTxWarp prst="textChevron">
              <a:avLst/>
            </a:prstTxWarp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Результат </a:t>
            </a:r>
            <a:r>
              <a:rPr lang="ru-RU" sz="3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роботи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28662" y="1643050"/>
            <a:ext cx="7286676" cy="4286280"/>
          </a:xfrm>
        </p:spPr>
        <p:txBody>
          <a:bodyPr>
            <a:norm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У ході проекту створено комплекс заходів, спрямованих на розвиток музикальності дошкільнят, їх здібностей і </a:t>
            </a:r>
            <a:r>
              <a:rPr lang="uk-UA" sz="2400" b="1" dirty="0" smtClean="0">
                <a:solidFill>
                  <a:schemeClr val="bg1"/>
                </a:solidFill>
              </a:rPr>
              <a:t>талантів.</a:t>
            </a:r>
            <a:br>
              <a:rPr lang="uk-UA" sz="2400" b="1" dirty="0" smtClean="0">
                <a:solidFill>
                  <a:schemeClr val="bg1"/>
                </a:solidFill>
              </a:rPr>
            </a:br>
            <a:r>
              <a:rPr lang="uk-UA" sz="2400" b="1" dirty="0" smtClean="0">
                <a:solidFill>
                  <a:schemeClr val="bg1"/>
                </a:solidFill>
              </a:rPr>
              <a:t/>
            </a:r>
            <a:br>
              <a:rPr lang="uk-UA" sz="2400" b="1" dirty="0" smtClean="0">
                <a:solidFill>
                  <a:schemeClr val="bg1"/>
                </a:solidFill>
              </a:rPr>
            </a:br>
            <a:r>
              <a:rPr lang="uk-UA" sz="2400" b="1" dirty="0">
                <a:solidFill>
                  <a:schemeClr val="bg1"/>
                </a:solidFill>
              </a:rPr>
              <a:t>Розроблено систему вправ, завдань, включення завдань розвитку музично - творчих здібностей засобами музично - театралізованої </a:t>
            </a:r>
            <a:r>
              <a:rPr lang="uk-UA" sz="2400" b="1" dirty="0" smtClean="0">
                <a:solidFill>
                  <a:schemeClr val="bg1"/>
                </a:solidFill>
              </a:rPr>
              <a:t>діяльності.</a:t>
            </a:r>
            <a:br>
              <a:rPr lang="uk-UA" sz="2400" b="1" dirty="0" smtClean="0">
                <a:solidFill>
                  <a:schemeClr val="bg1"/>
                </a:solidFill>
              </a:rPr>
            </a:br>
            <a:endParaRPr lang="ru-RU" sz="2400" dirty="0"/>
          </a:p>
          <a:p>
            <a:r>
              <a:rPr lang="ru-RU" sz="2400" b="1" dirty="0">
                <a:solidFill>
                  <a:schemeClr val="bg1"/>
                </a:solidFill>
              </a:rPr>
              <a:t>У </a:t>
            </a:r>
            <a:r>
              <a:rPr lang="ru-RU" sz="2400" b="1" dirty="0" err="1">
                <a:solidFill>
                  <a:schemeClr val="bg1"/>
                </a:solidFill>
              </a:rPr>
              <a:t>дітей</a:t>
            </a:r>
            <a:r>
              <a:rPr lang="ru-RU" sz="2400" b="1" dirty="0">
                <a:solidFill>
                  <a:schemeClr val="bg1"/>
                </a:solidFill>
              </a:rPr>
              <a:t> сформована </a:t>
            </a:r>
            <a:r>
              <a:rPr lang="ru-RU" sz="2400" b="1" dirty="0" err="1">
                <a:solidFill>
                  <a:schemeClr val="bg1"/>
                </a:solidFill>
              </a:rPr>
              <a:t>здатність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освоєння</a:t>
            </a:r>
            <a:r>
              <a:rPr lang="ru-RU" sz="2400" b="1" dirty="0">
                <a:solidFill>
                  <a:schemeClr val="bg1"/>
                </a:solidFill>
              </a:rPr>
              <a:t> основ </a:t>
            </a:r>
            <a:r>
              <a:rPr lang="ru-RU" sz="2400" b="1" dirty="0" err="1">
                <a:solidFill>
                  <a:schemeClr val="bg1"/>
                </a:solidFill>
              </a:rPr>
              <a:t>виконавської</a:t>
            </a:r>
            <a:r>
              <a:rPr lang="ru-RU" sz="2400" b="1" dirty="0">
                <a:solidFill>
                  <a:schemeClr val="bg1"/>
                </a:solidFill>
              </a:rPr>
              <a:t>, </a:t>
            </a:r>
            <a:r>
              <a:rPr lang="ru-RU" sz="2400" b="1" dirty="0" err="1">
                <a:solidFill>
                  <a:schemeClr val="bg1"/>
                </a:solidFill>
              </a:rPr>
              <a:t>глядацької</a:t>
            </a:r>
            <a:r>
              <a:rPr lang="ru-RU" sz="2400" b="1" dirty="0">
                <a:solidFill>
                  <a:schemeClr val="bg1"/>
                </a:solidFill>
              </a:rPr>
              <a:t> і </a:t>
            </a:r>
            <a:r>
              <a:rPr lang="ru-RU" sz="2400" b="1" dirty="0" err="1">
                <a:solidFill>
                  <a:schemeClr val="bg1"/>
                </a:solidFill>
              </a:rPr>
              <a:t>загальної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культури</a:t>
            </a:r>
            <a:r>
              <a:rPr lang="ru-RU" sz="2400" b="1" dirty="0">
                <a:solidFill>
                  <a:schemeClr val="bg1"/>
                </a:solidFill>
              </a:rPr>
              <a:t> в </a:t>
            </a:r>
            <a:r>
              <a:rPr lang="ru-RU" sz="2400" b="1" dirty="0" err="1">
                <a:solidFill>
                  <a:schemeClr val="bg1"/>
                </a:solidFill>
              </a:rPr>
              <a:t>театралізованої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діяльності</a:t>
            </a:r>
            <a:endParaRPr lang="ru-RU" sz="2400" b="1" dirty="0">
              <a:solidFill>
                <a:schemeClr val="bg1"/>
              </a:solidFill>
            </a:endParaRPr>
          </a:p>
          <a:p>
            <a:pPr algn="ctr"/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Рисунок 4" descr="86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4972" y="5062292"/>
            <a:ext cx="1546123" cy="171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20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7f256cbbe893ccdad381af141fc7642d0717f9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1236</TotalTime>
  <Words>346</Words>
  <Application>Microsoft Office PowerPoint</Application>
  <PresentationFormat>Экран (4:3)</PresentationFormat>
  <Paragraphs>70</Paragraphs>
  <Slides>12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   «Розвиток музичних здібностей дошкільнят у театралізованій діяльності»          </vt:lpstr>
      <vt:lpstr>«Через казку, фантазію, гру, через неповторну дитячу творчість - вірна дорога до серця дитини»                                                 Сухомлинський</vt:lpstr>
      <vt:lpstr>АктуальнІсть</vt:lpstr>
      <vt:lpstr>Проблема</vt:lpstr>
      <vt:lpstr>Мета проекту:  створити комплекс заходів, спрямованих на розвиток музично - творчих здібностей у театралізованій діяльності </vt:lpstr>
      <vt:lpstr>Гипотеза</vt:lpstr>
      <vt:lpstr>Механізми реалізації проекта</vt:lpstr>
      <vt:lpstr>Инструментарій</vt:lpstr>
      <vt:lpstr>Результат роботи </vt:lpstr>
      <vt:lpstr>Презентация PowerPoint</vt:lpstr>
      <vt:lpstr>Література</vt:lpstr>
      <vt:lpstr>Дякуємо за увагу!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Мой компьютер</dc:creator>
  <cp:lastModifiedBy>Irina</cp:lastModifiedBy>
  <cp:revision>167</cp:revision>
  <dcterms:created xsi:type="dcterms:W3CDTF">2012-11-22T07:24:22Z</dcterms:created>
  <dcterms:modified xsi:type="dcterms:W3CDTF">2017-05-16T06:06:58Z</dcterms:modified>
</cp:coreProperties>
</file>