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3" r:id="rId2"/>
  </p:sldMasterIdLst>
  <p:sldIdLst>
    <p:sldId id="256" r:id="rId3"/>
    <p:sldId id="257" r:id="rId4"/>
    <p:sldId id="258" r:id="rId5"/>
    <p:sldId id="264" r:id="rId6"/>
    <p:sldId id="265" r:id="rId7"/>
    <p:sldId id="263" r:id="rId8"/>
    <p:sldId id="261" r:id="rId9"/>
    <p:sldId id="259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829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8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00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38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95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37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85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0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922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372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9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9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10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93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986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93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38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6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0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0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89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1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387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039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77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EDA14-FB4A-4B30-95B1-34BD3EB0E72A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0360-562E-44C2-92AD-8AFDE597D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9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6416" y="359601"/>
            <a:ext cx="8078788" cy="2730500"/>
          </a:xfrm>
          <a:prstGeom prst="roundRect">
            <a:avLst/>
          </a:prstGeom>
          <a:solidFill>
            <a:srgbClr val="00B05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Дыхательная система человека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/>
              <a:t>урок природоведения в 3 классе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Автор презентации Стеценко О.В.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r"/>
            <a:r>
              <a:rPr lang="ru-RU" sz="2400" b="1" dirty="0" err="1" smtClean="0">
                <a:solidFill>
                  <a:srgbClr val="002060"/>
                </a:solidFill>
              </a:rPr>
              <a:t>Виноградненской</a:t>
            </a:r>
            <a:r>
              <a:rPr lang="ru-RU" sz="2400" b="1" dirty="0" smtClean="0">
                <a:solidFill>
                  <a:srgbClr val="002060"/>
                </a:solidFill>
              </a:rPr>
              <a:t> ОШ </a:t>
            </a:r>
            <a:r>
              <a:rPr lang="uk-UA" sz="2400" b="1" dirty="0" smtClean="0">
                <a:solidFill>
                  <a:srgbClr val="002060"/>
                </a:solidFill>
              </a:rPr>
              <a:t>І – ІІІ </a:t>
            </a:r>
            <a:r>
              <a:rPr lang="uk-UA" sz="2400" b="1" dirty="0" err="1" smtClean="0">
                <a:solidFill>
                  <a:srgbClr val="002060"/>
                </a:solidFill>
              </a:rPr>
              <a:t>ступеней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U24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07" y="2092030"/>
            <a:ext cx="2924175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893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264" y="501041"/>
            <a:ext cx="9144000" cy="106471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Arial Black" pitchFamily="34" charset="0"/>
                <a:cs typeface="Aharoni" pitchFamily="2" charset="-79"/>
              </a:rPr>
              <a:t>Человек вдыхает воздух </a:t>
            </a:r>
            <a:br>
              <a:rPr lang="ru-RU" sz="4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4800" b="1" dirty="0" smtClean="0">
                <a:latin typeface="Arial Black" pitchFamily="34" charset="0"/>
                <a:cs typeface="Aharoni" pitchFamily="2" charset="-79"/>
              </a:rPr>
              <a:t>(в покое)</a:t>
            </a:r>
            <a:endParaRPr lang="ru-RU" sz="48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214" y="2174071"/>
            <a:ext cx="9144000" cy="392610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 1 вдох – 0,5 литра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За 1 минуту – 7 литров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За 1 час -  450 литров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За 1 сутки  - 1</a:t>
            </a:r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smtClean="0">
                <a:solidFill>
                  <a:srgbClr val="FF0000"/>
                </a:solidFill>
              </a:rPr>
              <a:t>0</a:t>
            </a:r>
            <a:r>
              <a:rPr lang="ru-RU" sz="6000" b="1" smtClean="0">
                <a:solidFill>
                  <a:srgbClr val="FF0000"/>
                </a:solidFill>
              </a:rPr>
              <a:t>00 </a:t>
            </a:r>
            <a:r>
              <a:rPr lang="ru-RU" sz="6000" b="1" dirty="0" smtClean="0">
                <a:solidFill>
                  <a:srgbClr val="FF0000"/>
                </a:solidFill>
              </a:rPr>
              <a:t>литров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79738" y="453442"/>
            <a:ext cx="7916448" cy="12375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Разгадай ребус</a:t>
            </a:r>
            <a:endParaRPr lang="ru-RU" sz="8000" b="1" dirty="0"/>
          </a:p>
        </p:txBody>
      </p:sp>
      <p:pic>
        <p:nvPicPr>
          <p:cNvPr id="6" name="Picture 4" descr="http://i048.radikal.ru/1207/4e/95ba7a9d4a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852" y="2541207"/>
            <a:ext cx="2486338" cy="21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7126" y="1178624"/>
            <a:ext cx="8675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,,</a:t>
            </a:r>
            <a:endParaRPr lang="ru-RU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5907" y="2694274"/>
            <a:ext cx="1653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7701" y="1201519"/>
            <a:ext cx="525463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Picture 8" descr="http://www.bochkavpechatleniy.com/data/photo/24206/0c2420b1a4c97005cd305c6d169e0724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093" y="2582516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06971" y="2528692"/>
            <a:ext cx="20002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257" y="4726121"/>
            <a:ext cx="74627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дыхание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Дыхание -</a:t>
            </a:r>
            <a:r>
              <a:rPr lang="ru-RU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самая важная функция нашего организма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C:\Users\User\Desktop\v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2412" y="1929009"/>
            <a:ext cx="1871596" cy="1871596"/>
          </a:xfrm>
          <a:prstGeom prst="rect">
            <a:avLst/>
          </a:prstGeom>
          <a:noFill/>
        </p:spPr>
      </p:pic>
      <p:pic>
        <p:nvPicPr>
          <p:cNvPr id="1029" name="Picture 5" descr="C:\Users\User\Desktop\Brea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99" y="4093060"/>
            <a:ext cx="2335483" cy="1631335"/>
          </a:xfrm>
          <a:prstGeom prst="rect">
            <a:avLst/>
          </a:prstGeom>
          <a:noFill/>
        </p:spPr>
      </p:pic>
      <p:pic>
        <p:nvPicPr>
          <p:cNvPr id="8" name="Picture 2" descr="http://norbekovclub.ru/upload/blog/b70/b70b83df111e1b1e6b8ce9e582036065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9645" y="1753642"/>
            <a:ext cx="1963771" cy="1963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56769" y="1828800"/>
            <a:ext cx="6037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 пищи человек может прожить </a:t>
            </a:r>
            <a:r>
              <a:rPr lang="ru-RU" sz="3600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несколько </a:t>
            </a:r>
            <a:r>
              <a:rPr lang="ru-RU" sz="3600" b="1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недель</a:t>
            </a:r>
            <a:r>
              <a:rPr lang="ru-RU" sz="36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endParaRPr lang="en-US" sz="3600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6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без воды - </a:t>
            </a:r>
            <a:r>
              <a:rPr lang="ru-RU" sz="3600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несколько </a:t>
            </a:r>
            <a:r>
              <a:rPr lang="ru-RU" sz="3600" b="1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дней</a:t>
            </a:r>
            <a:r>
              <a:rPr lang="ru-RU" sz="36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 воздуха – всего несколько минут.</a:t>
            </a:r>
            <a:endParaRPr lang="ru-RU" sz="3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2" name="Picture 8" descr="http://healindonesia.com/wp-content/uploads/2011/12/how-to-breathe-properly.jpg"/>
          <p:cNvPicPr>
            <a:picLocks noChangeAspect="1" noChangeArrowheads="1"/>
          </p:cNvPicPr>
          <p:nvPr/>
        </p:nvPicPr>
        <p:blipFill>
          <a:blip r:embed="rId5"/>
          <a:srcRect l="23414"/>
          <a:stretch>
            <a:fillRect/>
          </a:stretch>
        </p:blipFill>
        <p:spPr bwMode="auto">
          <a:xfrm>
            <a:off x="9770302" y="4534422"/>
            <a:ext cx="1841325" cy="160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chto-takoe-trahe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719" y="815758"/>
            <a:ext cx="8056323" cy="60422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2992" y="212942"/>
            <a:ext cx="6989524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Так устроена наша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929640" y="1140652"/>
            <a:ext cx="10576560" cy="1903173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ru-RU" dirty="0" smtClean="0">
                <a:solidFill>
                  <a:srgbClr val="003366"/>
                </a:solidFill>
              </a:rPr>
              <a:t>    </a:t>
            </a:r>
            <a:r>
              <a:rPr lang="ru-RU" sz="2400" dirty="0" smtClean="0">
                <a:solidFill>
                  <a:srgbClr val="003366"/>
                </a:solidFill>
              </a:rPr>
              <a:t> </a:t>
            </a:r>
            <a:r>
              <a:rPr lang="ru-RU" sz="4000" b="1" dirty="0" smtClean="0">
                <a:solidFill>
                  <a:srgbClr val="003366"/>
                </a:solidFill>
              </a:rPr>
              <a:t>Главный орган дыхательной системы – </a:t>
            </a:r>
            <a:r>
              <a:rPr lang="ru-RU" sz="4000" b="1" dirty="0" smtClean="0">
                <a:solidFill>
                  <a:srgbClr val="FF0000"/>
                </a:solidFill>
              </a:rPr>
              <a:t>легкие</a:t>
            </a:r>
            <a:r>
              <a:rPr lang="ru-RU" sz="4000" b="1" dirty="0" smtClean="0">
                <a:solidFill>
                  <a:srgbClr val="003366"/>
                </a:solidFill>
              </a:rPr>
              <a:t>. Смена воздуха в легких происходит при чередовании </a:t>
            </a:r>
            <a:r>
              <a:rPr lang="ru-RU" sz="4000" b="1" u="sng" dirty="0" smtClean="0">
                <a:solidFill>
                  <a:srgbClr val="003366"/>
                </a:solidFill>
              </a:rPr>
              <a:t>вдоха</a:t>
            </a:r>
            <a:r>
              <a:rPr lang="ru-RU" sz="4000" b="1" dirty="0" smtClean="0">
                <a:solidFill>
                  <a:srgbClr val="003366"/>
                </a:solidFill>
              </a:rPr>
              <a:t> и </a:t>
            </a:r>
            <a:r>
              <a:rPr lang="ru-RU" sz="4000" b="1" u="sng" dirty="0" smtClean="0">
                <a:solidFill>
                  <a:srgbClr val="003366"/>
                </a:solidFill>
              </a:rPr>
              <a:t>выдоха.</a:t>
            </a:r>
            <a:r>
              <a:rPr lang="ru-RU" sz="4000" b="1" dirty="0" smtClean="0">
                <a:solidFill>
                  <a:srgbClr val="003366"/>
                </a:solidFill>
              </a:rPr>
              <a:t> </a:t>
            </a:r>
          </a:p>
        </p:txBody>
      </p:sp>
      <p:pic>
        <p:nvPicPr>
          <p:cNvPr id="10245" name="Picture 4" descr="U24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6333" y="2912888"/>
            <a:ext cx="3039754" cy="35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://diatronic.co.uk/nds/webpub/breat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2338" y="3006247"/>
            <a:ext cx="3181187" cy="340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8411" y="237996"/>
            <a:ext cx="1137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Процесс дыхания происходит постоянно</a:t>
            </a:r>
            <a:endParaRPr lang="ru-RU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068" y="0"/>
            <a:ext cx="55285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Каждый день человек вдыхает</a:t>
            </a:r>
            <a:endParaRPr lang="en-US" sz="3600" b="1" dirty="0" smtClean="0">
              <a:solidFill>
                <a:srgbClr val="003366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15000 л воздуха</a:t>
            </a:r>
            <a:r>
              <a:rPr lang="ru-RU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,</a:t>
            </a:r>
            <a:endParaRPr lang="en-US" sz="3600" b="1" dirty="0" smtClean="0">
              <a:solidFill>
                <a:srgbClr val="003366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используя</a:t>
            </a:r>
            <a:r>
              <a:rPr lang="en-US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3000л кислорода.</a:t>
            </a:r>
          </a:p>
          <a:p>
            <a:pPr algn="just"/>
            <a:endParaRPr lang="ru-RU" sz="2800" b="1" dirty="0" smtClean="0">
              <a:solidFill>
                <a:srgbClr val="003366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   Взрослый человек делает в среднем</a:t>
            </a:r>
            <a:endParaRPr lang="en-US" sz="3600" b="1" dirty="0" smtClean="0">
              <a:solidFill>
                <a:srgbClr val="003366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15-17 вдохов и выдохов в минуту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9698" name="Picture 2" descr="C:\Users\User\Desktop\stacks-image-8311b4f-8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266" y="298015"/>
            <a:ext cx="4740579" cy="564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:\нос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75" t="11250"/>
          <a:stretch>
            <a:fillRect/>
          </a:stretch>
        </p:blipFill>
        <p:spPr bwMode="auto">
          <a:xfrm>
            <a:off x="7146688" y="651354"/>
            <a:ext cx="3988949" cy="49979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7701" y="259781"/>
            <a:ext cx="65761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rgbClr val="003366"/>
                </a:solidFill>
                <a:latin typeface="Arial Black" pitchFamily="34" charset="0"/>
                <a:ea typeface="Verdana" pitchFamily="34" charset="0"/>
                <a:cs typeface="Arial" pitchFamily="34" charset="0"/>
              </a:rPr>
              <a:t>Начинается путь воздуха в организме с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ea typeface="Verdana" pitchFamily="34" charset="0"/>
                <a:cs typeface="Arial" pitchFamily="34" charset="0"/>
              </a:rPr>
              <a:t>носовой полости.</a:t>
            </a:r>
          </a:p>
          <a:p>
            <a:endParaRPr lang="ru-RU" sz="3200" b="1" dirty="0" smtClean="0">
              <a:solidFill>
                <a:srgbClr val="003366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 Здесь воздух </a:t>
            </a:r>
            <a:r>
              <a:rPr lang="ru-RU" sz="3200" b="1" u="sng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согревается и увлажняется.             </a:t>
            </a:r>
          </a:p>
          <a:p>
            <a:endParaRPr lang="ru-RU" sz="3200" b="1" dirty="0" smtClean="0">
              <a:solidFill>
                <a:srgbClr val="003366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3366"/>
                </a:solidFill>
                <a:latin typeface="Arial Black" pitchFamily="34" charset="0"/>
                <a:cs typeface="Arial" pitchFamily="34" charset="0"/>
              </a:rPr>
              <a:t>Внутри носа имеются волоски и слизь, которые задерживают частички пыли и микробы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Заголовок 3"/>
          <p:cNvGrpSpPr>
            <a:grpSpLocks noGrp="1"/>
          </p:cNvGrpSpPr>
          <p:nvPr>
            <p:ph type="title"/>
          </p:nvPr>
        </p:nvGrpSpPr>
        <p:grpSpPr>
          <a:xfrm>
            <a:off x="5699344" y="519831"/>
            <a:ext cx="6263013" cy="5637129"/>
            <a:chOff x="285750" y="1071563"/>
            <a:chExt cx="7700963" cy="5468937"/>
          </a:xfrm>
        </p:grpSpPr>
        <p:pic>
          <p:nvPicPr>
            <p:cNvPr id="5" name="Picture 17" descr="Scan0001"/>
            <p:cNvPicPr>
              <a:picLocks noChangeAspect="1" noChangeArrowheads="1"/>
            </p:cNvPicPr>
            <p:nvPr/>
          </p:nvPicPr>
          <p:blipFill>
            <a:blip r:embed="rId2">
              <a:lum bright="-12000" contrast="26000"/>
            </a:blip>
            <a:srcRect/>
            <a:stretch>
              <a:fillRect/>
            </a:stretch>
          </p:blipFill>
          <p:spPr bwMode="auto">
            <a:xfrm>
              <a:off x="4071938" y="1071563"/>
              <a:ext cx="3914775" cy="546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643313" y="1757363"/>
              <a:ext cx="1214437" cy="46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286125" y="2643188"/>
              <a:ext cx="2500313" cy="357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3286125" y="2143125"/>
              <a:ext cx="2500313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3286125" y="3143250"/>
              <a:ext cx="2571750" cy="549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429000" y="4214813"/>
              <a:ext cx="2071688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071813" y="5572125"/>
              <a:ext cx="1231900" cy="147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00063" y="2071688"/>
              <a:ext cx="290671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Times New Roman" pitchFamily="18" charset="0"/>
                </a:rPr>
                <a:t>Носоглотка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85750" y="1528763"/>
              <a:ext cx="35623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Times New Roman" pitchFamily="18" charset="0"/>
                </a:rPr>
                <a:t>Носовая полость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42938" y="2714625"/>
              <a:ext cx="28495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Times New Roman" pitchFamily="18" charset="0"/>
                </a:rPr>
                <a:t>Гортань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000125" y="3357563"/>
              <a:ext cx="25146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Times New Roman" pitchFamily="18" charset="0"/>
                </a:rPr>
                <a:t>Трахея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43000" y="4143375"/>
              <a:ext cx="25701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latin typeface="Times New Roman" pitchFamily="18" charset="0"/>
                </a:rPr>
                <a:t>Бронхи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000125" y="5214938"/>
              <a:ext cx="2235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>
                  <a:latin typeface="Times New Roman" pitchFamily="18" charset="0"/>
                </a:rPr>
                <a:t>Легкие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3255" y="658238"/>
            <a:ext cx="5290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Пройдя через нос, воздух попадает в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носоглотку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где становится еще чище и теплее. </a:t>
            </a:r>
          </a:p>
          <a:p>
            <a:pPr algn="just">
              <a:defRPr/>
            </a:pPr>
            <a:endParaRPr lang="ru-RU" sz="30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Далее воздух идет через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гортань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в дыхательное горло –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трахею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defRPr/>
            </a:pPr>
            <a:endParaRPr lang="ru-RU" sz="30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Гортань при глотании закрывается, не пропуская в легкие пищу.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35280" y="848678"/>
            <a:ext cx="5993128" cy="5247322"/>
          </a:xfrm>
        </p:spPr>
        <p:txBody>
          <a:bodyPr rtlCol="0" anchor="ctr"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Трахея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– это трубка из плотных хрящевых колец.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Она разветвляется на 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бронха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 через которые воздух идет в правое и левое легкие.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Бронхи ветвятся на тонкие трубочки, на концах которых находятся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легочные пузырьки</a:t>
            </a:r>
            <a:r>
              <a:rPr lang="ru-RU" sz="3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них кровь получает кислород и отдает углекислый газ.</a:t>
            </a:r>
            <a:endParaRPr lang="ru-RU" sz="3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 descr="Картинка 5 из 42802"/>
          <p:cNvPicPr>
            <a:picLocks noChangeAspect="1" noChangeArrowheads="1"/>
          </p:cNvPicPr>
          <p:nvPr/>
        </p:nvPicPr>
        <p:blipFill>
          <a:blip r:embed="rId2"/>
          <a:srcRect l="10188" r="15756"/>
          <a:stretch>
            <a:fillRect/>
          </a:stretch>
        </p:blipFill>
        <p:spPr bwMode="auto">
          <a:xfrm>
            <a:off x="6951945" y="1252603"/>
            <a:ext cx="4684734" cy="49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5029200" y="1539240"/>
            <a:ext cx="4678680" cy="2316480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7" descr="H:\дых.gif"/>
          <p:cNvPicPr>
            <a:picLocks noChangeAspect="1" noChangeArrowheads="1"/>
          </p:cNvPicPr>
          <p:nvPr/>
        </p:nvPicPr>
        <p:blipFill>
          <a:blip r:embed="rId3"/>
          <a:srcRect l="58511" t="1862" b="64641"/>
          <a:stretch>
            <a:fillRect/>
          </a:stretch>
        </p:blipFill>
        <p:spPr bwMode="auto">
          <a:xfrm>
            <a:off x="9124952" y="4182428"/>
            <a:ext cx="1238249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H:\дых.gif"/>
          <p:cNvPicPr>
            <a:picLocks noChangeAspect="1" noChangeArrowheads="1"/>
          </p:cNvPicPr>
          <p:nvPr/>
        </p:nvPicPr>
        <p:blipFill>
          <a:blip r:embed="rId3"/>
          <a:srcRect l="5319" t="66998" r="54787" b="5086"/>
          <a:stretch>
            <a:fillRect/>
          </a:stretch>
        </p:blipFill>
        <p:spPr bwMode="auto">
          <a:xfrm>
            <a:off x="9906001" y="4857751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5166360" y="2926080"/>
            <a:ext cx="4480560" cy="1783080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38600" y="4495800"/>
            <a:ext cx="6553200" cy="822960"/>
          </a:xfrm>
          <a:prstGeom prst="straightConnector1">
            <a:avLst/>
          </a:prstGeom>
          <a:ln w="476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15619" y="1464958"/>
            <a:ext cx="1238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вдох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67032" y="4196220"/>
            <a:ext cx="171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выдох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9" grpId="0"/>
    </p:bld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400</TotalTime>
  <Words>263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HDOfficeLightV0</vt:lpstr>
      <vt:lpstr>1_HDOfficeLightV0</vt:lpstr>
      <vt:lpstr>Дыхательная система человека урок природоведения в 3 классе</vt:lpstr>
      <vt:lpstr>Разгадай ребус</vt:lpstr>
      <vt:lpstr>Дыхание - самая важная функция нашего организма</vt:lpstr>
      <vt:lpstr>Слайд 4</vt:lpstr>
      <vt:lpstr>Слайд 5</vt:lpstr>
      <vt:lpstr>Слайд 6</vt:lpstr>
      <vt:lpstr>Слайд 7</vt:lpstr>
      <vt:lpstr>Слайд 8</vt:lpstr>
      <vt:lpstr>Слайд 9</vt:lpstr>
      <vt:lpstr>Человек вдыхает воздух  (в покое)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система человека урок природоведения в 3 классе</dc:title>
  <dc:creator>RePack by Diakov</dc:creator>
  <cp:lastModifiedBy>RePack by Diakov</cp:lastModifiedBy>
  <cp:revision>41</cp:revision>
  <dcterms:created xsi:type="dcterms:W3CDTF">2017-04-25T20:17:54Z</dcterms:created>
  <dcterms:modified xsi:type="dcterms:W3CDTF">2017-06-06T13:32:48Z</dcterms:modified>
</cp:coreProperties>
</file>