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4" r:id="rId3"/>
    <p:sldId id="256" r:id="rId4"/>
    <p:sldId id="257" r:id="rId5"/>
    <p:sldId id="263" r:id="rId6"/>
    <p:sldId id="262" r:id="rId7"/>
    <p:sldId id="265" r:id="rId8"/>
    <p:sldId id="261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4" d="100"/>
          <a:sy n="84" d="100"/>
        </p:scale>
        <p:origin x="-61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hqoboi.com/img/other2/svobodnaya-tematika_195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110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068638"/>
            <a:ext cx="2195512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http://li-web.ru/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508500"/>
            <a:ext cx="2573338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rot="4440927">
            <a:off x="2997994" y="1462881"/>
            <a:ext cx="5207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 rot="834491">
            <a:off x="1692275" y="1193800"/>
            <a:ext cx="6461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 rot="20765509" flipH="1">
            <a:off x="2466975" y="455613"/>
            <a:ext cx="476250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 rot="17860795" flipH="1">
            <a:off x="2387600" y="1541463"/>
            <a:ext cx="282575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 rot="1184213" flipH="1">
            <a:off x="3249613" y="373063"/>
            <a:ext cx="28257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4" descr="http://kira-scrap.ru/KATALOG/OFORMLENIE/1/0_8ba16_f0ee499e_L.png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3059113" y="0"/>
            <a:ext cx="47625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 rot="4760048">
            <a:off x="2262187" y="1711326"/>
            <a:ext cx="728663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22"/>
          <p:cNvSpPr/>
          <p:nvPr userDrawn="1"/>
        </p:nvSpPr>
        <p:spPr>
          <a:xfrm>
            <a:off x="0" y="0"/>
            <a:ext cx="9144000" cy="6858001"/>
          </a:xfrm>
          <a:prstGeom prst="rect">
            <a:avLst/>
          </a:prstGeom>
          <a:noFill/>
          <a:ln w="222250" cmpd="tri">
            <a:solidFill>
              <a:srgbClr val="00B0F0">
                <a:alpha val="87000"/>
              </a:srgb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5" name="Picture 26" descr="http://img-fotki.yandex.ru/get/9512/16969765.1e5/0_8ba0d_a93542ba_orig.png"/>
          <p:cNvPicPr>
            <a:picLocks noChangeAspect="1" noChangeArrowheads="1"/>
          </p:cNvPicPr>
          <p:nvPr userDrawn="1"/>
        </p:nvPicPr>
        <p:blipFill>
          <a:blip r:embed="rId11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187624" y="548680"/>
            <a:ext cx="3960440" cy="3960440"/>
          </a:xfrm>
          <a:prstGeom prst="rect">
            <a:avLst/>
          </a:prstGeom>
          <a:noFill/>
        </p:spPr>
      </p:pic>
      <p:pic>
        <p:nvPicPr>
          <p:cNvPr id="16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 rot="3367660">
            <a:off x="2629694" y="626269"/>
            <a:ext cx="728663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6" descr="http://img-fotki.yandex.ru/get/9512/16969765.1e5/0_8ba0d_a93542ba_orig.png"/>
          <p:cNvPicPr>
            <a:picLocks noChangeAspect="1" noChangeArrowheads="1"/>
          </p:cNvPicPr>
          <p:nvPr userDrawn="1"/>
        </p:nvPicPr>
        <p:blipFill>
          <a:blip r:embed="rId11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99592" y="0"/>
            <a:ext cx="3960440" cy="3960440"/>
          </a:xfrm>
          <a:prstGeom prst="rect">
            <a:avLst/>
          </a:prstGeom>
          <a:noFill/>
        </p:spPr>
      </p:pic>
      <p:pic>
        <p:nvPicPr>
          <p:cNvPr id="18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 rot="2685555">
            <a:off x="625475" y="1528763"/>
            <a:ext cx="1617663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45C9-3354-49FA-81F1-7CF84E91FDF5}" type="datetimeFigureOut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2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E7AFC-9F0F-4AC6-A54E-325F32B1D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3A30E-0A77-4862-8C57-F94BF57D6A3C}" type="datetimeFigureOut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1EDAD-6BE4-48EE-AC37-68105979E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hqoboi.com/img/other2/svobodnaya-tematika_195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110.pn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068638"/>
            <a:ext cx="2195512" cy="2195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http://li-web.ru/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23850" y="4508500"/>
            <a:ext cx="2573338" cy="169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rot="4440927">
            <a:off x="3129757" y="1462881"/>
            <a:ext cx="520700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 rot="834491">
            <a:off x="1824038" y="1193800"/>
            <a:ext cx="6477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7"/>
          <a:srcRect/>
          <a:stretch>
            <a:fillRect/>
          </a:stretch>
        </p:blipFill>
        <p:spPr bwMode="auto">
          <a:xfrm rot="20765509" flipH="1">
            <a:off x="2600325" y="455613"/>
            <a:ext cx="474663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 rot="17860795" flipH="1">
            <a:off x="2520156" y="1542257"/>
            <a:ext cx="28257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 rot="1184213" flipH="1">
            <a:off x="3382963" y="373063"/>
            <a:ext cx="280987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4" descr="http://kira-scrap.ru/KATALOG/OFORMLENIE/1/0_8ba16_f0ee499e_L.png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3348038" y="0"/>
            <a:ext cx="47625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 rot="4760048">
            <a:off x="2262187" y="1711326"/>
            <a:ext cx="728663" cy="887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 rot="3367660">
            <a:off x="2629694" y="626269"/>
            <a:ext cx="728663" cy="88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6" descr="http://img-fotki.yandex.ru/get/9512/16969765.1e5/0_8ba0d_a93542ba_orig.png"/>
          <p:cNvPicPr>
            <a:picLocks noChangeAspect="1" noChangeArrowheads="1"/>
          </p:cNvPicPr>
          <p:nvPr userDrawn="1"/>
        </p:nvPicPr>
        <p:blipFill>
          <a:blip r:embed="rId11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899592" y="0"/>
            <a:ext cx="3960440" cy="3960440"/>
          </a:xfrm>
          <a:prstGeom prst="rect">
            <a:avLst/>
          </a:prstGeom>
          <a:noFill/>
        </p:spPr>
      </p:pic>
      <p:pic>
        <p:nvPicPr>
          <p:cNvPr id="16" name="Picture 26" descr="http://img-fotki.yandex.ru/get/9512/16969765.1e5/0_8ba0d_a93542ba_orig.png"/>
          <p:cNvPicPr>
            <a:picLocks noChangeAspect="1" noChangeArrowheads="1"/>
          </p:cNvPicPr>
          <p:nvPr userDrawn="1"/>
        </p:nvPicPr>
        <p:blipFill>
          <a:blip r:embed="rId11" cstate="screen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051992" y="152400"/>
            <a:ext cx="3960440" cy="3960440"/>
          </a:xfrm>
          <a:prstGeom prst="rect">
            <a:avLst/>
          </a:prstGeom>
          <a:noFill/>
        </p:spPr>
      </p:pic>
      <p:pic>
        <p:nvPicPr>
          <p:cNvPr id="17" name="Picture 14" descr="http://s55.radikal.ru/i150/1107/cb/9858ef343a07.png"/>
          <p:cNvPicPr>
            <a:picLocks noChangeAspect="1" noChangeArrowheads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 rot="2525172">
            <a:off x="684213" y="1608138"/>
            <a:ext cx="1617662" cy="213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Прямоугольник 34"/>
          <p:cNvSpPr/>
          <p:nvPr userDrawn="1"/>
        </p:nvSpPr>
        <p:spPr>
          <a:xfrm>
            <a:off x="0" y="116632"/>
            <a:ext cx="9144000" cy="6858000"/>
          </a:xfrm>
          <a:prstGeom prst="rect">
            <a:avLst/>
          </a:prstGeom>
          <a:solidFill>
            <a:srgbClr val="E3DFF7">
              <a:alpha val="69000"/>
            </a:srgbClr>
          </a:solidFill>
          <a:ln w="222250" cmpd="tri">
            <a:solidFill>
              <a:srgbClr val="00B0F0">
                <a:alpha val="87000"/>
              </a:srgbClr>
            </a:solidFill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1F6351-FBFE-40B2-9AEA-84651D979FF7}" type="datetimeFigureOut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2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978A5-C506-4835-BB42-5F2B87C4B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6ABCA-51D2-407A-AD5B-7F7BD5D0BA80}" type="datetimeFigureOut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C3B61D-7CA4-4F55-9849-A87E8CE6B7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5F524-B550-43A9-BF3C-5E9037AD85B4}" type="datetimeFigureOut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36ECE-7ED1-4F6D-90BC-3042DD4A2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DFD5B-12F1-4D41-8B33-E760718E084B}" type="datetimeFigureOut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09BD03-E553-4FC1-A873-C8749E754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32BF7-836A-4C99-B2F5-782EA5CD450E}" type="datetimeFigureOut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9817A-0682-4328-B13B-413CB81400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13A9C-4DF2-429B-92FD-8930AE81B3ED}" type="datetimeFigureOut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B1910-E045-4D66-90BB-8E10D0F2AC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FFF51-2464-4A59-8523-747C12070E66}" type="datetimeFigureOut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3739E-8DF0-48BE-A80D-3408732263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E6BA7-7C55-4837-8F20-F9F9856D85BE}" type="datetimeFigureOut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916DA-60A1-4E7C-8F2A-9C82980FCE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5C7BBF-3682-45B9-A2A7-D77A12A545A5}" type="datetimeFigureOut">
              <a:rPr lang="ru-RU"/>
              <a:pPr>
                <a:defRPr/>
              </a:pPr>
              <a:t>08.06.2017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1FBCAF-D9FC-4FE8-983F-1BB6180BAF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F:\&#1092;&#1083;&#1077;&#1096;&#1082;&#1072;\&#1042;&#1048;&#1061;&#1054;&#1042;&#1053;&#1040;%205-&#1041;\&#1041;&#1077;&#1088;&#1077;&#1078;&#1110;&#1090;&#1100;%20&#1087;&#1088;&#1080;&#1088;&#1086;&#1076;&#1091;%20&#1085;&#1072;&#1096;&#1086;&#1111;%20&#1087;&#1083;&#1072;&#1085;&#1077;&#1090;&#1080;!%20-%20&#1041;&#1077;&#1088;&#1077;&#1075;&#1080;&#1090;&#1077;%20&#1087;&#1088;&#1080;&#1088;&#1086;&#1076;&#1091;!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50" y="1628775"/>
            <a:ext cx="7143750" cy="42291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sz="3600" b="1" i="1" dirty="0" smtClean="0"/>
              <a:t>Епіграф: Все на землі, все треба берегти -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uk-UA" sz="3600" b="1" i="1" dirty="0" smtClean="0"/>
              <a:t>І птаха й звіра, і оту рослину,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uk-UA" sz="3600" b="1" i="1" dirty="0" smtClean="0"/>
              <a:t>Не чванься тим, що цар природи ти -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uk-UA" sz="3600" b="1" i="1" dirty="0" smtClean="0"/>
              <a:t>Бо врешті, ти його частинка.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uk-UA" sz="3600" b="1" i="1" dirty="0" smtClean="0"/>
              <a:t>Друже мій, люби життя,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uk-UA" sz="3600" b="1" i="1" dirty="0" smtClean="0"/>
              <a:t>Люби людей, природу,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uk-UA" sz="3600" b="1" i="1" dirty="0" smtClean="0"/>
              <a:t>А кривду кинь у забуття,</a:t>
            </a:r>
            <a:r>
              <a:rPr lang="ru-RU" sz="3600" b="1" i="1" dirty="0" smtClean="0"/>
              <a:t/>
            </a:r>
            <a:br>
              <a:rPr lang="ru-RU" sz="3600" b="1" i="1" dirty="0" smtClean="0"/>
            </a:br>
            <a:r>
              <a:rPr lang="uk-UA" sz="3600" b="1" i="1" dirty="0" smtClean="0"/>
              <a:t>Як камінь в тиху воду. Б.Лепкий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>
              <a:solidFill>
                <a:srgbClr val="00B0F0"/>
              </a:solidFill>
              <a:latin typeface="Georgia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785938" y="1714500"/>
          <a:ext cx="6215062" cy="4714875"/>
        </p:xfrm>
        <a:graphic>
          <a:graphicData uri="http://schemas.openxmlformats.org/drawingml/2006/table">
            <a:tbl>
              <a:tblPr/>
              <a:tblGrid>
                <a:gridCol w="621511"/>
                <a:gridCol w="621511"/>
                <a:gridCol w="621511"/>
                <a:gridCol w="621511"/>
                <a:gridCol w="621511"/>
                <a:gridCol w="621511"/>
                <a:gridCol w="621511"/>
                <a:gridCol w="621511"/>
                <a:gridCol w="621511"/>
                <a:gridCol w="621511"/>
              </a:tblGrid>
              <a:tr h="673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і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я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673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latin typeface="Times New Roman"/>
                          <a:ea typeface="Calibri"/>
                          <a:cs typeface="Times New Roman"/>
                        </a:rPr>
                        <a:t>л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ю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и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г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т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ц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е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д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35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>
                          <a:latin typeface="Times New Roman"/>
                          <a:ea typeface="Calibri"/>
                          <a:cs typeface="Times New Roman"/>
                        </a:rPr>
                        <a:t>ф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latin typeface="Times New Roman"/>
                          <a:ea typeface="Calibri"/>
                          <a:cs typeface="Times New Roman"/>
                        </a:rPr>
                        <a:t>н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latin typeface="Times New Roman"/>
                          <a:ea typeface="Calibri"/>
                          <a:cs typeface="Times New Roman"/>
                        </a:rPr>
                        <a:t>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357563" y="785813"/>
            <a:ext cx="3035300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5400" b="1" i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Кросворд</a:t>
            </a:r>
            <a:endParaRPr lang="ru-RU" sz="5400" b="1" i="1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76600" y="1628775"/>
            <a:ext cx="5181600" cy="19716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uk-UA" b="1" dirty="0" smtClean="0"/>
              <a:t>Здоров’я природи - здоров’я людини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>
              <a:solidFill>
                <a:srgbClr val="00B0F0"/>
              </a:solidFill>
              <a:latin typeface="Georgia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2" descr="img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5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88" y="455613"/>
            <a:ext cx="7858125" cy="6402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1) </a:t>
            </a:r>
            <a:r>
              <a:rPr lang="ru-RU" sz="28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Що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28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таке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природа?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atin typeface="+mn-lt"/>
                <a:cs typeface="+mn-cs"/>
              </a:rPr>
              <a:t>(</a:t>
            </a:r>
            <a:r>
              <a:rPr lang="ru-RU" sz="2800" b="1" dirty="0" err="1">
                <a:latin typeface="+mn-lt"/>
                <a:cs typeface="+mn-cs"/>
              </a:rPr>
              <a:t>це</a:t>
            </a:r>
            <a:r>
              <a:rPr lang="ru-RU" sz="2800" dirty="0">
                <a:latin typeface="+mn-lt"/>
                <a:cs typeface="+mn-cs"/>
              </a:rPr>
              <a:t> весь </a:t>
            </a:r>
            <a:r>
              <a:rPr lang="ru-RU" sz="2800" dirty="0" err="1">
                <a:latin typeface="+mn-lt"/>
                <a:cs typeface="+mn-cs"/>
              </a:rPr>
              <a:t>навколишній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світ</a:t>
            </a:r>
            <a:r>
              <a:rPr lang="ru-RU" sz="2800" dirty="0">
                <a:latin typeface="+mn-lt"/>
                <a:cs typeface="+mn-cs"/>
              </a:rPr>
              <a:t>, </a:t>
            </a:r>
            <a:r>
              <a:rPr lang="ru-RU" sz="2800" dirty="0" err="1">
                <a:latin typeface="+mn-lt"/>
                <a:cs typeface="+mn-cs"/>
              </a:rPr>
              <a:t>що</a:t>
            </a:r>
            <a:r>
              <a:rPr lang="ru-RU" sz="2800" dirty="0">
                <a:latin typeface="+mn-lt"/>
                <a:cs typeface="+mn-cs"/>
              </a:rPr>
              <a:t> тебе </a:t>
            </a:r>
            <a:r>
              <a:rPr lang="ru-RU" sz="2800" dirty="0" err="1">
                <a:latin typeface="+mn-lt"/>
                <a:cs typeface="+mn-cs"/>
              </a:rPr>
              <a:t>оточує</a:t>
            </a:r>
            <a:r>
              <a:rPr lang="ru-RU" sz="2800" dirty="0">
                <a:latin typeface="+mn-lt"/>
                <a:cs typeface="+mn-cs"/>
              </a:rPr>
              <a:t>: </a:t>
            </a:r>
            <a:r>
              <a:rPr lang="ru-RU" sz="2800" dirty="0" err="1">
                <a:latin typeface="+mn-lt"/>
                <a:cs typeface="+mn-cs"/>
              </a:rPr>
              <a:t>рослини</a:t>
            </a:r>
            <a:r>
              <a:rPr lang="ru-RU" sz="2800" dirty="0">
                <a:latin typeface="+mn-lt"/>
                <a:cs typeface="+mn-cs"/>
              </a:rPr>
              <a:t>, </a:t>
            </a:r>
            <a:r>
              <a:rPr lang="ru-RU" sz="2800" dirty="0" err="1">
                <a:latin typeface="+mn-lt"/>
                <a:cs typeface="+mn-cs"/>
              </a:rPr>
              <a:t>тварини</a:t>
            </a:r>
            <a:r>
              <a:rPr lang="ru-RU" sz="2800" dirty="0">
                <a:latin typeface="+mn-lt"/>
                <a:cs typeface="+mn-cs"/>
              </a:rPr>
              <a:t>, </a:t>
            </a:r>
            <a:r>
              <a:rPr lang="ru-RU" sz="2800" dirty="0" err="1">
                <a:latin typeface="+mn-lt"/>
                <a:cs typeface="+mn-cs"/>
              </a:rPr>
              <a:t>ліси</a:t>
            </a:r>
            <a:r>
              <a:rPr lang="ru-RU" sz="2800" dirty="0">
                <a:latin typeface="+mn-lt"/>
                <a:cs typeface="+mn-cs"/>
              </a:rPr>
              <a:t>, моря, гори, </a:t>
            </a:r>
            <a:r>
              <a:rPr lang="ru-RU" sz="2800" dirty="0" err="1">
                <a:latin typeface="+mn-lt"/>
                <a:cs typeface="+mn-cs"/>
              </a:rPr>
              <a:t>рівнини</a:t>
            </a:r>
            <a:r>
              <a:rPr lang="ru-RU" sz="2800" dirty="0">
                <a:latin typeface="+mn-lt"/>
                <a:cs typeface="+mn-cs"/>
              </a:rPr>
              <a:t>.</a:t>
            </a:r>
            <a:r>
              <a:rPr lang="ru-RU" sz="2800" b="1" i="1" dirty="0">
                <a:latin typeface="+mn-lt"/>
                <a:cs typeface="+mn-cs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2) Як </a:t>
            </a:r>
            <a:r>
              <a:rPr lang="ru-RU" sz="28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ви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можете </a:t>
            </a:r>
            <a:r>
              <a:rPr lang="ru-RU" sz="28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допомогти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28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зберегти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природу?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atin typeface="+mn-lt"/>
                <a:cs typeface="+mn-cs"/>
              </a:rPr>
              <a:t> (</a:t>
            </a:r>
            <a:r>
              <a:rPr lang="ru-RU" sz="2800" b="1" i="1" dirty="0" err="1">
                <a:latin typeface="+mn-lt"/>
                <a:cs typeface="+mn-cs"/>
              </a:rPr>
              <a:t>Насаджувати</a:t>
            </a:r>
            <a:r>
              <a:rPr lang="ru-RU" sz="2800" b="1" i="1" dirty="0">
                <a:latin typeface="+mn-lt"/>
                <a:cs typeface="+mn-cs"/>
              </a:rPr>
              <a:t> </a:t>
            </a:r>
            <a:r>
              <a:rPr lang="ru-RU" sz="2800" b="1" i="1" dirty="0" err="1">
                <a:latin typeface="+mn-lt"/>
                <a:cs typeface="+mn-cs"/>
              </a:rPr>
              <a:t>ліси</a:t>
            </a:r>
            <a:r>
              <a:rPr lang="ru-RU" sz="2800" b="1" i="1" dirty="0">
                <a:latin typeface="+mn-lt"/>
                <a:cs typeface="+mn-cs"/>
              </a:rPr>
              <a:t> </a:t>
            </a:r>
            <a:r>
              <a:rPr lang="ru-RU" sz="2800" b="1" i="1" dirty="0" err="1">
                <a:latin typeface="+mn-lt"/>
                <a:cs typeface="+mn-cs"/>
              </a:rPr>
              <a:t>і</a:t>
            </a:r>
            <a:r>
              <a:rPr lang="ru-RU" sz="2800" b="1" i="1" dirty="0">
                <a:latin typeface="+mn-lt"/>
                <a:cs typeface="+mn-cs"/>
              </a:rPr>
              <a:t> парки, не </a:t>
            </a:r>
            <a:r>
              <a:rPr lang="ru-RU" sz="2800" b="1" i="1" dirty="0" err="1">
                <a:latin typeface="+mn-lt"/>
                <a:cs typeface="+mn-cs"/>
              </a:rPr>
              <a:t>смітити</a:t>
            </a:r>
            <a:r>
              <a:rPr lang="ru-RU" sz="2800" b="1" i="1" dirty="0">
                <a:latin typeface="+mn-lt"/>
                <a:cs typeface="+mn-cs"/>
              </a:rPr>
              <a:t> на </a:t>
            </a:r>
            <a:r>
              <a:rPr lang="ru-RU" sz="2800" b="1" i="1" dirty="0" err="1">
                <a:latin typeface="+mn-lt"/>
                <a:cs typeface="+mn-cs"/>
              </a:rPr>
              <a:t>вулицях</a:t>
            </a:r>
            <a:r>
              <a:rPr lang="ru-RU" sz="2800" b="1" i="1" dirty="0">
                <a:latin typeface="+mn-lt"/>
                <a:cs typeface="+mn-cs"/>
              </a:rPr>
              <a:t>, </a:t>
            </a:r>
            <a:r>
              <a:rPr lang="ru-RU" sz="2800" b="1" i="1" dirty="0" err="1">
                <a:latin typeface="+mn-lt"/>
                <a:cs typeface="+mn-cs"/>
              </a:rPr>
              <a:t>економити</a:t>
            </a:r>
            <a:r>
              <a:rPr lang="ru-RU" sz="2800" b="1" i="1" dirty="0">
                <a:latin typeface="+mn-lt"/>
                <a:cs typeface="+mn-cs"/>
              </a:rPr>
              <a:t> воду, </a:t>
            </a:r>
            <a:r>
              <a:rPr lang="ru-RU" sz="2800" b="1" i="1" dirty="0" err="1">
                <a:latin typeface="+mn-lt"/>
                <a:cs typeface="+mn-cs"/>
              </a:rPr>
              <a:t>обклеювати</a:t>
            </a:r>
            <a:r>
              <a:rPr lang="ru-RU" sz="2800" b="1" i="1" dirty="0">
                <a:latin typeface="+mn-lt"/>
                <a:cs typeface="+mn-cs"/>
              </a:rPr>
              <a:t> </a:t>
            </a:r>
            <a:r>
              <a:rPr lang="ru-RU" sz="2800" b="1" i="1" dirty="0" err="1">
                <a:latin typeface="+mn-lt"/>
                <a:cs typeface="+mn-cs"/>
              </a:rPr>
              <a:t>вікна</a:t>
            </a:r>
            <a:r>
              <a:rPr lang="ru-RU" sz="2800" b="1" i="1" dirty="0">
                <a:latin typeface="+mn-lt"/>
                <a:cs typeface="+mn-cs"/>
              </a:rPr>
              <a:t> на зиму, </a:t>
            </a:r>
            <a:r>
              <a:rPr lang="ru-RU" sz="2800" b="1" i="1" dirty="0" err="1">
                <a:latin typeface="+mn-lt"/>
                <a:cs typeface="+mn-cs"/>
              </a:rPr>
              <a:t>берегти</a:t>
            </a:r>
            <a:r>
              <a:rPr lang="ru-RU" sz="2800" b="1" i="1" dirty="0">
                <a:latin typeface="+mn-lt"/>
                <a:cs typeface="+mn-cs"/>
              </a:rPr>
              <a:t> </a:t>
            </a:r>
            <a:r>
              <a:rPr lang="ru-RU" sz="2800" b="1" i="1" dirty="0" err="1">
                <a:latin typeface="+mn-lt"/>
                <a:cs typeface="+mn-cs"/>
              </a:rPr>
              <a:t>електроенергію</a:t>
            </a:r>
            <a:r>
              <a:rPr lang="ru-RU" sz="2800" b="1" i="1" dirty="0">
                <a:latin typeface="+mn-lt"/>
                <a:cs typeface="+mn-cs"/>
              </a:rPr>
              <a:t> </a:t>
            </a:r>
            <a:r>
              <a:rPr lang="ru-RU" sz="2800" b="1" i="1" dirty="0" err="1">
                <a:latin typeface="+mn-lt"/>
                <a:cs typeface="+mn-cs"/>
              </a:rPr>
              <a:t>тощо</a:t>
            </a:r>
            <a:r>
              <a:rPr lang="ru-RU" sz="2800" b="1" i="1" dirty="0">
                <a:latin typeface="+mn-lt"/>
                <a:cs typeface="+mn-cs"/>
              </a:rPr>
              <a:t>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3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) </a:t>
            </a:r>
            <a:r>
              <a:rPr lang="ru-RU" sz="28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Чому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люди </a:t>
            </a:r>
            <a:r>
              <a:rPr lang="ru-RU" sz="2800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хворіють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?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latin typeface="+mn-lt"/>
                <a:cs typeface="+mn-cs"/>
              </a:rPr>
              <a:t>(</a:t>
            </a:r>
            <a:r>
              <a:rPr lang="ru-RU" sz="2800" b="1" i="1" dirty="0" err="1">
                <a:latin typeface="+mn-lt"/>
                <a:cs typeface="+mn-cs"/>
              </a:rPr>
              <a:t>Мікроби</a:t>
            </a:r>
            <a:r>
              <a:rPr lang="ru-RU" sz="2800" b="1" i="1" dirty="0">
                <a:latin typeface="+mn-lt"/>
                <a:cs typeface="+mn-cs"/>
              </a:rPr>
              <a:t>, </a:t>
            </a:r>
            <a:r>
              <a:rPr lang="ru-RU" sz="2800" b="1" i="1" dirty="0" err="1">
                <a:latin typeface="+mn-lt"/>
                <a:cs typeface="+mn-cs"/>
              </a:rPr>
              <a:t>иервуюпгь</a:t>
            </a:r>
            <a:r>
              <a:rPr lang="ru-RU" sz="2800" b="1" i="1" dirty="0">
                <a:latin typeface="+mn-lt"/>
                <a:cs typeface="+mn-cs"/>
              </a:rPr>
              <a:t> люди, </a:t>
            </a:r>
            <a:r>
              <a:rPr lang="ru-RU" sz="2800" b="1" i="1" dirty="0" err="1">
                <a:latin typeface="+mn-lt"/>
                <a:cs typeface="+mn-cs"/>
              </a:rPr>
              <a:t>сваряпгься</a:t>
            </a:r>
            <a:r>
              <a:rPr lang="ru-RU" sz="2800" b="1" i="1" dirty="0">
                <a:latin typeface="+mn-lt"/>
                <a:cs typeface="+mn-cs"/>
              </a:rPr>
              <a:t>, </a:t>
            </a:r>
            <a:r>
              <a:rPr lang="ru-RU" sz="2800" b="1" i="1" dirty="0" err="1">
                <a:latin typeface="+mn-lt"/>
                <a:cs typeface="+mn-cs"/>
              </a:rPr>
              <a:t>споживають</a:t>
            </a:r>
            <a:r>
              <a:rPr lang="ru-RU" sz="2800" b="1" i="1" dirty="0">
                <a:latin typeface="+mn-lt"/>
                <a:cs typeface="+mn-cs"/>
              </a:rPr>
              <a:t> </a:t>
            </a:r>
            <a:r>
              <a:rPr lang="ru-RU" sz="2800" b="1" i="1" dirty="0" err="1">
                <a:latin typeface="+mn-lt"/>
                <a:cs typeface="+mn-cs"/>
              </a:rPr>
              <a:t>несвіжу</a:t>
            </a:r>
            <a:r>
              <a:rPr lang="ru-RU" sz="2800" b="1" i="1" dirty="0">
                <a:latin typeface="+mn-lt"/>
                <a:cs typeface="+mn-cs"/>
              </a:rPr>
              <a:t> </a:t>
            </a:r>
            <a:r>
              <a:rPr lang="ru-RU" sz="2800" b="1" i="1" dirty="0" err="1">
                <a:latin typeface="+mn-lt"/>
                <a:cs typeface="+mn-cs"/>
              </a:rPr>
              <a:t>їжу</a:t>
            </a:r>
            <a:r>
              <a:rPr lang="ru-RU" sz="2800" b="1" i="1" dirty="0">
                <a:latin typeface="+mn-lt"/>
                <a:cs typeface="+mn-cs"/>
              </a:rPr>
              <a:t>, </a:t>
            </a:r>
            <a:r>
              <a:rPr lang="ru-RU" sz="2800" b="1" i="1" dirty="0" err="1">
                <a:latin typeface="+mn-lt"/>
                <a:cs typeface="+mn-cs"/>
              </a:rPr>
              <a:t>поганий</a:t>
            </a:r>
            <a:r>
              <a:rPr lang="ru-RU" sz="2800" b="1" i="1" dirty="0">
                <a:latin typeface="+mn-lt"/>
                <a:cs typeface="+mn-cs"/>
              </a:rPr>
              <a:t> </a:t>
            </a:r>
            <a:r>
              <a:rPr lang="ru-RU" sz="2800" b="1" i="1" dirty="0" err="1">
                <a:latin typeface="+mn-lt"/>
                <a:cs typeface="+mn-cs"/>
              </a:rPr>
              <a:t>одяг</a:t>
            </a:r>
            <a:r>
              <a:rPr lang="ru-RU" sz="2800" b="1" i="1" dirty="0">
                <a:latin typeface="+mn-lt"/>
                <a:cs typeface="+mn-cs"/>
              </a:rPr>
              <a:t>...)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+mn-lt"/>
                <a:cs typeface="+mn-cs"/>
              </a:rPr>
              <a:t>на </a:t>
            </a:r>
            <a:r>
              <a:rPr lang="ru-RU" sz="2800" dirty="0" err="1">
                <a:latin typeface="+mn-lt"/>
                <a:cs typeface="+mn-cs"/>
              </a:rPr>
              <a:t>здоров’я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людини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впливають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рельєф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і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забрудненість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земної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поверхні</a:t>
            </a:r>
            <a:r>
              <a:rPr lang="ru-RU" sz="2800" dirty="0">
                <a:latin typeface="+mn-lt"/>
                <a:cs typeface="+mn-cs"/>
              </a:rPr>
              <a:t>. Чим </a:t>
            </a:r>
            <a:r>
              <a:rPr lang="ru-RU" sz="2800" dirty="0" err="1">
                <a:latin typeface="+mn-lt"/>
                <a:cs typeface="+mn-cs"/>
              </a:rPr>
              <a:t>більше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відходів</a:t>
            </a:r>
            <a:r>
              <a:rPr lang="ru-RU" sz="2800" dirty="0">
                <a:latin typeface="+mn-lt"/>
                <a:cs typeface="+mn-cs"/>
              </a:rPr>
              <a:t>, </a:t>
            </a:r>
            <a:r>
              <a:rPr lang="ru-RU" sz="2800" dirty="0" err="1">
                <a:latin typeface="+mn-lt"/>
                <a:cs typeface="+mn-cs"/>
              </a:rPr>
              <a:t>тим</a:t>
            </a:r>
            <a:r>
              <a:rPr lang="uk-UA" sz="2800" dirty="0">
                <a:latin typeface="+mn-lt"/>
                <a:cs typeface="+mn-cs"/>
              </a:rPr>
              <a:t> б</a:t>
            </a:r>
            <a:r>
              <a:rPr lang="ru-RU" sz="2800" dirty="0" err="1">
                <a:latin typeface="+mn-lt"/>
                <a:cs typeface="+mn-cs"/>
              </a:rPr>
              <a:t>ільше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мікробів</a:t>
            </a:r>
            <a:r>
              <a:rPr lang="ru-RU" sz="2800" dirty="0">
                <a:latin typeface="+mn-lt"/>
                <a:cs typeface="+mn-cs"/>
              </a:rPr>
              <a:t>, </a:t>
            </a:r>
            <a:r>
              <a:rPr lang="ru-RU" sz="2800" dirty="0" err="1">
                <a:latin typeface="+mn-lt"/>
                <a:cs typeface="+mn-cs"/>
              </a:rPr>
              <a:t>чим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більше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сміття</a:t>
            </a:r>
            <a:r>
              <a:rPr lang="ru-RU" sz="2800" dirty="0">
                <a:latin typeface="+mn-lt"/>
                <a:cs typeface="+mn-cs"/>
              </a:rPr>
              <a:t>, </a:t>
            </a:r>
            <a:r>
              <a:rPr lang="ru-RU" sz="2800" dirty="0" err="1">
                <a:latin typeface="+mn-lt"/>
                <a:cs typeface="+mn-cs"/>
              </a:rPr>
              <a:t>тим</a:t>
            </a:r>
            <a:r>
              <a:rPr lang="ru-RU" sz="2800" dirty="0">
                <a:latin typeface="+mn-lt"/>
                <a:cs typeface="+mn-cs"/>
              </a:rPr>
              <a:t> </a:t>
            </a:r>
            <a:r>
              <a:rPr lang="ru-RU" sz="2800" dirty="0" err="1">
                <a:latin typeface="+mn-lt"/>
                <a:cs typeface="+mn-cs"/>
              </a:rPr>
              <a:t>більше</a:t>
            </a:r>
            <a:r>
              <a:rPr lang="ru-RU" sz="2800" dirty="0">
                <a:latin typeface="+mn-lt"/>
                <a:cs typeface="+mn-cs"/>
              </a:rPr>
              <a:t> хвороб.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Рисунок 1" descr="14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2357438"/>
            <a:ext cx="8066088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357313" y="928688"/>
            <a:ext cx="6519862" cy="6461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Що</a:t>
            </a: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</a:t>
            </a:r>
            <a:r>
              <a:rPr lang="ru-RU" sz="3600" b="1" i="1" dirty="0" err="1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впливає</a:t>
            </a:r>
            <a:r>
              <a:rPr lang="ru-RU" sz="3600" b="1" i="1" dirty="0">
                <a:solidFill>
                  <a:schemeClr val="accent2">
                    <a:lumMod val="75000"/>
                  </a:schemeClr>
                </a:solidFill>
                <a:latin typeface="+mn-lt"/>
                <a:cs typeface="+mn-cs"/>
              </a:rPr>
              <a:t> на стан здоров ’я?</a:t>
            </a:r>
            <a:endParaRPr lang="ru-RU" sz="3600" b="1" i="1" dirty="0">
              <a:solidFill>
                <a:schemeClr val="accent2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8" name="Бережіть природу нашої планети! - Берегите природу!.mp4">
            <a:hlinkClick r:id="" action="ppaction://media"/>
          </p:cNvPr>
          <p:cNvPicPr>
            <a:picLocks noRot="1" noChangeAspect="1" noChangeArrowheads="1"/>
          </p:cNvPicPr>
          <p:nvPr>
            <p:ph idx="4294967295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2286000" y="2147888"/>
            <a:ext cx="4572000" cy="3429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15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15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508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1508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1" descr="85954203_3986017_x_7444b53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285875"/>
            <a:ext cx="8591550" cy="429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175</Words>
  <Application>Microsoft Office PowerPoint</Application>
  <PresentationFormat>Экран (4:3)</PresentationFormat>
  <Paragraphs>55</Paragraphs>
  <Slides>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3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Calibri</vt:lpstr>
      <vt:lpstr>Arial</vt:lpstr>
      <vt:lpstr>Georgia</vt:lpstr>
      <vt:lpstr>Times New Roman</vt:lpstr>
      <vt:lpstr>Тема Office</vt:lpstr>
      <vt:lpstr>Тема Office</vt:lpstr>
      <vt:lpstr>Тема Office</vt:lpstr>
      <vt:lpstr>Епіграф: Все на землі, все треба берегти - І птаха й звіра, і оту рослину, Не чванься тим, що цар природи ти - Бо врешті, ти його частинка. Друже мій, люби життя, Люби людей, природу, А кривду кинь у забуття, Як камінь в тиху воду. Б.Лепкий  </vt:lpstr>
      <vt:lpstr>Слайд 2</vt:lpstr>
      <vt:lpstr>Здоров’я природи - здоров’я людини 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люда</cp:lastModifiedBy>
  <cp:revision>13</cp:revision>
  <dcterms:created xsi:type="dcterms:W3CDTF">2014-08-13T11:18:13Z</dcterms:created>
  <dcterms:modified xsi:type="dcterms:W3CDTF">2017-06-08T17:39:28Z</dcterms:modified>
</cp:coreProperties>
</file>