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0"/>
  </p:handoutMasterIdLst>
  <p:sldIdLst>
    <p:sldId id="256" r:id="rId2"/>
    <p:sldId id="257" r:id="rId3"/>
    <p:sldId id="270" r:id="rId4"/>
    <p:sldId id="259" r:id="rId5"/>
    <p:sldId id="294" r:id="rId6"/>
    <p:sldId id="269" r:id="rId7"/>
    <p:sldId id="264" r:id="rId8"/>
    <p:sldId id="277" r:id="rId9"/>
    <p:sldId id="293" r:id="rId10"/>
    <p:sldId id="280" r:id="rId11"/>
    <p:sldId id="281" r:id="rId12"/>
    <p:sldId id="285" r:id="rId13"/>
    <p:sldId id="290" r:id="rId14"/>
    <p:sldId id="292" r:id="rId15"/>
    <p:sldId id="291" r:id="rId16"/>
    <p:sldId id="278" r:id="rId17"/>
    <p:sldId id="279" r:id="rId18"/>
    <p:sldId id="276" r:id="rId19"/>
    <p:sldId id="282" r:id="rId20"/>
    <p:sldId id="271" r:id="rId21"/>
    <p:sldId id="274" r:id="rId22"/>
    <p:sldId id="284" r:id="rId23"/>
    <p:sldId id="283" r:id="rId24"/>
    <p:sldId id="275" r:id="rId25"/>
    <p:sldId id="273" r:id="rId26"/>
    <p:sldId id="297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72" autoAdjust="0"/>
    <p:restoredTop sz="94660"/>
  </p:normalViewPr>
  <p:slideViewPr>
    <p:cSldViewPr>
      <p:cViewPr varScale="1">
        <p:scale>
          <a:sx n="70" d="100"/>
          <a:sy n="70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30396981627296"/>
          <c:y val="4.0585875984251965E-2"/>
          <c:w val="0.86236269685039368"/>
          <c:h val="0.90007824803149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60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94592"/>
        <c:axId val="117296128"/>
      </c:barChart>
      <c:catAx>
        <c:axId val="117294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17296128"/>
        <c:crosses val="autoZero"/>
        <c:auto val="1"/>
        <c:lblAlgn val="ctr"/>
        <c:lblOffset val="100"/>
        <c:noMultiLvlLbl val="0"/>
      </c:catAx>
      <c:valAx>
        <c:axId val="11729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9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</cdr:x>
      <cdr:y>0.775</cdr:y>
    </cdr:from>
    <cdr:to>
      <cdr:x>0.461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5872" y="3904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0.18107</cdr:x>
      <cdr:y>0.775</cdr:y>
    </cdr:from>
    <cdr:to>
      <cdr:x>0.33107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3784" y="4120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400" dirty="0" smtClean="0"/>
            <a:t>2014-2015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0.42913</cdr:x>
      <cdr:y>0.76578</cdr:y>
    </cdr:from>
    <cdr:to>
      <cdr:x>0.57913</cdr:x>
      <cdr:y>0.99078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15952" y="3112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400" dirty="0" smtClean="0"/>
            <a:t>2015-2016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0.61812</cdr:x>
      <cdr:y>0.73034</cdr:y>
    </cdr:from>
    <cdr:to>
      <cdr:x>0.76812</cdr:x>
      <cdr:y>0.95534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68080" y="2968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400" dirty="0" smtClean="0"/>
            <a:t>2016-2017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44E3A-978D-4122-A723-75E147993680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3AA00-75E4-4FC7-9948-5931A1F4C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4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61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3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0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9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0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3.jpe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27.jpe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1"/>
            <a:ext cx="6705096" cy="1124744"/>
          </a:xfrm>
        </p:spPr>
        <p:txBody>
          <a:bodyPr/>
          <a:lstStyle/>
          <a:p>
            <a:pPr>
              <a:defRPr/>
            </a:pP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/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З досвіду роботи</a:t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вчителя української мови та </a:t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літератури</a:t>
            </a:r>
            <a:endParaRPr lang="ru-RU" sz="4000" i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7" y="1643045"/>
            <a:ext cx="518791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uk-UA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Юркової</a:t>
            </a: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Оксани</a:t>
            </a: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Федорівни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06" y="1968313"/>
            <a:ext cx="881803" cy="828894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114">
            <a:off x="5724128" y="1968313"/>
            <a:ext cx="3128296" cy="39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УРОКІВ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 err="1" smtClean="0"/>
              <a:t>-казка</a:t>
            </a:r>
            <a:endParaRPr lang="uk-UA" dirty="0" smtClean="0"/>
          </a:p>
          <a:p>
            <a:r>
              <a:rPr lang="uk-UA" dirty="0" err="1" smtClean="0"/>
              <a:t>-подорож</a:t>
            </a:r>
            <a:r>
              <a:rPr lang="uk-UA" dirty="0" smtClean="0"/>
              <a:t>                                </a:t>
            </a:r>
          </a:p>
          <a:p>
            <a:r>
              <a:rPr lang="uk-UA" dirty="0" err="1" smtClean="0"/>
              <a:t>-вікторина</a:t>
            </a:r>
            <a:r>
              <a:rPr lang="uk-UA" dirty="0" smtClean="0"/>
              <a:t>                         </a:t>
            </a:r>
          </a:p>
          <a:p>
            <a:r>
              <a:rPr lang="uk-UA" dirty="0" smtClean="0"/>
              <a:t>Гра</a:t>
            </a:r>
          </a:p>
          <a:p>
            <a:r>
              <a:rPr lang="uk-UA" dirty="0" err="1" smtClean="0"/>
              <a:t>-диспут</a:t>
            </a:r>
            <a:endParaRPr lang="uk-UA" dirty="0" smtClean="0"/>
          </a:p>
          <a:p>
            <a:r>
              <a:rPr lang="uk-UA" dirty="0" err="1" smtClean="0"/>
              <a:t>-конкурс</a:t>
            </a:r>
            <a:endParaRPr lang="uk-UA" dirty="0" smtClean="0"/>
          </a:p>
          <a:p>
            <a:r>
              <a:rPr lang="uk-UA" dirty="0" err="1" smtClean="0"/>
              <a:t>-театральна</a:t>
            </a:r>
            <a:r>
              <a:rPr lang="uk-UA" dirty="0" smtClean="0"/>
              <a:t> вистава</a:t>
            </a:r>
            <a:endParaRPr lang="ru-RU" dirty="0"/>
          </a:p>
        </p:txBody>
      </p:sp>
      <p:pic>
        <p:nvPicPr>
          <p:cNvPr id="5125" name="Picture 5" descr="D:\фото\oPwqLWosn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фото\UACt04aM9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33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5-6 класи</a:t>
            </a:r>
          </a:p>
          <a:p>
            <a:r>
              <a:rPr lang="uk-UA" sz="2800" dirty="0" err="1" smtClean="0"/>
              <a:t>-словниковий</a:t>
            </a:r>
            <a:r>
              <a:rPr lang="uk-UA" sz="2800" dirty="0" smtClean="0"/>
              <a:t> диктант у малюнках</a:t>
            </a:r>
          </a:p>
          <a:p>
            <a:r>
              <a:rPr lang="uk-UA" sz="2800" dirty="0" err="1" smtClean="0"/>
              <a:t>-синтаксичний</a:t>
            </a:r>
            <a:r>
              <a:rPr lang="uk-UA" sz="2800" dirty="0" smtClean="0"/>
              <a:t> диктант</a:t>
            </a:r>
          </a:p>
          <a:p>
            <a:r>
              <a:rPr lang="uk-UA" sz="2800" dirty="0" err="1" smtClean="0"/>
              <a:t>-малюнковий</a:t>
            </a:r>
            <a:r>
              <a:rPr lang="uk-UA" sz="2800" dirty="0" smtClean="0"/>
              <a:t> асоціативний кущ</a:t>
            </a:r>
          </a:p>
          <a:p>
            <a:r>
              <a:rPr lang="uk-UA" sz="2800" dirty="0" smtClean="0"/>
              <a:t>-диктант-загадка</a:t>
            </a:r>
          </a:p>
          <a:p>
            <a:r>
              <a:rPr lang="uk-UA" sz="2800" dirty="0" err="1" smtClean="0"/>
              <a:t>-творчий</a:t>
            </a:r>
            <a:r>
              <a:rPr lang="uk-UA" sz="2800" dirty="0" smtClean="0"/>
              <a:t> диктант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619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</a:rPr>
              <a:t>иди роботи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7-9 класи</a:t>
            </a:r>
          </a:p>
          <a:p>
            <a:r>
              <a:rPr lang="uk-UA" dirty="0" err="1" smtClean="0"/>
              <a:t>-фразеологічний</a:t>
            </a:r>
            <a:r>
              <a:rPr lang="uk-UA" dirty="0" smtClean="0"/>
              <a:t> диктант</a:t>
            </a:r>
          </a:p>
          <a:p>
            <a:r>
              <a:rPr lang="uk-UA" dirty="0" err="1" smtClean="0"/>
              <a:t>-диктант</a:t>
            </a:r>
            <a:r>
              <a:rPr lang="uk-UA" dirty="0" smtClean="0"/>
              <a:t> за орфограмою</a:t>
            </a:r>
          </a:p>
          <a:p>
            <a:r>
              <a:rPr lang="uk-UA" dirty="0" err="1" smtClean="0"/>
              <a:t>-лексичні</a:t>
            </a:r>
            <a:r>
              <a:rPr lang="uk-UA" dirty="0" smtClean="0"/>
              <a:t> тренажери</a:t>
            </a:r>
          </a:p>
          <a:p>
            <a:r>
              <a:rPr lang="uk-UA" dirty="0" err="1" smtClean="0"/>
              <a:t>-конструктор</a:t>
            </a:r>
            <a:r>
              <a:rPr lang="uk-UA" dirty="0" smtClean="0"/>
              <a:t> слів</a:t>
            </a:r>
          </a:p>
          <a:p>
            <a:r>
              <a:rPr lang="uk-UA" dirty="0" smtClean="0"/>
              <a:t>-вправи-переклади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247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ВИДИ РОБОТИ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10-11 класи</a:t>
            </a:r>
          </a:p>
          <a:p>
            <a:r>
              <a:rPr lang="uk-UA" sz="2800" dirty="0" smtClean="0"/>
              <a:t>- «Гра слів»</a:t>
            </a:r>
          </a:p>
          <a:p>
            <a:r>
              <a:rPr lang="uk-UA" sz="2800" dirty="0" err="1" smtClean="0"/>
              <a:t>-доповни</a:t>
            </a:r>
            <a:r>
              <a:rPr lang="uk-UA" sz="2800" dirty="0" smtClean="0"/>
              <a:t> речення</a:t>
            </a:r>
          </a:p>
          <a:p>
            <a:r>
              <a:rPr lang="uk-UA" sz="2800" dirty="0" err="1" smtClean="0"/>
              <a:t>-робота</a:t>
            </a:r>
            <a:r>
              <a:rPr lang="uk-UA" sz="2800" dirty="0" smtClean="0"/>
              <a:t> з деформованим текстом</a:t>
            </a:r>
          </a:p>
          <a:p>
            <a:r>
              <a:rPr lang="uk-UA" sz="2800" dirty="0" err="1" smtClean="0"/>
              <a:t>-робота</a:t>
            </a:r>
            <a:r>
              <a:rPr lang="uk-UA" sz="2800" dirty="0" smtClean="0"/>
              <a:t> зі словниками</a:t>
            </a:r>
          </a:p>
          <a:p>
            <a:r>
              <a:rPr lang="uk-UA" sz="2800" dirty="0" err="1" smtClean="0"/>
              <a:t>-опис</a:t>
            </a:r>
            <a:r>
              <a:rPr lang="uk-UA" sz="2800" dirty="0" smtClean="0"/>
              <a:t> у різних стилях</a:t>
            </a:r>
          </a:p>
          <a:p>
            <a:r>
              <a:rPr lang="uk-UA" sz="2800" dirty="0" err="1" smtClean="0"/>
              <a:t>-заміна</a:t>
            </a:r>
            <a:r>
              <a:rPr lang="uk-UA" sz="2800" dirty="0" smtClean="0"/>
              <a:t> в реченні одних </a:t>
            </a:r>
          </a:p>
          <a:p>
            <a:pPr marL="0" indent="0">
              <a:buNone/>
            </a:pPr>
            <a:r>
              <a:rPr lang="uk-UA" sz="2800" dirty="0" smtClean="0"/>
              <a:t>мовних одиниць іншими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416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ВИДИ РОБОТИ НА УРОКАХ ЛІТЕРАТУРИ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-створення</a:t>
            </a:r>
            <a:r>
              <a:rPr lang="uk-UA" dirty="0" smtClean="0"/>
              <a:t> власних творів</a:t>
            </a:r>
          </a:p>
          <a:p>
            <a:r>
              <a:rPr lang="uk-UA" dirty="0" err="1" smtClean="0"/>
              <a:t>-інсценізація</a:t>
            </a:r>
            <a:r>
              <a:rPr lang="uk-UA" dirty="0" smtClean="0"/>
              <a:t> творів</a:t>
            </a:r>
          </a:p>
          <a:p>
            <a:r>
              <a:rPr lang="uk-UA" dirty="0" err="1" smtClean="0"/>
              <a:t>-складання</a:t>
            </a:r>
            <a:r>
              <a:rPr lang="uk-UA" dirty="0" smtClean="0"/>
              <a:t> творів за опорними словами</a:t>
            </a:r>
          </a:p>
          <a:p>
            <a:r>
              <a:rPr lang="uk-UA" dirty="0" err="1" smtClean="0"/>
              <a:t>-асоціативні</a:t>
            </a:r>
            <a:r>
              <a:rPr lang="uk-UA" dirty="0" smtClean="0"/>
              <a:t> творчі роботи</a:t>
            </a:r>
          </a:p>
          <a:p>
            <a:r>
              <a:rPr lang="uk-UA" dirty="0" err="1" smtClean="0"/>
              <a:t>-детальний</a:t>
            </a:r>
            <a:r>
              <a:rPr lang="uk-UA" dirty="0" smtClean="0"/>
              <a:t> аналіз мови твору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676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ІНТЕРАКТИВНІ ЕЛЕМЕНТИ СПРИЯЮТЬ ГЛИБШОМУ ЗАСВОЄННЮ НАВЧАЛЬНОГО МАТЕРІАЛУ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-забезпечують</a:t>
            </a:r>
            <a:r>
              <a:rPr lang="uk-UA" dirty="0" smtClean="0"/>
              <a:t> можливість бути особистістю</a:t>
            </a:r>
          </a:p>
          <a:p>
            <a:r>
              <a:rPr lang="uk-UA" dirty="0" err="1" smtClean="0"/>
              <a:t>-спробувати</a:t>
            </a:r>
            <a:r>
              <a:rPr lang="uk-UA" dirty="0" smtClean="0"/>
              <a:t> себе в різних ролях</a:t>
            </a:r>
          </a:p>
          <a:p>
            <a:r>
              <a:rPr lang="uk-UA" dirty="0" err="1" smtClean="0"/>
              <a:t>-навчитися</a:t>
            </a:r>
            <a:r>
              <a:rPr lang="uk-UA" dirty="0" smtClean="0"/>
              <a:t> аналізувати та оцінювати себе й навколишній світ</a:t>
            </a:r>
          </a:p>
          <a:p>
            <a:r>
              <a:rPr lang="uk-UA" dirty="0" err="1" smtClean="0"/>
              <a:t>-бути</a:t>
            </a:r>
            <a:r>
              <a:rPr lang="uk-UA" dirty="0" smtClean="0"/>
              <a:t> активним учасником процесу пізнання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582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ВІСТІ З УРОКІВ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фото\0tRcq8d3R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164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CC7WQm64wU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16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АЛЕЯ ЖИТТЄТВОРЧОСТІ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/>
              <a:t>Екзаменатор з перевірки відкритої частини тестових завдань </a:t>
            </a:r>
            <a:r>
              <a:rPr lang="uk-UA" sz="2800" dirty="0" smtClean="0"/>
              <a:t>ЗНО</a:t>
            </a:r>
            <a:endParaRPr lang="ru-RU" sz="2800" dirty="0"/>
          </a:p>
          <a:p>
            <a:r>
              <a:rPr lang="uk-UA" sz="2800" dirty="0"/>
              <a:t>Експерт </a:t>
            </a:r>
            <a:r>
              <a:rPr lang="uk-UA" sz="2800" dirty="0" smtClean="0"/>
              <a:t> шкільної атестаційної </a:t>
            </a:r>
            <a:r>
              <a:rPr lang="uk-UA" sz="2800" dirty="0"/>
              <a:t>комісії.</a:t>
            </a:r>
            <a:endParaRPr lang="ru-RU" sz="2800" dirty="0"/>
          </a:p>
          <a:p>
            <a:r>
              <a:rPr lang="uk-UA" sz="2800" dirty="0"/>
              <a:t>Керівник шкільної НМК учителів суспільно-гуманітарного циклу</a:t>
            </a:r>
            <a:r>
              <a:rPr lang="ru-RU" sz="2800" dirty="0"/>
              <a:t>.</a:t>
            </a:r>
          </a:p>
          <a:p>
            <a:r>
              <a:rPr lang="uk-UA" sz="2800" dirty="0"/>
              <a:t>Член журі районного етапу учнівських олімпіад та конкурсу знавців </a:t>
            </a:r>
            <a:r>
              <a:rPr lang="uk-UA" sz="2800" dirty="0" err="1"/>
              <a:t>укр.мови</a:t>
            </a:r>
            <a:r>
              <a:rPr lang="uk-UA" sz="2800" dirty="0"/>
              <a:t> </a:t>
            </a:r>
            <a:r>
              <a:rPr lang="uk-UA" sz="2800" dirty="0" err="1"/>
              <a:t>ім.Яцика</a:t>
            </a:r>
            <a:r>
              <a:rPr lang="uk-UA" sz="2800" dirty="0"/>
              <a:t>.</a:t>
            </a:r>
            <a:endParaRPr lang="ru-RU" sz="2800" dirty="0"/>
          </a:p>
          <a:p>
            <a:r>
              <a:rPr lang="uk-UA" sz="2800" dirty="0"/>
              <a:t>Організатор районного конкурсу «Струни душі»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4022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Підготовлені продукти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навчально-методичної діяльності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2109"/>
            <a:ext cx="3023878" cy="40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J:\1\sq1eOIFWnd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843"/>
          <a:stretch/>
        </p:blipFill>
        <p:spPr bwMode="auto">
          <a:xfrm>
            <a:off x="3647768" y="2564904"/>
            <a:ext cx="5177212" cy="39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60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Підготовлені продукти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навчально-методичної діяльності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2123560"/>
            <a:ext cx="3447741" cy="460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85273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71938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67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8238" y="0"/>
            <a:ext cx="7658128" cy="9087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909878"/>
            <a:ext cx="4464496" cy="43577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u="sng" dirty="0" err="1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Освіта</a:t>
            </a:r>
            <a:r>
              <a:rPr lang="ru-RU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Луганський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державний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педагогічний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інститут</a:t>
            </a:r>
            <a:r>
              <a:rPr lang="ru-RU" sz="28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, 1994 </a:t>
            </a:r>
            <a:r>
              <a:rPr lang="ru-RU" sz="2800" b="1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рік</a:t>
            </a:r>
            <a:endParaRPr lang="ru-RU" sz="28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200" b="1" i="1" u="sng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</a:t>
            </a:r>
            <a:r>
              <a:rPr lang="uk-UA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uk-UA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b="1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25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i="1" dirty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р.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b="1" i="1" u="sng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Посада</a:t>
            </a:r>
            <a:r>
              <a:rPr lang="uk-UA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uk-UA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учитель української мови та літератури</a:t>
            </a:r>
            <a:endParaRPr lang="uk-UA" sz="32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200" b="1" i="1" u="sng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Категорія</a:t>
            </a:r>
            <a:r>
              <a:rPr lang="uk-UA" sz="3200" b="1" i="1" u="sng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uk-UA" sz="3200" b="1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i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i="1" dirty="0" smtClean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endParaRPr lang="uk-UA" sz="32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C:\Documents and Settings\Admin\Рабочий стол\Старый рабочий стол\P9010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20" y="620688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87801" y="-67950"/>
            <a:ext cx="7416824" cy="857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Підготовлені продукти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навчально-методичної діяльності </a:t>
            </a:r>
            <a:endParaRPr lang="ru-RU" sz="3200" b="1" i="1" spc="50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796237"/>
            <a:ext cx="6912768" cy="428894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J:\3\5d71x-nR2b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"/>
          <a:stretch/>
        </p:blipFill>
        <p:spPr bwMode="auto">
          <a:xfrm>
            <a:off x="2849435" y="893821"/>
            <a:ext cx="3469518" cy="46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3\sRlGz2Wjwb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53" y="2940710"/>
            <a:ext cx="2782901" cy="3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3\TGe3j6KX9K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" r="3036"/>
          <a:stretch/>
        </p:blipFill>
        <p:spPr bwMode="auto">
          <a:xfrm>
            <a:off x="70565" y="2420887"/>
            <a:ext cx="2778870" cy="39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8976" y="0"/>
            <a:ext cx="8365458" cy="9212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dirty="0"/>
              <a:t>Підготовлені продукти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b="1" dirty="0"/>
              <a:t>навчально-методичної діяльності 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921214"/>
            <a:ext cx="3497906" cy="252892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9692" y="4157456"/>
            <a:ext cx="4414742" cy="178310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pic>
        <p:nvPicPr>
          <p:cNvPr id="5122" name="Picture 2" descr="J:\4\zPKD_c18h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/>
          <a:stretch/>
        </p:blipFill>
        <p:spPr bwMode="auto">
          <a:xfrm>
            <a:off x="2596533" y="2924917"/>
            <a:ext cx="2445852" cy="35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4\N1IsLDHZr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7" y="1052736"/>
            <a:ext cx="2187667" cy="29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4\yPxH9ne4iV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41" b="2057"/>
          <a:stretch/>
        </p:blipFill>
        <p:spPr bwMode="auto">
          <a:xfrm>
            <a:off x="5258253" y="1085148"/>
            <a:ext cx="2007072" cy="27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:\4\CP2wQ1e74T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7" r="4713" b="3065"/>
          <a:stretch/>
        </p:blipFill>
        <p:spPr bwMode="auto">
          <a:xfrm>
            <a:off x="6920822" y="3865345"/>
            <a:ext cx="2051720" cy="28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67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endParaRPr lang="ru-RU" dirty="0"/>
          </a:p>
        </p:txBody>
      </p:sp>
      <p:pic>
        <p:nvPicPr>
          <p:cNvPr id="6146" name="Picture 2" descr="J:\5\GGhNVnCTly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5161" r="4886" b="6667"/>
          <a:stretch/>
        </p:blipFill>
        <p:spPr bwMode="auto">
          <a:xfrm>
            <a:off x="2867440" y="2348880"/>
            <a:ext cx="3432977" cy="43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5\lar_AwjTJa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2" t="2639" r="8669" b="6028"/>
          <a:stretch/>
        </p:blipFill>
        <p:spPr bwMode="auto">
          <a:xfrm>
            <a:off x="154586" y="1643110"/>
            <a:ext cx="2637742" cy="36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5\rJThoQMf3L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77"/>
          <a:stretch/>
        </p:blipFill>
        <p:spPr bwMode="auto">
          <a:xfrm>
            <a:off x="6436350" y="1628800"/>
            <a:ext cx="2707650" cy="33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endParaRPr lang="ru-RU" dirty="0"/>
          </a:p>
        </p:txBody>
      </p:sp>
      <p:pic>
        <p:nvPicPr>
          <p:cNvPr id="1026" name="Picture 2" descr="C:\Documents and Settings\Admin\Рабочий стол\b8omrjQyS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21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8976" y="0"/>
            <a:ext cx="8229600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921214"/>
            <a:ext cx="3497906" cy="252892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9692" y="4157456"/>
            <a:ext cx="4414742" cy="178310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pic>
        <p:nvPicPr>
          <p:cNvPr id="2050" name="Picture 2" descr="C:\Documents and Settings\Admin\Рабочий стол\PufXx8ADU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4048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5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7300" y="0"/>
            <a:ext cx="8306699" cy="9778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ельєф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майстерності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94860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ЕФЕКТИВНІСТЬ РОБОТИ ВКАЗУЮТЬ НАВЧАЛЬНО-ВИХОВНІ ФАКТОРИ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- </a:t>
            </a:r>
            <a:r>
              <a:rPr lang="uk-UA" i="1" dirty="0"/>
              <a:t>підвищення активності учнів на уроках української мови і літератури;</a:t>
            </a:r>
            <a:br>
              <a:rPr lang="uk-UA" i="1" dirty="0"/>
            </a:br>
            <a:r>
              <a:rPr lang="uk-UA" i="1" dirty="0"/>
              <a:t>- ґрунтовна підготовка домашніх завдань;</a:t>
            </a:r>
            <a:br>
              <a:rPr lang="uk-UA" i="1" dirty="0"/>
            </a:br>
            <a:r>
              <a:rPr lang="uk-UA" dirty="0"/>
              <a:t>- </a:t>
            </a:r>
            <a:r>
              <a:rPr lang="uk-UA" i="1" dirty="0"/>
              <a:t>примножилась кількість учнів, які позитивно почали відноситись до вивчення української літератури (96%);</a:t>
            </a:r>
            <a:br>
              <a:rPr lang="uk-UA" i="1" dirty="0"/>
            </a:br>
            <a:r>
              <a:rPr lang="uk-UA" i="1" dirty="0"/>
              <a:t>- підвищилась якість знань </a:t>
            </a:r>
            <a:r>
              <a:rPr lang="uk-UA" i="1" dirty="0" smtClean="0"/>
              <a:t>(62%);                            </a:t>
            </a:r>
            <a:r>
              <a:rPr lang="uk-UA" i="1" dirty="0"/>
              <a:t>- формується </a:t>
            </a:r>
            <a:r>
              <a:rPr lang="uk-UA" i="1" dirty="0" smtClean="0"/>
              <a:t>почуття патріотизму, </a:t>
            </a:r>
            <a:r>
              <a:rPr lang="uk-UA" i="1" dirty="0"/>
              <a:t>виникає бажання вчитися, підвищується емоційний настрій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35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40" y="404664"/>
            <a:ext cx="8229600" cy="5750099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Вміння знаходити обдарованих та здібних дітей – талант, вміння їх виховувати – мистецтво!</a:t>
            </a:r>
          </a:p>
          <a:p>
            <a:pPr marL="0" indent="0" algn="ctr">
              <a:buNone/>
            </a:pPr>
            <a:endParaRPr lang="uk-UA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урок Юркової О.Ф\DSC07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672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\Рабочий стол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99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4000" dirty="0" smtClean="0"/>
              <a:t>НА ВСЕ ВПЛИВАЄ МОВИ ЧИСТОТА:</a:t>
            </a:r>
          </a:p>
          <a:p>
            <a:pPr marL="0" indent="0" algn="ctr">
              <a:buNone/>
            </a:pPr>
            <a:r>
              <a:rPr lang="uk-UA" sz="4000" dirty="0" smtClean="0"/>
              <a:t>ЗІР ГЛИБШАЄ І КРАЩАЮТЬ УСТА,</a:t>
            </a:r>
          </a:p>
          <a:p>
            <a:pPr marL="0" indent="0" algn="ctr">
              <a:buNone/>
            </a:pPr>
            <a:r>
              <a:rPr lang="uk-UA" sz="4000" dirty="0" smtClean="0"/>
              <a:t>СТАЄ ТОЧНІШЕ СЛУХ, А ДУМКА ЛЛЄТЬСЯ,</a:t>
            </a:r>
          </a:p>
          <a:p>
            <a:pPr marL="0" indent="0" algn="ctr">
              <a:buNone/>
            </a:pPr>
            <a:r>
              <a:rPr lang="uk-UA" sz="4000" dirty="0" smtClean="0"/>
              <a:t>ЯК ВІТРОМ РОЗКОЛИХАНІ ЖИТА…</a:t>
            </a:r>
          </a:p>
          <a:p>
            <a:pPr marL="0" indent="0" algn="r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                                                                  Д.Павличко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9089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785533"/>
            <a:ext cx="7455772" cy="259228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1757" y="-8807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 ПЕДАГОГІЧНЕ КРЕДО: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785533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«</a:t>
            </a:r>
            <a:r>
              <a:rPr lang="ru-RU" sz="3600" dirty="0" err="1">
                <a:latin typeface="+mj-lt"/>
              </a:rPr>
              <a:t>Щоб</a:t>
            </a:r>
            <a:r>
              <a:rPr lang="ru-RU" sz="3600" dirty="0">
                <a:latin typeface="+mj-lt"/>
              </a:rPr>
              <a:t> бути </a:t>
            </a:r>
            <a:r>
              <a:rPr lang="ru-RU" sz="3600" dirty="0" err="1">
                <a:latin typeface="+mj-lt"/>
              </a:rPr>
              <a:t>гарним</a:t>
            </a:r>
            <a:r>
              <a:rPr lang="ru-RU" sz="3600" dirty="0">
                <a:latin typeface="+mj-lt"/>
              </a:rPr>
              <a:t> учителем, треба </a:t>
            </a:r>
            <a:r>
              <a:rPr lang="ru-RU" sz="3600" dirty="0" err="1">
                <a:latin typeface="+mj-lt"/>
              </a:rPr>
              <a:t>любити</a:t>
            </a:r>
            <a:r>
              <a:rPr lang="ru-RU" sz="3600" dirty="0">
                <a:latin typeface="+mj-lt"/>
              </a:rPr>
              <a:t> те,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викладаєш</a:t>
            </a:r>
            <a:r>
              <a:rPr lang="ru-RU" sz="3600" dirty="0">
                <a:latin typeface="+mj-lt"/>
              </a:rPr>
              <a:t>, і </a:t>
            </a:r>
            <a:r>
              <a:rPr lang="ru-RU" sz="3600" dirty="0" err="1">
                <a:latin typeface="+mj-lt"/>
              </a:rPr>
              <a:t>любити</a:t>
            </a:r>
            <a:r>
              <a:rPr lang="ru-RU" sz="3600" dirty="0">
                <a:latin typeface="+mj-lt"/>
              </a:rPr>
              <a:t> тих, кому </a:t>
            </a:r>
            <a:r>
              <a:rPr lang="ru-RU" sz="3600" dirty="0" err="1">
                <a:latin typeface="+mj-lt"/>
              </a:rPr>
              <a:t>викладаєш</a:t>
            </a:r>
            <a:r>
              <a:rPr lang="ru-RU" sz="3600" dirty="0">
                <a:latin typeface="+mj-lt"/>
              </a:rPr>
              <a:t>»</a:t>
            </a:r>
          </a:p>
        </p:txBody>
      </p:sp>
      <p:pic>
        <p:nvPicPr>
          <p:cNvPr id="3074" name="Picture 2" descr="C:\Documents and Settings\Admin\Рабочий стол\фото\12 oAd3vVVr6J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96" y="2996953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Моя методична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проблема: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46877" y="857256"/>
            <a:ext cx="4518244" cy="437595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b="1" dirty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26876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робота над збагаченням словникового запасу учнів на уроках української мови та літератури.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АКТУАЛІЗАЦІЯ ВИБОРУ ТЕМИ ЗУМОВЛЕНА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-Державним</a:t>
            </a:r>
            <a:r>
              <a:rPr lang="uk-UA" dirty="0" smtClean="0"/>
              <a:t> стандартом базової та повної загальної середньої освіти</a:t>
            </a:r>
          </a:p>
          <a:p>
            <a:r>
              <a:rPr lang="uk-UA" dirty="0" err="1" smtClean="0"/>
              <a:t>-змінами</a:t>
            </a:r>
            <a:r>
              <a:rPr lang="uk-UA" dirty="0" smtClean="0"/>
              <a:t> соціальних потреб та вимог до особистості випускника</a:t>
            </a:r>
          </a:p>
          <a:p>
            <a:r>
              <a:rPr lang="uk-UA" dirty="0" err="1" smtClean="0"/>
              <a:t>-неохідністю</a:t>
            </a:r>
            <a:r>
              <a:rPr lang="uk-UA" dirty="0" smtClean="0"/>
              <a:t> в особистості, здатної критично мислити, творчо вирішувати проблеми, реалізувати себе в демократичному суспільстві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586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899847"/>
            <a:ext cx="5616624" cy="562549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6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9418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Мої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професійні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612845"/>
            <a:ext cx="4572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+mj-lt"/>
              </a:rPr>
              <a:t>розширювати і поглиблювати знання учнів про слова та викликати інтерес до роботи над словом, почуття гордості за рідну мову;</a:t>
            </a:r>
            <a:endParaRPr lang="ru-RU" sz="2000" dirty="0">
              <a:latin typeface="+mj-lt"/>
            </a:endParaRPr>
          </a:p>
          <a:p>
            <a:pPr lvl="0"/>
            <a:r>
              <a:rPr lang="uk-UA" sz="2000" dirty="0">
                <a:latin typeface="+mj-lt"/>
              </a:rPr>
              <a:t>поступово вводити дітей у світ краси мови;</a:t>
            </a:r>
            <a:endParaRPr lang="ru-RU" sz="2000" dirty="0">
              <a:latin typeface="+mj-lt"/>
            </a:endParaRPr>
          </a:p>
          <a:p>
            <a:pPr lvl="0"/>
            <a:r>
              <a:rPr lang="uk-UA" sz="2000" dirty="0">
                <a:latin typeface="+mj-lt"/>
              </a:rPr>
              <a:t>формувати ініціативу і самостійність, здатність оперувати словом у мовленнєвій діяльності;</a:t>
            </a:r>
            <a:endParaRPr lang="ru-RU" sz="2000" dirty="0">
              <a:latin typeface="+mj-lt"/>
            </a:endParaRPr>
          </a:p>
          <a:p>
            <a:pPr lvl="0"/>
            <a:r>
              <a:rPr lang="uk-UA" sz="2000" dirty="0">
                <a:latin typeface="+mj-lt"/>
              </a:rPr>
              <a:t>розвивати дитячу уяву, фантазію;</a:t>
            </a:r>
            <a:endParaRPr lang="ru-RU" sz="2000" dirty="0">
              <a:latin typeface="+mj-lt"/>
            </a:endParaRPr>
          </a:p>
          <a:p>
            <a:pPr lvl="0"/>
            <a:r>
              <a:rPr lang="uk-UA" sz="2000" dirty="0">
                <a:latin typeface="+mj-lt"/>
              </a:rPr>
              <a:t>виховувати вміння долати труднощі під час опрацювання слів, прагнення вдосконалювати літературну мову, спостережливість, кмітливість;</a:t>
            </a:r>
            <a:endParaRPr lang="ru-RU" sz="2000" dirty="0">
              <a:latin typeface="+mj-lt"/>
            </a:endParaRPr>
          </a:p>
          <a:p>
            <a:pPr lvl="0"/>
            <a:r>
              <a:rPr lang="uk-UA" sz="2000" dirty="0">
                <a:latin typeface="+mj-lt"/>
              </a:rPr>
              <a:t>удосконалювати вміння переносити знання, здобуті на уроці, в нові умови;</a:t>
            </a:r>
            <a:endParaRPr lang="ru-RU" sz="2000" dirty="0">
              <a:latin typeface="+mj-lt"/>
            </a:endParaRPr>
          </a:p>
          <a:p>
            <a:pPr lvl="0"/>
            <a:r>
              <a:rPr lang="uk-UA" sz="2000" dirty="0">
                <a:latin typeface="+mj-lt"/>
              </a:rPr>
              <a:t>застосовувати на уроці знання, набуті самостійно.</a:t>
            </a:r>
            <a:endParaRPr lang="ru-RU" sz="2000" dirty="0">
              <a:latin typeface="+mj-lt"/>
            </a:endParaRPr>
          </a:p>
          <a:p>
            <a:r>
              <a:rPr lang="uk-UA" sz="2000" b="1" dirty="0">
                <a:latin typeface="+mj-lt"/>
              </a:rPr>
              <a:t> </a:t>
            </a:r>
            <a:endParaRPr lang="ru-RU" sz="2000" dirty="0">
              <a:latin typeface="+mj-lt"/>
            </a:endParaRPr>
          </a:p>
          <a:p>
            <a:r>
              <a:rPr lang="uk-UA" b="1" dirty="0"/>
              <a:t> 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214644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827137"/>
            <a:ext cx="5328592" cy="2385839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61017" y="3206367"/>
            <a:ext cx="6736262" cy="213459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SzPct val="110000"/>
              <a:defRPr/>
            </a:pPr>
            <a:endParaRPr lang="uk-UA" sz="2800" b="1" i="1" dirty="0" smtClean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Admin\Рабочий стол\Оксана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96" y="1062575"/>
            <a:ext cx="6768752" cy="49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456" y="548680"/>
            <a:ext cx="5554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+mn-lt"/>
              </a:rPr>
              <a:t>НАПРЯМКИ РЕАЛІЗАЦІЇ ПРОБЛЕМИ</a:t>
            </a:r>
          </a:p>
          <a:p>
            <a:pPr algn="ctr"/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Форми  роботи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-</a:t>
            </a:r>
            <a:r>
              <a:rPr lang="uk-UA" sz="2800" dirty="0" err="1" smtClean="0"/>
              <a:t>асоціативний</a:t>
            </a:r>
            <a:r>
              <a:rPr lang="uk-UA" sz="2800" dirty="0" smtClean="0"/>
              <a:t> кущ               </a:t>
            </a:r>
            <a:r>
              <a:rPr lang="uk-UA" sz="2800" dirty="0" err="1" smtClean="0"/>
              <a:t>-допоможи</a:t>
            </a:r>
            <a:r>
              <a:rPr lang="uk-UA" sz="2800" dirty="0" smtClean="0"/>
              <a:t> персонажу</a:t>
            </a:r>
          </a:p>
          <a:p>
            <a:r>
              <a:rPr lang="uk-UA" sz="2800" dirty="0" err="1" smtClean="0"/>
              <a:t>-капкан</a:t>
            </a:r>
            <a:r>
              <a:rPr lang="uk-UA" sz="2800" dirty="0" smtClean="0"/>
              <a:t>                                    </a:t>
            </a:r>
            <a:r>
              <a:rPr lang="uk-UA" sz="2800" dirty="0" err="1" smtClean="0"/>
              <a:t>-дискусійна</a:t>
            </a:r>
            <a:r>
              <a:rPr lang="uk-UA" sz="2800" dirty="0" smtClean="0"/>
              <a:t> трибуна   </a:t>
            </a:r>
          </a:p>
          <a:p>
            <a:r>
              <a:rPr lang="uk-UA" sz="2800" dirty="0" err="1" smtClean="0"/>
              <a:t>-шпаргалка</a:t>
            </a:r>
            <a:r>
              <a:rPr lang="uk-UA" sz="2800" dirty="0" smtClean="0"/>
              <a:t>                             </a:t>
            </a:r>
            <a:r>
              <a:rPr lang="uk-UA" sz="2800" dirty="0" err="1" smtClean="0"/>
              <a:t>-виконання</a:t>
            </a:r>
            <a:r>
              <a:rPr lang="uk-UA" sz="2800" dirty="0" smtClean="0"/>
              <a:t> </a:t>
            </a:r>
          </a:p>
          <a:p>
            <a:r>
              <a:rPr lang="uk-UA" sz="2800" dirty="0" err="1" smtClean="0"/>
              <a:t>-сніжна</a:t>
            </a:r>
            <a:r>
              <a:rPr lang="uk-UA" sz="2800" dirty="0" smtClean="0"/>
              <a:t> грудка                       ситуативних завдань                     </a:t>
            </a:r>
          </a:p>
          <a:p>
            <a:pPr marL="0" indent="0">
              <a:buNone/>
            </a:pPr>
            <a:r>
              <a:rPr lang="uk-UA" sz="2800" dirty="0" smtClean="0"/>
              <a:t> </a:t>
            </a:r>
            <a:r>
              <a:rPr lang="uk-UA" sz="2800" dirty="0" err="1" smtClean="0"/>
              <a:t>-ланцюжок</a:t>
            </a:r>
            <a:r>
              <a:rPr lang="uk-UA" sz="2800" dirty="0" smtClean="0"/>
              <a:t>                                 </a:t>
            </a:r>
            <a:r>
              <a:rPr lang="uk-UA" sz="2800" dirty="0" err="1" smtClean="0"/>
              <a:t>-Так</a:t>
            </a:r>
            <a:r>
              <a:rPr lang="uk-UA" sz="2800" dirty="0" smtClean="0"/>
              <a:t> чи ні                        </a:t>
            </a:r>
          </a:p>
          <a:p>
            <a:r>
              <a:rPr lang="uk-UA" sz="2800" dirty="0" err="1" smtClean="0"/>
              <a:t>-гра</a:t>
            </a:r>
            <a:r>
              <a:rPr lang="uk-UA" sz="2800" dirty="0" smtClean="0"/>
              <a:t> у героїв твору                </a:t>
            </a:r>
            <a:r>
              <a:rPr lang="uk-UA" sz="2800" dirty="0" err="1" smtClean="0"/>
              <a:t>-Шерлок</a:t>
            </a:r>
            <a:r>
              <a:rPr lang="uk-UA" sz="2800" dirty="0" smtClean="0"/>
              <a:t> Холмс</a:t>
            </a:r>
          </a:p>
          <a:p>
            <a:r>
              <a:rPr lang="uk-UA" sz="2800" dirty="0" err="1" smtClean="0"/>
              <a:t>-лист</a:t>
            </a:r>
            <a:r>
              <a:rPr lang="uk-UA" sz="2800" dirty="0" smtClean="0"/>
              <a:t> персонажу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15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МЕТОДИ НАВЧАННЯ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-проблемно-пошуковий</a:t>
            </a:r>
          </a:p>
          <a:p>
            <a:r>
              <a:rPr lang="uk-UA" dirty="0" err="1" smtClean="0"/>
              <a:t>-дослідницький</a:t>
            </a:r>
            <a:endParaRPr lang="uk-UA" dirty="0" smtClean="0"/>
          </a:p>
          <a:p>
            <a:r>
              <a:rPr lang="uk-UA" dirty="0" err="1" smtClean="0"/>
              <a:t>-моделювання</a:t>
            </a:r>
            <a:r>
              <a:rPr lang="uk-UA" dirty="0" smtClean="0"/>
              <a:t> ситуацій</a:t>
            </a:r>
          </a:p>
          <a:p>
            <a:r>
              <a:rPr lang="uk-UA" dirty="0" err="1" smtClean="0"/>
              <a:t>-навчання</a:t>
            </a:r>
            <a:r>
              <a:rPr lang="uk-UA" dirty="0" smtClean="0"/>
              <a:t> у грі                             </a:t>
            </a:r>
            <a:endParaRPr lang="ru-RU" dirty="0"/>
          </a:p>
        </p:txBody>
      </p:sp>
      <p:pic>
        <p:nvPicPr>
          <p:cNvPr id="1026" name="Picture 2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429000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59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1355</TotalTime>
  <Words>527</Words>
  <Application>Microsoft Office PowerPoint</Application>
  <PresentationFormat>Экран (4:3)</PresentationFormat>
  <Paragraphs>111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физика 1</vt:lpstr>
      <vt:lpstr> З досвіду роботи вчителя української мови та  літератури</vt:lpstr>
      <vt:lpstr>Презентация PowerPoint</vt:lpstr>
      <vt:lpstr>МОЄ ПЕДАГОГІЧНЕ КРЕДО:</vt:lpstr>
      <vt:lpstr>Презентация PowerPoint</vt:lpstr>
      <vt:lpstr>АКТУАЛІЗАЦІЯ ВИБОРУ ТЕМИ ЗУМОВЛЕНА</vt:lpstr>
      <vt:lpstr>Презентация PowerPoint</vt:lpstr>
      <vt:lpstr>Презентация PowerPoint</vt:lpstr>
      <vt:lpstr>Форми  роботи</vt:lpstr>
      <vt:lpstr>МЕТОДИ НАВЧАННЯ</vt:lpstr>
      <vt:lpstr>ВИДИ УРОКІВ </vt:lpstr>
      <vt:lpstr>ВИДИ РОБОТИ</vt:lpstr>
      <vt:lpstr>види роботи</vt:lpstr>
      <vt:lpstr>ВИДИ РОБОТИ</vt:lpstr>
      <vt:lpstr>ВИДИ РОБОТИ НА УРОКАХ ЛІТЕРАТУРИ</vt:lpstr>
      <vt:lpstr>ІНТЕРАКТИВНІ ЕЛЕМЕНТИ СПРИЯЮТЬ ГЛИБШОМУ ЗАСВОЄННЮ НАВЧАЛЬНОГО МАТЕРІАЛУ</vt:lpstr>
      <vt:lpstr>ВІСТІ З УРОКІВ</vt:lpstr>
      <vt:lpstr>АЛЕЯ ЖИТТЄТВОРЧОСТІ</vt:lpstr>
      <vt:lpstr>Підготовлені продукти навчально-методичної діяльності </vt:lpstr>
      <vt:lpstr>Підготовлені продукти навчально-методичної діяльності </vt:lpstr>
      <vt:lpstr>Підготовлені продукти навчально-методичної діяльності </vt:lpstr>
      <vt:lpstr>Підготовлені продукти навчально-методичної діяльності </vt:lpstr>
      <vt:lpstr>ДОСЯГНЕННЯ</vt:lpstr>
      <vt:lpstr>ДОСЯГНЕННЯ</vt:lpstr>
      <vt:lpstr>ДОСЯГНЕННЯ</vt:lpstr>
      <vt:lpstr> Рельєф педагогічної майстерності</vt:lpstr>
      <vt:lpstr>НА ЕФЕКТИВНІСТЬ РОБОТИ ВКАЗУЮТЬ НАВЧАЛЬНО-ВИХОВНІ ФАКТОРИ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121</cp:revision>
  <dcterms:created xsi:type="dcterms:W3CDTF">2011-07-29T16:53:57Z</dcterms:created>
  <dcterms:modified xsi:type="dcterms:W3CDTF">2017-03-15T15:39:21Z</dcterms:modified>
</cp:coreProperties>
</file>