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6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3" autoAdjust="0"/>
    <p:restoredTop sz="94622" autoAdjust="0"/>
  </p:normalViewPr>
  <p:slideViewPr>
    <p:cSldViewPr>
      <p:cViewPr>
        <p:scale>
          <a:sx n="93" d="100"/>
          <a:sy n="93" d="100"/>
        </p:scale>
        <p:origin x="-780" y="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7A3C1-120D-436B-B8A9-EFFB25449918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A9420-A02A-4245-A540-9AA7DF813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20C9-C00C-40BF-9E08-EED36C21FBE9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D1B5-2358-4692-A4A5-98EB86ACBA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47EE1-0A12-4790-98ED-3216E976F94F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A56AE-F5A1-4FB4-9A69-8B6AADC94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C056E-8304-41BC-A6AB-351C3B44CE52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4A963-5B22-40F4-8E8B-67A652949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A0F17-A66B-44C5-A5D4-324FE9289840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8111-5624-4F94-AADA-8FD89B2D8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7EE2B-B9F0-475E-BCDA-F836A6E19241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C45C9-49E2-42B5-BE8B-E608389F9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90932-2E75-4836-8739-B2A65655BB3D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044DA-5664-491A-8846-B657AFF5F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A5ECB-83BF-4BF2-99DB-08045A1E07CE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B0A95-7547-44FC-89FF-FB9FEF96D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F3D75-6049-4A50-88E2-8C52D67EB0AA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98E9D-4849-43CF-8ABF-B2C21D37C8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66BD6-748A-4CFB-88AD-3FD38CA2D852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EE7E6-5B72-4B43-861F-270EBE734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B33BF-A111-47E7-AB13-6F2A2B28A8BF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7A56D-E91E-4806-ADF6-68149B9A3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829B4A-5730-4E39-9F27-3113E9F2C972}" type="datetimeFigureOut">
              <a:rPr lang="ru-RU"/>
              <a:pPr>
                <a:defRPr/>
              </a:pPr>
              <a:t>18.04.2017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E3F26F6A-C5CA-44F3-9FE9-C7E010835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827088" y="1125538"/>
            <a:ext cx="7543800" cy="3743622"/>
          </a:xfrm>
        </p:spPr>
        <p:txBody>
          <a:bodyPr/>
          <a:lstStyle/>
          <a:p>
            <a:r>
              <a:rPr lang="ru-RU" sz="5400" dirty="0" err="1" smtClean="0"/>
              <a:t>Протипожежна</a:t>
            </a:r>
            <a:r>
              <a:rPr lang="ru-RU" sz="5400" dirty="0" smtClean="0"/>
              <a:t> </a:t>
            </a:r>
            <a:r>
              <a:rPr lang="ru-RU" sz="5400" dirty="0" err="1" smtClean="0"/>
              <a:t>безпека</a:t>
            </a:r>
            <a:r>
              <a:rPr lang="ru-RU" sz="5400" dirty="0" smtClean="0"/>
              <a:t> на </a:t>
            </a:r>
            <a:r>
              <a:rPr lang="ru-RU" sz="5400" dirty="0" err="1" smtClean="0"/>
              <a:t>атомних</a:t>
            </a:r>
            <a:r>
              <a:rPr lang="ru-RU" sz="5400" dirty="0" smtClean="0"/>
              <a:t> </a:t>
            </a:r>
            <a:r>
              <a:rPr lang="ru-RU" sz="5400" dirty="0" err="1" smtClean="0"/>
              <a:t>станціях</a:t>
            </a:r>
            <a:endParaRPr lang="ru-RU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Рівненська АЕС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755650" y="549275"/>
            <a:ext cx="7543800" cy="3446463"/>
          </a:xfrm>
        </p:spPr>
        <p:txBody>
          <a:bodyPr/>
          <a:lstStyle/>
          <a:p>
            <a:r>
              <a:rPr lang="vi-VN" smtClean="0"/>
              <a:t>Рі́вненська АЕС (РАЕС) — перша в Україні атомна електростанція з енергетичним водо-водяним реактором типу ВВЕР-440 (В-213). Розташована біля міста Вараш, є відокремленим підрозділом НАЕК «Енергоатом».</a:t>
            </a:r>
            <a:endParaRPr lang="ru-RU" smtClean="0"/>
          </a:p>
        </p:txBody>
      </p:sp>
      <p:pic>
        <p:nvPicPr>
          <p:cNvPr id="22531" name="Picture 2" descr="C:\Users\Admin\Desktop\Новая папка\Без названия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997200"/>
            <a:ext cx="3240088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Хмельницька АЕС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755650" y="404813"/>
            <a:ext cx="7543800" cy="3886200"/>
          </a:xfrm>
        </p:spPr>
        <p:txBody>
          <a:bodyPr/>
          <a:lstStyle/>
          <a:p>
            <a:r>
              <a:rPr lang="vi-VN" smtClean="0"/>
              <a:t>Хмельни́цька АЕС (ХАЕС) — атомна електростанція, яка розташована на території Хмельницької області в місті Нетішин. На електростанції працює 2 ядерних реактори ВВЕР-1000 (підключені у 1987 і 2004 роках відповідно) загальною потужністю 2000 МВт. Основне призначення станції — покриття дефіциту електричних потужностей в Західному регіоні України.</a:t>
            </a:r>
            <a:endParaRPr lang="ru-RU" smtClean="0"/>
          </a:p>
        </p:txBody>
      </p:sp>
      <p:pic>
        <p:nvPicPr>
          <p:cNvPr id="23555" name="Picture 2" descr="C:\Users\Admin\Desktop\Новая папка\Без названия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0138" y="391477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Чорнобильська АЕС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Чорно́бильська атомна електростанція, скорочено ЧАЕС — зупинена атомна електростанція біля міста Прип'яті в Київській області, що діяла з 1977 по 2000 роки.</a:t>
            </a:r>
          </a:p>
        </p:txBody>
      </p:sp>
      <p:pic>
        <p:nvPicPr>
          <p:cNvPr id="24579" name="Picture 2" descr="C:\Users\Admin\Desktop\Новая папка\Без названия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3429000"/>
            <a:ext cx="3033712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26 квітня 1986 року при проведенні проектних випробувань стався вибух, що повністю зруйнував четвертий реактор станції і спричинив значне забруднення навколишньої території радіоактивними речовинами. Внаслідок цієї аварії було повністю евакуйовано населення Прип'яті, Чорнобиля та всіх інших населених пунктів у радіусі 30 км навколо станції, а сама аварія є однією з найбільших техногенних катастроф в історії людства.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358775" y="4437063"/>
            <a:ext cx="8785225" cy="1600200"/>
          </a:xfrm>
        </p:spPr>
        <p:txBody>
          <a:bodyPr/>
          <a:lstStyle/>
          <a:p>
            <a:r>
              <a:rPr lang="ru-RU" sz="3200" smtClean="0"/>
              <a:t>Протипожежна безпека на атомних станціях</a:t>
            </a:r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763588" y="565150"/>
            <a:ext cx="7624762" cy="5264150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Більшість робіт протипожежного призначення на АЕС виконуються силами відокремлених підрозділів ДП НАЕК «Енергоатом», оскільки вони мають ліцензію на право здійснення господарської діяльності.</a:t>
            </a:r>
          </a:p>
          <a:p>
            <a:r>
              <a:rPr lang="ru-RU" smtClean="0">
                <a:solidFill>
                  <a:schemeClr val="tx1"/>
                </a:solidFill>
              </a:rPr>
              <a:t>Згідно з Законом України «Про пожежну безпеку» в НАЕК «Енергоатом» функціонує служба пожежної безпеки, яка працює в тісному співробітництві з загонами державної пожежної охорони, що цілодобово охороняють атомні електростанції (АЕС) України та здійснюють державний пожежний нагляд  за станом пожежної безпеки.</a:t>
            </a:r>
          </a:p>
          <a:p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ъект 2"/>
          <p:cNvSpPr>
            <a:spLocks noGrp="1"/>
          </p:cNvSpPr>
          <p:nvPr>
            <p:ph idx="1"/>
          </p:nvPr>
        </p:nvSpPr>
        <p:spPr>
          <a:xfrm>
            <a:off x="539750" y="685800"/>
            <a:ext cx="8135938" cy="5622925"/>
          </a:xfrm>
        </p:spPr>
        <p:txBody>
          <a:bodyPr/>
          <a:lstStyle/>
          <a:p>
            <a:r>
              <a:rPr lang="ru-RU" smtClean="0"/>
              <a:t>У 2010, році під час здійснення територіальними органами ліцензування в регіонах планових та позапланових перевірок суб’єктів господарювання щодо додержання ними ліцензійних умов при виконанні робіт протипожежного призначення, на АЕС виявлено 21 порушення у діяльності відокремлених підрозділів ДП НАЕК «Енергоатом».</a:t>
            </a:r>
          </a:p>
          <a:p>
            <a:r>
              <a:rPr lang="ru-RU" smtClean="0"/>
              <a:t>Серед порушень найпоширенішими стали: відсутність або неправильне складання та ведення документації; невідповідність виконаних робіт з монтажу установок протипожежного захисту вимогам нормативних актів; порушення вимог утримання та технічного обслуговування установок автоматичного протипожежного захисту.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382000" cy="1600200"/>
          </a:xfrm>
        </p:spPr>
        <p:txBody>
          <a:bodyPr/>
          <a:lstStyle/>
          <a:p>
            <a:r>
              <a:rPr lang="uk-UA" sz="3600" smtClean="0"/>
              <a:t>Наслідки вибуху атомних станцій</a:t>
            </a:r>
            <a:endParaRPr lang="ru-RU" sz="36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759325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Аварія</a:t>
            </a:r>
            <a:r>
              <a:rPr lang="ru-RU" dirty="0"/>
              <a:t> на </a:t>
            </a:r>
            <a:r>
              <a:rPr lang="ru-RU" dirty="0" err="1"/>
              <a:t>Чорнобильській</a:t>
            </a:r>
            <a:r>
              <a:rPr lang="ru-RU" dirty="0"/>
              <a:t> АЕС мала, </a:t>
            </a:r>
            <a:r>
              <a:rPr lang="ru-RU" dirty="0" err="1"/>
              <a:t>має</a:t>
            </a:r>
            <a:r>
              <a:rPr lang="ru-RU" dirty="0"/>
              <a:t> і, на жаль,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стан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вибуху</a:t>
            </a:r>
            <a:r>
              <a:rPr lang="ru-RU" dirty="0"/>
              <a:t> ядерного реактора та </a:t>
            </a:r>
            <a:r>
              <a:rPr lang="ru-RU" dirty="0" err="1"/>
              <a:t>пожежі</a:t>
            </a:r>
            <a:r>
              <a:rPr lang="ru-RU" dirty="0"/>
              <a:t> на </a:t>
            </a:r>
            <a:r>
              <a:rPr lang="ru-RU" dirty="0" err="1"/>
              <a:t>ньому</a:t>
            </a:r>
            <a:r>
              <a:rPr lang="ru-RU" dirty="0"/>
              <a:t> за короткий </a:t>
            </a:r>
            <a:r>
              <a:rPr lang="ru-RU" dirty="0" err="1"/>
              <a:t>період</a:t>
            </a:r>
            <a:r>
              <a:rPr lang="ru-RU" dirty="0"/>
              <a:t> часу у </a:t>
            </a:r>
            <a:r>
              <a:rPr lang="ru-RU" dirty="0" err="1"/>
              <a:t>довкілля</a:t>
            </a:r>
            <a:r>
              <a:rPr lang="ru-RU" dirty="0"/>
              <a:t> </a:t>
            </a:r>
            <a:r>
              <a:rPr lang="ru-RU" dirty="0" err="1"/>
              <a:t>потрапило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до 7 т ядерного </a:t>
            </a:r>
            <a:r>
              <a:rPr lang="ru-RU" dirty="0" err="1"/>
              <a:t>палива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викид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Цезія-137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тотожним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вибуху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таких </a:t>
            </a:r>
            <a:r>
              <a:rPr lang="ru-RU" dirty="0" err="1"/>
              <a:t>атомних</a:t>
            </a:r>
            <a:r>
              <a:rPr lang="ru-RU" dirty="0"/>
              <a:t> бомб, яку </a:t>
            </a:r>
            <a:r>
              <a:rPr lang="ru-RU" dirty="0" err="1"/>
              <a:t>американці</a:t>
            </a:r>
            <a:r>
              <a:rPr lang="ru-RU" dirty="0"/>
              <a:t> скинули в 1945 р. на </a:t>
            </a:r>
            <a:r>
              <a:rPr lang="ru-RU" dirty="0" err="1"/>
              <a:t>японське</a:t>
            </a:r>
            <a:r>
              <a:rPr lang="ru-RU" dirty="0"/>
              <a:t>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Хіросіму</a:t>
            </a:r>
            <a:r>
              <a:rPr lang="ru-RU" dirty="0"/>
              <a:t>. </a:t>
            </a:r>
            <a:r>
              <a:rPr lang="ru-RU" dirty="0" err="1"/>
              <a:t>Радіоактивне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торкнулося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Білорусі</a:t>
            </a:r>
            <a:r>
              <a:rPr lang="ru-RU" dirty="0"/>
              <a:t>, але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</a:t>
            </a:r>
            <a:r>
              <a:rPr lang="ru-RU" dirty="0" err="1"/>
              <a:t>відзначено</a:t>
            </a:r>
            <a:r>
              <a:rPr lang="ru-RU" dirty="0"/>
              <a:t> й у </a:t>
            </a:r>
            <a:r>
              <a:rPr lang="ru-RU" dirty="0" err="1"/>
              <a:t>Росії</a:t>
            </a:r>
            <a:r>
              <a:rPr lang="ru-RU" dirty="0"/>
              <a:t>, </a:t>
            </a:r>
            <a:r>
              <a:rPr lang="ru-RU" dirty="0" err="1"/>
              <a:t>Швеції</a:t>
            </a:r>
            <a:r>
              <a:rPr lang="ru-RU" dirty="0"/>
              <a:t>, </a:t>
            </a:r>
            <a:r>
              <a:rPr lang="ru-RU" dirty="0" err="1"/>
              <a:t>Норвегії</a:t>
            </a:r>
            <a:r>
              <a:rPr lang="ru-RU" dirty="0"/>
              <a:t>,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в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аварії</a:t>
            </a:r>
            <a:r>
              <a:rPr lang="ru-RU" dirty="0"/>
              <a:t> </a:t>
            </a:r>
            <a:r>
              <a:rPr lang="ru-RU" dirty="0" err="1"/>
              <a:t>вітер</a:t>
            </a:r>
            <a:r>
              <a:rPr lang="ru-RU" dirty="0"/>
              <a:t> </a:t>
            </a:r>
            <a:r>
              <a:rPr lang="ru-RU" dirty="0" err="1"/>
              <a:t>розносив</a:t>
            </a:r>
            <a:r>
              <a:rPr lang="ru-RU" dirty="0"/>
              <a:t> хмари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755650" y="4581525"/>
            <a:ext cx="5832475" cy="1368425"/>
          </a:xfrm>
        </p:spPr>
        <p:txBody>
          <a:bodyPr/>
          <a:lstStyle/>
          <a:p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988" y="765175"/>
            <a:ext cx="7543800" cy="4687888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аварія</a:t>
            </a:r>
            <a:r>
              <a:rPr lang="ru-RU" dirty="0"/>
              <a:t> </a:t>
            </a:r>
            <a:r>
              <a:rPr lang="ru-RU" dirty="0" err="1"/>
              <a:t>перетворила</a:t>
            </a:r>
            <a:r>
              <a:rPr lang="ru-RU" dirty="0"/>
              <a:t> </a:t>
            </a:r>
            <a:r>
              <a:rPr lang="ru-RU" dirty="0" err="1"/>
              <a:t>унікальні</a:t>
            </a:r>
            <a:r>
              <a:rPr lang="ru-RU" dirty="0"/>
              <a:t> за </a:t>
            </a:r>
            <a:r>
              <a:rPr lang="ru-RU" dirty="0" err="1"/>
              <a:t>чистотою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Полісся</a:t>
            </a:r>
            <a:r>
              <a:rPr lang="ru-RU" dirty="0"/>
              <a:t> в зону </a:t>
            </a:r>
            <a:r>
              <a:rPr lang="ru-RU" dirty="0" err="1"/>
              <a:t>екологічної</a:t>
            </a:r>
            <a:r>
              <a:rPr lang="ru-RU" dirty="0"/>
              <a:t> </a:t>
            </a:r>
            <a:r>
              <a:rPr lang="ru-RU" dirty="0" err="1"/>
              <a:t>катастрофи</a:t>
            </a:r>
            <a:r>
              <a:rPr lang="ru-RU" dirty="0"/>
              <a:t>. </a:t>
            </a:r>
            <a:r>
              <a:rPr lang="ru-RU" dirty="0" err="1"/>
              <a:t>Загалом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зазнали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8%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(</a:t>
            </a:r>
            <a:r>
              <a:rPr lang="ru-RU" dirty="0" err="1"/>
              <a:t>майже</a:t>
            </a:r>
            <a:r>
              <a:rPr lang="ru-RU" dirty="0"/>
              <a:t> 50 тис. км2 земель!),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зосереджені</a:t>
            </a:r>
            <a:r>
              <a:rPr lang="ru-RU" dirty="0"/>
              <a:t> 2,3 тис. </a:t>
            </a:r>
            <a:r>
              <a:rPr lang="ru-RU" dirty="0" err="1"/>
              <a:t>населених</a:t>
            </a:r>
            <a:r>
              <a:rPr lang="ru-RU" dirty="0"/>
              <a:t> </a:t>
            </a:r>
            <a:r>
              <a:rPr lang="ru-RU" dirty="0" err="1"/>
              <a:t>пунктів</a:t>
            </a:r>
            <a:r>
              <a:rPr lang="ru-RU" dirty="0"/>
              <a:t> </a:t>
            </a:r>
            <a:r>
              <a:rPr lang="ru-RU" dirty="0" err="1"/>
              <a:t>дванадцяти</a:t>
            </a:r>
            <a:r>
              <a:rPr lang="ru-RU" dirty="0"/>
              <a:t> областей.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постраждали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, </a:t>
            </a:r>
            <a:r>
              <a:rPr lang="ru-RU" dirty="0" err="1"/>
              <a:t>Житомирської</a:t>
            </a:r>
            <a:r>
              <a:rPr lang="ru-RU" dirty="0"/>
              <a:t>, </a:t>
            </a:r>
            <a:r>
              <a:rPr lang="ru-RU" dirty="0" err="1"/>
              <a:t>Рівненської</a:t>
            </a:r>
            <a:r>
              <a:rPr lang="ru-RU" dirty="0"/>
              <a:t>, </a:t>
            </a:r>
            <a:r>
              <a:rPr lang="ru-RU" dirty="0" err="1"/>
              <a:t>Чернігівської</a:t>
            </a:r>
            <a:r>
              <a:rPr lang="ru-RU" dirty="0"/>
              <a:t> і </a:t>
            </a:r>
            <a:r>
              <a:rPr lang="ru-RU" dirty="0" err="1"/>
              <a:t>Черкаської</a:t>
            </a:r>
            <a:r>
              <a:rPr lang="ru-RU" dirty="0"/>
              <a:t> областей, </a:t>
            </a:r>
            <a:r>
              <a:rPr lang="ru-RU" dirty="0" err="1"/>
              <a:t>радіоактивні</a:t>
            </a:r>
            <a:r>
              <a:rPr lang="ru-RU" dirty="0"/>
              <a:t> опади </a:t>
            </a:r>
            <a:r>
              <a:rPr lang="ru-RU" dirty="0" err="1"/>
              <a:t>випали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Вінницькій</a:t>
            </a:r>
            <a:r>
              <a:rPr lang="ru-RU" dirty="0"/>
              <a:t>, </a:t>
            </a:r>
            <a:r>
              <a:rPr lang="ru-RU" dirty="0" err="1"/>
              <a:t>Хмельницькій</a:t>
            </a:r>
            <a:r>
              <a:rPr lang="ru-RU" dirty="0"/>
              <a:t>, </a:t>
            </a:r>
            <a:r>
              <a:rPr lang="ru-RU" dirty="0" err="1"/>
              <a:t>Тернопільській</a:t>
            </a:r>
            <a:r>
              <a:rPr lang="ru-RU" dirty="0"/>
              <a:t>, </a:t>
            </a:r>
            <a:r>
              <a:rPr lang="ru-RU" dirty="0" err="1"/>
              <a:t>Івано-Франківській</a:t>
            </a:r>
            <a:r>
              <a:rPr lang="ru-RU" dirty="0"/>
              <a:t>, </a:t>
            </a:r>
            <a:r>
              <a:rPr lang="ru-RU" dirty="0" err="1"/>
              <a:t>Чернівецькій</a:t>
            </a:r>
            <a:r>
              <a:rPr lang="ru-RU" dirty="0"/>
              <a:t>, </a:t>
            </a:r>
            <a:r>
              <a:rPr lang="ru-RU" dirty="0" err="1"/>
              <a:t>Волинській</a:t>
            </a:r>
            <a:r>
              <a:rPr lang="ru-RU" dirty="0"/>
              <a:t> і </a:t>
            </a:r>
            <a:r>
              <a:rPr lang="ru-RU" dirty="0" err="1"/>
              <a:t>Кіровоградській</a:t>
            </a:r>
            <a:r>
              <a:rPr lang="ru-RU" dirty="0"/>
              <a:t> областях. </a:t>
            </a:r>
            <a:r>
              <a:rPr lang="ru-RU" dirty="0" err="1"/>
              <a:t>Понад</a:t>
            </a:r>
            <a:r>
              <a:rPr lang="ru-RU" dirty="0"/>
              <a:t> 3, млн людей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постраждалими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катастрофи</a:t>
            </a:r>
            <a:r>
              <a:rPr lang="ru-RU" dirty="0"/>
              <a:t>, але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мешканців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 descr="C:\Users\Admin\Desktop\Новая папка\Без названия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42926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755650" y="333375"/>
            <a:ext cx="7543800" cy="4543425"/>
          </a:xfrm>
        </p:spPr>
        <p:txBody>
          <a:bodyPr/>
          <a:lstStyle/>
          <a:p>
            <a:r>
              <a:rPr lang="ru-RU" smtClean="0"/>
              <a:t>Унаслідок вибуху прийнято побудування укриття (саркофагу) над аварійним блоком, першочергові заходи з ліквідації аварії дозволили певною мірою зменшити катастрофічні наслідки радіоактивного забруднення. Це було зроблено ціною героїчних зусиль сотень тисяч людей – ліквідаторів аварії, багато з яких уже пішли з життя через захворювання, отримані внаслідок опромінення радіацією.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Відео</a:t>
            </a:r>
            <a:endParaRPr lang="ru-RU" smtClean="0"/>
          </a:p>
        </p:txBody>
      </p:sp>
      <p:pic>
        <p:nvPicPr>
          <p:cNvPr id="4" name="Shape">
            <a:hlinkClick r:id="" action="ppaction://media"/>
          </p:cNvPr>
          <p:cNvPicPr>
            <a:picLocks noGrp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42988" y="692696"/>
            <a:ext cx="6908800" cy="431904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0" y="620713"/>
            <a:ext cx="9144000" cy="1008062"/>
          </a:xfrm>
        </p:spPr>
        <p:txBody>
          <a:bodyPr/>
          <a:lstStyle/>
          <a:p>
            <a:pPr algn="ctr"/>
            <a:r>
              <a:rPr lang="uk-UA" smtClean="0"/>
              <a:t>План</a:t>
            </a:r>
            <a:endParaRPr lang="ru-RU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755650" y="1557338"/>
            <a:ext cx="7543800" cy="4614862"/>
          </a:xfrm>
        </p:spPr>
        <p:txBody>
          <a:bodyPr/>
          <a:lstStyle/>
          <a:p>
            <a:r>
              <a:rPr lang="uk-UA" smtClean="0"/>
              <a:t>Визначення АЕС</a:t>
            </a:r>
          </a:p>
          <a:p>
            <a:r>
              <a:rPr lang="uk-UA" smtClean="0"/>
              <a:t>Принцип дії</a:t>
            </a:r>
          </a:p>
          <a:p>
            <a:r>
              <a:rPr lang="uk-UA" smtClean="0"/>
              <a:t>Атомні електростанції України</a:t>
            </a:r>
          </a:p>
          <a:p>
            <a:r>
              <a:rPr lang="ru-RU" smtClean="0"/>
              <a:t>Протипожежна безпека на атомних станціях</a:t>
            </a:r>
            <a:endParaRPr lang="en-US" smtClean="0"/>
          </a:p>
          <a:p>
            <a:r>
              <a:rPr lang="uk-UA" smtClean="0"/>
              <a:t>Наслідки вибуху атомних станцій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ъект 2"/>
          <p:cNvSpPr>
            <a:spLocks noGrp="1"/>
          </p:cNvSpPr>
          <p:nvPr>
            <p:ph idx="1"/>
          </p:nvPr>
        </p:nvSpPr>
        <p:spPr>
          <a:xfrm>
            <a:off x="755650" y="188913"/>
            <a:ext cx="7543800" cy="3886200"/>
          </a:xfrm>
        </p:spPr>
        <p:txBody>
          <a:bodyPr/>
          <a:lstStyle/>
          <a:p>
            <a:r>
              <a:rPr lang="ru-RU" sz="3200" b="1" smtClean="0"/>
              <a:t>Атомна електростанція (АЕС) </a:t>
            </a:r>
            <a:r>
              <a:rPr lang="ru-RU" smtClean="0"/>
              <a:t>— електростанція, в якій атомна (ядерна) енергія перетворюється в електричну. Генератором енергії на АЕС є атомний реактор.</a:t>
            </a:r>
          </a:p>
        </p:txBody>
      </p:sp>
      <p:pic>
        <p:nvPicPr>
          <p:cNvPr id="15362" name="Picture 2" descr="C:\Users\Admin\Desktop\Новая папка\13127931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3203575"/>
            <a:ext cx="3527425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Принцип дії АЕС </a:t>
            </a:r>
            <a:endParaRPr lang="ru-RU" smtClean="0"/>
          </a:p>
        </p:txBody>
      </p:sp>
      <p:pic>
        <p:nvPicPr>
          <p:cNvPr id="4" name="Shape">
            <a:hlinkClick r:id="" action="ppaction://media"/>
          </p:cNvPr>
          <p:cNvPicPr>
            <a:picLocks noGrp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74700" y="685800"/>
            <a:ext cx="7519988" cy="3886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Атомні електростанції 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України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755650" y="620713"/>
            <a:ext cx="7543800" cy="3744912"/>
          </a:xfrm>
        </p:spPr>
        <p:txBody>
          <a:bodyPr/>
          <a:lstStyle/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Запорізька АЕС</a:t>
            </a:r>
          </a:p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Кримська АЕС</a:t>
            </a:r>
          </a:p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Одеська АТЕЦ</a:t>
            </a:r>
          </a:p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Південноукраїнська АЕС</a:t>
            </a:r>
          </a:p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Рівненська АЕС</a:t>
            </a:r>
          </a:p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Хмельницька АЕС</a:t>
            </a:r>
          </a:p>
          <a:p>
            <a:pPr marL="457200" indent="-457200">
              <a:buFont typeface="Impact" pitchFamily="34" charset="0"/>
              <a:buAutoNum type="arabicPeriod"/>
            </a:pPr>
            <a:r>
              <a:rPr lang="ru-RU" smtClean="0"/>
              <a:t>Чорнобильська АЕС</a:t>
            </a:r>
          </a:p>
          <a:p>
            <a:pPr marL="457200" indent="-457200">
              <a:buFont typeface="Impact" pitchFamily="34" charset="0"/>
              <a:buAutoNum type="arabicPeriod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755650" y="4581525"/>
            <a:ext cx="6781800" cy="1600200"/>
          </a:xfrm>
        </p:spPr>
        <p:txBody>
          <a:bodyPr/>
          <a:lstStyle/>
          <a:p>
            <a:r>
              <a:rPr lang="ru-RU" smtClean="0"/>
              <a:t>Запорізька АЕС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755650" y="404813"/>
            <a:ext cx="7543800" cy="3519487"/>
          </a:xfrm>
        </p:spPr>
        <p:txBody>
          <a:bodyPr/>
          <a:lstStyle/>
          <a:p>
            <a:r>
              <a:rPr lang="ru-RU" smtClean="0"/>
              <a:t>Запорізька АЕС (ЗАЕС) — атомна електростанція, розташована в степовій зоні на березі Каховського водосховища в Запорізькій області України поруч із містом Енергодар. Це найбільша в Європі і 3 у світі атомна електростанція, вона складається з 6 атомних енергоблоків по 1 млн. кВт кожний.</a:t>
            </a:r>
          </a:p>
        </p:txBody>
      </p:sp>
      <p:pic>
        <p:nvPicPr>
          <p:cNvPr id="18435" name="Picture 2" descr="C:\Users\Admin\Desktop\Новая папка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2438" y="3500438"/>
            <a:ext cx="33813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323850" y="4581525"/>
            <a:ext cx="6781800" cy="1600200"/>
          </a:xfrm>
        </p:spPr>
        <p:txBody>
          <a:bodyPr/>
          <a:lstStyle/>
          <a:p>
            <a:r>
              <a:rPr lang="ru-RU" smtClean="0"/>
              <a:t>Кримська АЕС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468313" y="620713"/>
            <a:ext cx="7991475" cy="3951287"/>
          </a:xfrm>
        </p:spPr>
        <p:txBody>
          <a:bodyPr/>
          <a:lstStyle/>
          <a:p>
            <a:r>
              <a:rPr lang="vi-VN" smtClean="0"/>
              <a:t>Кримська атомна електростанція — недобудована атомна електростанція, розташована поблизу міста Щолкіне в Криму на березі солоного Актаського озера (ставок-охолоджувач). Проект станції однотиповий з діючою Балаковською АЕС, Хмельницькою АЕС, Ростовською АЕС і АЕС Темелін. Будівництво Кримської АЕС було припинено на стадії високого ступеня готовності після аварії на Чорнобильській АЕС (готовність першого енергоблоку становила — 80 %, другого — 18 %).</a:t>
            </a:r>
            <a:endParaRPr lang="ru-RU" smtClean="0"/>
          </a:p>
        </p:txBody>
      </p:sp>
      <p:pic>
        <p:nvPicPr>
          <p:cNvPr id="19459" name="Picture 2" descr="C:\Users\Admin\Desktop\Новая папка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4292600"/>
            <a:ext cx="3746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Одеська АТЕЦ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539750" y="685800"/>
            <a:ext cx="7993063" cy="3895725"/>
          </a:xfrm>
        </p:spPr>
        <p:txBody>
          <a:bodyPr/>
          <a:lstStyle/>
          <a:p>
            <a:r>
              <a:rPr lang="ru-RU" smtClean="0"/>
              <a:t>Одеська АТЕЦ  — недобудована атомна теплоелектроцентраль, розташована поруч з містом Теплодар Одеської області України біля Барабойського водосховища за 25 км на захід від Одеси. Два енергоблоки з реакторами ВВЕР-1000 повинні були виробляти електроенергію для одеського регіону, а також забезпечувати теплом Одесу, Чорноморськ і сам Теплодар. Планована електрична потужність станції 2000 МВт, теплова — 6000 МВт.</a:t>
            </a:r>
          </a:p>
        </p:txBody>
      </p:sp>
      <p:pic>
        <p:nvPicPr>
          <p:cNvPr id="20483" name="Picture 2" descr="C:\Users\Admin\Desktop\Новая папка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4083050"/>
            <a:ext cx="2735263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Південноукраїнська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АЕС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741363" y="260350"/>
            <a:ext cx="7543800" cy="3087688"/>
          </a:xfrm>
        </p:spPr>
        <p:txBody>
          <a:bodyPr/>
          <a:lstStyle/>
          <a:p>
            <a:r>
              <a:rPr lang="vi-VN" smtClean="0"/>
              <a:t>Півде́нноукраї́нська АЕС — атомна електростанція, розташована в степовій зоні на лівому березі ріки Південний Буг, при Ташлицькому водосховищі, неподалік (на схід) від міста Южноукраїнська, що в Миколаївській області. Збудована у 1975–1982 роках</a:t>
            </a:r>
            <a:endParaRPr lang="ru-RU" smtClean="0"/>
          </a:p>
        </p:txBody>
      </p:sp>
      <p:pic>
        <p:nvPicPr>
          <p:cNvPr id="21507" name="Picture 2" descr="C:\Users\Admin\Desktop\Новая папка\Без названия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4638" y="2852738"/>
            <a:ext cx="3236912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281</TotalTime>
  <Words>895</Words>
  <Application>Microsoft Office PowerPoint</Application>
  <PresentationFormat>Экран (4:3)</PresentationFormat>
  <Paragraphs>42</Paragraphs>
  <Slides>19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NewsPrint</vt:lpstr>
      <vt:lpstr>Протипожежна безпека на атомних станціях</vt:lpstr>
      <vt:lpstr>План</vt:lpstr>
      <vt:lpstr>Слайд 3</vt:lpstr>
      <vt:lpstr>Принцип дії АЕС </vt:lpstr>
      <vt:lpstr>Атомні електростанції України</vt:lpstr>
      <vt:lpstr>Запорізька АЕС</vt:lpstr>
      <vt:lpstr>Кримська АЕС</vt:lpstr>
      <vt:lpstr>Одеська АТЕЦ</vt:lpstr>
      <vt:lpstr>Південноукраїнська АЕС</vt:lpstr>
      <vt:lpstr>Рівненська АЕС</vt:lpstr>
      <vt:lpstr>Хмельницька АЕС</vt:lpstr>
      <vt:lpstr>Чорнобильська АЕС</vt:lpstr>
      <vt:lpstr>Слайд 13</vt:lpstr>
      <vt:lpstr>Протипожежна безпека на атомних станціях</vt:lpstr>
      <vt:lpstr>Слайд 15</vt:lpstr>
      <vt:lpstr>Наслідки вибуху атомних станцій</vt:lpstr>
      <vt:lpstr>Слайд 17</vt:lpstr>
      <vt:lpstr>Слайд 18</vt:lpstr>
      <vt:lpstr>Відео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Протипожежна небезпека на атомних станціях</dc:title>
  <dc:creator>Admin</dc:creator>
  <cp:lastModifiedBy>Admin</cp:lastModifiedBy>
  <cp:revision>24</cp:revision>
  <dcterms:created xsi:type="dcterms:W3CDTF">2017-04-16T19:39:20Z</dcterms:created>
  <dcterms:modified xsi:type="dcterms:W3CDTF">2017-04-18T15:23:04Z</dcterms:modified>
</cp:coreProperties>
</file>