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2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5904656" cy="1584176"/>
          </a:xfrm>
        </p:spPr>
        <p:txBody>
          <a:bodyPr>
            <a:normAutofit/>
          </a:bodyPr>
          <a:lstStyle/>
          <a:p>
            <a:r>
              <a:rPr lang="ru-RU" sz="1400" i="1" dirty="0" smtClean="0"/>
              <a:t> </a:t>
            </a:r>
            <a:r>
              <a:rPr lang="uk-UA" sz="1400" i="1" dirty="0" smtClean="0"/>
              <a:t>Відділ освіти </a:t>
            </a:r>
            <a:r>
              <a:rPr lang="uk-UA" sz="1400" i="1" dirty="0" err="1" smtClean="0"/>
              <a:t>Снігурівської</a:t>
            </a:r>
            <a:r>
              <a:rPr lang="uk-UA" sz="1400" i="1" dirty="0" smtClean="0"/>
              <a:t>  районної  державної  адміністрації                        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uk-UA" sz="1400" i="1" dirty="0" smtClean="0"/>
              <a:t>                       Районний методичний кабінет 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uk-UA" sz="1400" i="1" dirty="0" smtClean="0"/>
              <a:t>                       Дошкільний навчальний заклад № 7                                                                               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uk-UA" sz="1400" i="1" dirty="0" smtClean="0"/>
              <a:t>                       </a:t>
            </a:r>
            <a:r>
              <a:rPr lang="uk-UA" sz="1400" i="1" dirty="0" err="1" smtClean="0"/>
              <a:t>Снігурівської</a:t>
            </a:r>
            <a:r>
              <a:rPr lang="uk-UA" sz="1400" i="1" dirty="0" smtClean="0"/>
              <a:t>   міської   ради                                                                                                                                           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916832"/>
            <a:ext cx="7416824" cy="42093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i="1" dirty="0" smtClean="0"/>
              <a:t>Інноваційний  підхід  в роботі з дітьми                     через  </a:t>
            </a:r>
            <a:r>
              <a:rPr lang="uk-UA" b="1" i="1" dirty="0" err="1" smtClean="0"/>
              <a:t>здоров'язберігаючі</a:t>
            </a:r>
            <a:r>
              <a:rPr lang="uk-UA" b="1" i="1" dirty="0" smtClean="0"/>
              <a:t>  технології </a:t>
            </a:r>
            <a:endParaRPr lang="ru-RU" b="1" dirty="0" smtClean="0"/>
          </a:p>
          <a:p>
            <a:pPr>
              <a:buNone/>
            </a:pPr>
            <a:r>
              <a:rPr lang="uk-UA" i="1" dirty="0" smtClean="0"/>
              <a:t>         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</a:t>
            </a:r>
            <a:r>
              <a:rPr lang="en-US" i="1" dirty="0" smtClean="0"/>
              <a:t>         </a:t>
            </a:r>
          </a:p>
          <a:p>
            <a:pPr>
              <a:buNone/>
            </a:pPr>
            <a:endParaRPr lang="en-US" sz="1400" i="1" dirty="0" smtClean="0"/>
          </a:p>
          <a:p>
            <a:pPr>
              <a:buNone/>
            </a:pPr>
            <a:endParaRPr lang="en-US" sz="1400" i="1" dirty="0" smtClean="0"/>
          </a:p>
          <a:p>
            <a:pPr>
              <a:buNone/>
            </a:pPr>
            <a:r>
              <a:rPr lang="en-US" sz="1400" b="1" i="1" dirty="0" smtClean="0"/>
              <a:t>                              </a:t>
            </a:r>
            <a:r>
              <a:rPr lang="uk-UA" sz="1400" b="1" i="1" dirty="0" smtClean="0"/>
              <a:t>З досвіду роботи в</a:t>
            </a:r>
            <a:r>
              <a:rPr lang="ru-RU" sz="1400" b="1" i="1" dirty="0" err="1" smtClean="0"/>
              <a:t>иховател</a:t>
            </a:r>
            <a:r>
              <a:rPr lang="uk-UA" sz="1400" b="1" i="1" dirty="0" smtClean="0"/>
              <a:t>я  Огородник Наталії  Леонідівни </a:t>
            </a:r>
            <a:endParaRPr lang="ru-RU" sz="1400" b="1" dirty="0" smtClean="0"/>
          </a:p>
          <a:p>
            <a:pPr>
              <a:buNone/>
            </a:pPr>
            <a:r>
              <a:rPr lang="uk-UA" sz="1400" i="1" dirty="0" smtClean="0"/>
              <a:t> </a:t>
            </a:r>
            <a:endParaRPr lang="ru-RU" sz="1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/>
          </a:bodyPr>
          <a:lstStyle/>
          <a:p>
            <a:r>
              <a:rPr lang="ru-RU" sz="3600" i="1" dirty="0" err="1" smtClean="0"/>
              <a:t>Вправи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з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елементами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хатха-йоги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i="1" dirty="0" smtClean="0"/>
              <a:t>          Йога для </a:t>
            </a:r>
            <a:r>
              <a:rPr lang="ru-RU" sz="1400" i="1" dirty="0" err="1" smtClean="0"/>
              <a:t>здоров'я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Асани</a:t>
            </a:r>
            <a:r>
              <a:rPr lang="ru-RU" sz="1400" i="1" dirty="0" smtClean="0"/>
              <a:t> йоги </a:t>
            </a:r>
            <a:r>
              <a:rPr lang="ru-RU" sz="1400" i="1" dirty="0" err="1" smtClean="0"/>
              <a:t>поліпшуює</a:t>
            </a:r>
            <a:r>
              <a:rPr lang="ru-RU" sz="1400" i="1" dirty="0" smtClean="0"/>
              <a:t> поставу, </a:t>
            </a:r>
            <a:r>
              <a:rPr lang="ru-RU" sz="1400" i="1" dirty="0" err="1" smtClean="0"/>
              <a:t>коригує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деформацію</a:t>
            </a:r>
            <a:r>
              <a:rPr lang="ru-RU" sz="1400" i="1" dirty="0" smtClean="0"/>
              <a:t> хребта</a:t>
            </a:r>
            <a:r>
              <a:rPr lang="uk-UA" sz="1400" i="1" dirty="0" smtClean="0"/>
              <a:t>. </a:t>
            </a:r>
          </a:p>
          <a:p>
            <a:pPr>
              <a:buNone/>
            </a:pPr>
            <a:r>
              <a:rPr lang="uk-UA" sz="1400" i="1" dirty="0" smtClean="0"/>
              <a:t>         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Вправи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виконують</a:t>
            </a:r>
            <a:r>
              <a:rPr lang="ru-RU" sz="1400" i="1" dirty="0" smtClean="0"/>
              <a:t> 6-8 </a:t>
            </a:r>
            <a:r>
              <a:rPr lang="ru-RU" sz="1400" i="1" dirty="0" err="1" smtClean="0"/>
              <a:t>разів</a:t>
            </a:r>
            <a:r>
              <a:rPr lang="ru-RU" sz="1400" i="1" dirty="0" smtClean="0"/>
              <a:t>. </a:t>
            </a:r>
            <a:r>
              <a:rPr lang="uk-UA" sz="1400" i="1" dirty="0" smtClean="0"/>
              <a:t>                                                                                                                                                             </a:t>
            </a:r>
            <a:r>
              <a:rPr lang="ru-RU" sz="1400" i="1" dirty="0" smtClean="0"/>
              <a:t>1. В. п. - ноги </a:t>
            </a:r>
            <a:r>
              <a:rPr lang="ru-RU" sz="1400" i="1" dirty="0" err="1" smtClean="0"/>
              <a:t>нарізно</a:t>
            </a:r>
            <a:r>
              <a:rPr lang="ru-RU" sz="1400" i="1" dirty="0" smtClean="0"/>
              <a:t>, руки на </a:t>
            </a:r>
            <a:r>
              <a:rPr lang="ru-RU" sz="1400" i="1" dirty="0" err="1" smtClean="0"/>
              <a:t>поясі</a:t>
            </a:r>
            <a:r>
              <a:rPr lang="ru-RU" sz="1400" i="1" dirty="0" smtClean="0"/>
              <a:t>. </a:t>
            </a:r>
            <a:r>
              <a:rPr lang="ru-RU" sz="1400" i="1" dirty="0" err="1" smtClean="0"/>
              <a:t>Нахил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праворуч-уперед</a:t>
            </a:r>
            <a:r>
              <a:rPr lang="ru-RU" sz="1400" i="1" dirty="0" smtClean="0"/>
              <a:t>, правою рукою </a:t>
            </a:r>
            <a:r>
              <a:rPr lang="ru-RU" sz="1400" i="1" dirty="0" err="1" smtClean="0"/>
              <a:t>торкнутися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правої</a:t>
            </a:r>
            <a:r>
              <a:rPr lang="ru-RU" sz="1400" i="1" dirty="0" smtClean="0"/>
              <a:t> стопи, </a:t>
            </a:r>
            <a:r>
              <a:rPr lang="ru-RU" sz="1400" i="1" dirty="0" err="1" smtClean="0"/>
              <a:t>ліву</a:t>
            </a:r>
            <a:r>
              <a:rPr lang="ru-RU" sz="1400" i="1" dirty="0" smtClean="0"/>
              <a:t> руку </a:t>
            </a:r>
            <a:r>
              <a:rPr lang="ru-RU" sz="1400" i="1" dirty="0" err="1" smtClean="0"/>
              <a:t>витягти</a:t>
            </a:r>
            <a:r>
              <a:rPr lang="ru-RU" sz="1400" i="1" dirty="0" smtClean="0"/>
              <a:t> догори. </a:t>
            </a:r>
            <a:r>
              <a:rPr lang="ru-RU" sz="1400" i="1" dirty="0" err="1" smtClean="0"/>
              <a:t>Дивитися</a:t>
            </a:r>
            <a:r>
              <a:rPr lang="ru-RU" sz="1400" i="1" dirty="0" smtClean="0"/>
              <a:t> на </a:t>
            </a:r>
            <a:r>
              <a:rPr lang="ru-RU" sz="1400" i="1" dirty="0" err="1" smtClean="0"/>
              <a:t>долоню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лівої</a:t>
            </a:r>
            <a:r>
              <a:rPr lang="ru-RU" sz="1400" i="1" dirty="0" smtClean="0"/>
              <a:t> руки</a:t>
            </a:r>
            <a:r>
              <a:rPr lang="uk-UA" sz="1400" i="1" dirty="0" smtClean="0"/>
              <a:t>. 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Повторити</a:t>
            </a:r>
            <a:r>
              <a:rPr lang="ru-RU" sz="1400" i="1" dirty="0" smtClean="0"/>
              <a:t> те </a:t>
            </a:r>
            <a:r>
              <a:rPr lang="ru-RU" sz="1400" i="1" dirty="0" err="1" smtClean="0"/>
              <a:t>саме</a:t>
            </a:r>
            <a:r>
              <a:rPr lang="ru-RU" sz="1400" i="1" dirty="0" smtClean="0"/>
              <a:t> в </a:t>
            </a:r>
            <a:r>
              <a:rPr lang="ru-RU" sz="1400" i="1" dirty="0" err="1" smtClean="0"/>
              <a:t>другий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бік</a:t>
            </a:r>
            <a:r>
              <a:rPr lang="ru-RU" sz="1400" i="1" dirty="0" smtClean="0"/>
              <a:t>. </a:t>
            </a:r>
            <a:r>
              <a:rPr lang="ru-RU" sz="1400" i="1" dirty="0" err="1" smtClean="0"/>
              <a:t>Виконати</a:t>
            </a:r>
            <a:r>
              <a:rPr lang="ru-RU" sz="1400" i="1" dirty="0" smtClean="0"/>
              <a:t> по 6 </a:t>
            </a:r>
            <a:r>
              <a:rPr lang="ru-RU" sz="1400" i="1" dirty="0" err="1" smtClean="0"/>
              <a:t>разів</a:t>
            </a:r>
            <a:r>
              <a:rPr lang="ru-RU" sz="1400" i="1" dirty="0" smtClean="0"/>
              <a:t> у </a:t>
            </a:r>
            <a:r>
              <a:rPr lang="ru-RU" sz="1400" i="1" dirty="0" err="1" smtClean="0"/>
              <a:t>кожен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бік</a:t>
            </a:r>
            <a:r>
              <a:rPr lang="uk-UA" sz="1400" i="1" dirty="0" smtClean="0"/>
              <a:t>.                                                                                                                                                  </a:t>
            </a:r>
            <a:r>
              <a:rPr lang="ru-RU" sz="1400" i="1" dirty="0" smtClean="0"/>
              <a:t> 2. В. п. - </a:t>
            </a:r>
            <a:r>
              <a:rPr lang="ru-RU" sz="1400" i="1" dirty="0" err="1" smtClean="0"/>
              <a:t>таке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саме</a:t>
            </a:r>
            <a:r>
              <a:rPr lang="ru-RU" sz="1400" i="1" dirty="0" smtClean="0"/>
              <a:t>. </a:t>
            </a:r>
            <a:r>
              <a:rPr lang="ru-RU" sz="1400" i="1" dirty="0" err="1" smtClean="0"/>
              <a:t>Нахили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виконувати</a:t>
            </a:r>
            <a:r>
              <a:rPr lang="ru-RU" sz="1400" i="1" dirty="0" smtClean="0"/>
              <a:t> до </a:t>
            </a:r>
            <a:r>
              <a:rPr lang="ru-RU" sz="1400" i="1" dirty="0" err="1" smtClean="0"/>
              <a:t>протилежної</a:t>
            </a:r>
            <a:r>
              <a:rPr lang="ru-RU" sz="1400" i="1" dirty="0" smtClean="0"/>
              <a:t> ноги. </a:t>
            </a:r>
            <a:r>
              <a:rPr lang="ru-RU" sz="1400" i="1" dirty="0" err="1" smtClean="0"/>
              <a:t>Вправи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робити</a:t>
            </a:r>
            <a:r>
              <a:rPr lang="ru-RU" sz="1400" i="1" dirty="0" smtClean="0"/>
              <a:t> на </a:t>
            </a:r>
            <a:r>
              <a:rPr lang="ru-RU" sz="1400" i="1" dirty="0" err="1" smtClean="0"/>
              <a:t>видиху</a:t>
            </a:r>
            <a:r>
              <a:rPr lang="uk-UA" sz="1400" i="1" dirty="0" smtClean="0"/>
              <a:t>.                                                                                                                                      </a:t>
            </a:r>
            <a:r>
              <a:rPr lang="ru-RU" sz="1400" i="1" dirty="0" smtClean="0"/>
              <a:t> 3. В. п. - </a:t>
            </a:r>
            <a:r>
              <a:rPr lang="ru-RU" sz="1400" i="1" dirty="0" err="1" smtClean="0"/>
              <a:t>випад</a:t>
            </a:r>
            <a:r>
              <a:rPr lang="ru-RU" sz="1400" i="1" dirty="0" smtClean="0"/>
              <a:t> правою (</a:t>
            </a:r>
            <a:r>
              <a:rPr lang="ru-RU" sz="1400" i="1" dirty="0" err="1" smtClean="0"/>
              <a:t>лівою</a:t>
            </a:r>
            <a:r>
              <a:rPr lang="ru-RU" sz="1400" i="1" dirty="0" smtClean="0"/>
              <a:t>) ногою </a:t>
            </a:r>
            <a:r>
              <a:rPr lang="ru-RU" sz="1400" i="1" dirty="0" err="1" smtClean="0"/>
              <a:t>з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нахилом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уперед</a:t>
            </a:r>
            <a:r>
              <a:rPr lang="ru-RU" sz="1400" i="1" dirty="0" smtClean="0"/>
              <a:t>, руки догори. </a:t>
            </a:r>
            <a:r>
              <a:rPr lang="ru-RU" sz="1400" i="1" dirty="0" err="1" smtClean="0"/>
              <a:t>Випрямити</a:t>
            </a:r>
            <a:r>
              <a:rPr lang="ru-RU" sz="1400" i="1" dirty="0" smtClean="0"/>
              <a:t> праву (</a:t>
            </a:r>
            <a:r>
              <a:rPr lang="ru-RU" sz="1400" i="1" dirty="0" err="1" smtClean="0"/>
              <a:t>ліву</a:t>
            </a:r>
            <a:r>
              <a:rPr lang="ru-RU" sz="1400" i="1" dirty="0" smtClean="0"/>
              <a:t>) ногу, </a:t>
            </a:r>
            <a:r>
              <a:rPr lang="ru-RU" sz="1400" i="1" dirty="0" err="1" smtClean="0"/>
              <a:t>витягнути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її</a:t>
            </a:r>
            <a:r>
              <a:rPr lang="ru-RU" sz="1400" i="1" dirty="0" smtClean="0"/>
              <a:t> параллельно  до </a:t>
            </a:r>
            <a:r>
              <a:rPr lang="ru-RU" sz="1400" i="1" dirty="0" err="1" smtClean="0"/>
              <a:t>підлоги</a:t>
            </a:r>
            <a:r>
              <a:rPr lang="ru-RU" sz="1400" i="1" dirty="0" smtClean="0"/>
              <a:t>, руками </a:t>
            </a:r>
            <a:r>
              <a:rPr lang="ru-RU" sz="1400" i="1" dirty="0" err="1" smtClean="0"/>
              <a:t>тягнутися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уперед</a:t>
            </a:r>
            <a:r>
              <a:rPr lang="uk-UA" sz="1400" i="1" dirty="0" smtClean="0"/>
              <a:t>.                                                                                                                           </a:t>
            </a:r>
            <a:r>
              <a:rPr lang="ru-RU" sz="1400" i="1" dirty="0" smtClean="0"/>
              <a:t> 4. В. п. - </a:t>
            </a:r>
            <a:r>
              <a:rPr lang="ru-RU" sz="1400" i="1" dirty="0" err="1" smtClean="0"/>
              <a:t>сидячи</a:t>
            </a:r>
            <a:r>
              <a:rPr lang="ru-RU" sz="1400" i="1" dirty="0" smtClean="0"/>
              <a:t> на </a:t>
            </a:r>
            <a:r>
              <a:rPr lang="ru-RU" sz="1400" i="1" dirty="0" err="1" smtClean="0"/>
              <a:t>п’ятках</a:t>
            </a:r>
            <a:r>
              <a:rPr lang="ru-RU" sz="1400" i="1" dirty="0" smtClean="0"/>
              <a:t>. </a:t>
            </a:r>
            <a:r>
              <a:rPr lang="ru-RU" sz="1400" i="1" dirty="0" err="1" smtClean="0"/>
              <a:t>Лягти</a:t>
            </a:r>
            <a:r>
              <a:rPr lang="ru-RU" sz="1400" i="1" dirty="0" smtClean="0"/>
              <a:t> спиною на </a:t>
            </a:r>
            <a:r>
              <a:rPr lang="ru-RU" sz="1400" i="1" dirty="0" err="1" smtClean="0"/>
              <a:t>підлогу</a:t>
            </a:r>
            <a:r>
              <a:rPr lang="ru-RU" sz="1400" i="1" dirty="0" smtClean="0"/>
              <a:t>, руки догори (за голову </a:t>
            </a:r>
            <a:r>
              <a:rPr lang="ru-RU" sz="1400" i="1" dirty="0" err="1" smtClean="0"/>
              <a:t>або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тримаючись</a:t>
            </a:r>
            <a:r>
              <a:rPr lang="ru-RU" sz="1400" i="1" dirty="0" smtClean="0"/>
              <a:t> за </a:t>
            </a:r>
            <a:r>
              <a:rPr lang="ru-RU" sz="1400" i="1" dirty="0" err="1" smtClean="0"/>
              <a:t>лікті</a:t>
            </a:r>
            <a:r>
              <a:rPr lang="ru-RU" sz="1400" i="1" dirty="0" smtClean="0"/>
              <a:t>). </a:t>
            </a:r>
            <a:r>
              <a:rPr lang="ru-RU" sz="1400" i="1" dirty="0" err="1" smtClean="0"/>
              <a:t>Коліна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ніг</a:t>
            </a:r>
            <a:r>
              <a:rPr lang="ru-RU" sz="1400" i="1" dirty="0" smtClean="0"/>
              <a:t> не </a:t>
            </a:r>
            <a:r>
              <a:rPr lang="ru-RU" sz="1400" i="1" dirty="0" err="1" smtClean="0"/>
              <a:t>п</a:t>
            </a:r>
            <a:r>
              <a:rPr lang="uk-UA" sz="1400" i="1" dirty="0" smtClean="0"/>
              <a:t>і</a:t>
            </a:r>
            <a:r>
              <a:rPr lang="ru-RU" sz="1400" i="1" dirty="0" err="1" smtClean="0"/>
              <a:t>днімати</a:t>
            </a:r>
            <a:r>
              <a:rPr lang="uk-UA" sz="1400" i="1" dirty="0" smtClean="0"/>
              <a:t>, 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утримувати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положення</a:t>
            </a:r>
            <a:r>
              <a:rPr lang="ru-RU" sz="1400" i="1" dirty="0" smtClean="0"/>
              <a:t>. </a:t>
            </a:r>
            <a:r>
              <a:rPr lang="uk-UA" sz="1400" i="1" dirty="0" smtClean="0"/>
              <a:t>                                                                                                                                               </a:t>
            </a:r>
            <a:r>
              <a:rPr lang="ru-RU" sz="1400" i="1" dirty="0" smtClean="0"/>
              <a:t>5. В. п. - </a:t>
            </a:r>
            <a:r>
              <a:rPr lang="ru-RU" sz="1400" i="1" dirty="0" err="1" smtClean="0"/>
              <a:t>лежачи</a:t>
            </a:r>
            <a:r>
              <a:rPr lang="ru-RU" sz="1400" i="1" dirty="0" smtClean="0"/>
              <a:t> на </a:t>
            </a:r>
            <a:r>
              <a:rPr lang="ru-RU" sz="1400" i="1" dirty="0" err="1" smtClean="0"/>
              <a:t>спині</a:t>
            </a:r>
            <a:r>
              <a:rPr lang="ru-RU" sz="1400" i="1" dirty="0" smtClean="0"/>
              <a:t>, опора </a:t>
            </a:r>
            <a:r>
              <a:rPr lang="ru-RU" sz="1400" i="1" dirty="0" err="1" smtClean="0"/>
              <a:t>п’ятками</a:t>
            </a:r>
            <a:r>
              <a:rPr lang="ru-RU" sz="1400" i="1" dirty="0" smtClean="0"/>
              <a:t> на </a:t>
            </a:r>
            <a:r>
              <a:rPr lang="ru-RU" sz="1400" i="1" dirty="0" err="1" smtClean="0"/>
              <a:t>гімнастичну</a:t>
            </a:r>
            <a:r>
              <a:rPr lang="ru-RU" sz="1400" i="1" dirty="0" smtClean="0"/>
              <a:t> лаву. </a:t>
            </a:r>
            <a:r>
              <a:rPr lang="ru-RU" sz="1400" i="1" dirty="0" err="1" smtClean="0"/>
              <a:t>Прогинатися</a:t>
            </a:r>
            <a:r>
              <a:rPr lang="ru-RU" sz="1400" i="1" dirty="0" smtClean="0"/>
              <a:t> догори, руками </a:t>
            </a:r>
            <a:r>
              <a:rPr lang="ru-RU" sz="1400" i="1" dirty="0" err="1" smtClean="0"/>
              <a:t>схопитися</a:t>
            </a:r>
            <a:r>
              <a:rPr lang="ru-RU" sz="1400" i="1" dirty="0" smtClean="0"/>
              <a:t> за </a:t>
            </a:r>
            <a:r>
              <a:rPr lang="ru-RU" sz="1400" i="1" dirty="0" err="1" smtClean="0"/>
              <a:t>нижню</a:t>
            </a:r>
            <a:r>
              <a:rPr lang="ru-RU" sz="1400" i="1" dirty="0" smtClean="0"/>
              <a:t> опору </a:t>
            </a:r>
            <a:r>
              <a:rPr lang="ru-RU" sz="1400" i="1" dirty="0" err="1" smtClean="0"/>
              <a:t>лави</a:t>
            </a:r>
            <a:r>
              <a:rPr lang="ru-RU" sz="1400" i="1" dirty="0" smtClean="0"/>
              <a:t>. </a:t>
            </a:r>
            <a:r>
              <a:rPr lang="ru-RU" sz="1400" i="1" dirty="0" err="1" smtClean="0"/>
              <a:t>Утримувати</a:t>
            </a:r>
            <a:r>
              <a:rPr lang="ru-RU" sz="1400" i="1" dirty="0" smtClean="0"/>
              <a:t> положе</a:t>
            </a:r>
            <a:r>
              <a:rPr lang="uk-UA" sz="1400" i="1" dirty="0" err="1" smtClean="0"/>
              <a:t>ння</a:t>
            </a:r>
            <a:r>
              <a:rPr lang="ru-RU" sz="1400" i="1" dirty="0" smtClean="0"/>
              <a:t>.</a:t>
            </a:r>
            <a:r>
              <a:rPr lang="uk-UA" sz="1400" i="1" dirty="0" smtClean="0"/>
              <a:t>                                                                                                                                         </a:t>
            </a:r>
            <a:r>
              <a:rPr lang="ru-RU" sz="1400" i="1" dirty="0" smtClean="0"/>
              <a:t>6. В. п. - упор руками об </a:t>
            </a:r>
            <a:r>
              <a:rPr lang="ru-RU" sz="1400" i="1" dirty="0" err="1" smtClean="0"/>
              <a:t>підлогу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зігнувши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тулуб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п'яти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спираються</a:t>
            </a:r>
            <a:r>
              <a:rPr lang="ru-RU" sz="1400" i="1" dirty="0" smtClean="0"/>
              <a:t> на </a:t>
            </a:r>
            <a:r>
              <a:rPr lang="ru-RU" sz="1400" i="1" dirty="0" err="1" smtClean="0"/>
              <a:t>підлогу</a:t>
            </a:r>
            <a:r>
              <a:rPr lang="ru-RU" sz="1400" i="1" dirty="0" smtClean="0"/>
              <a:t>. </a:t>
            </a:r>
            <a:r>
              <a:rPr lang="ru-RU" sz="1400" i="1" dirty="0" err="1" smtClean="0"/>
              <a:t>Нахил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тулуба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праворуч</a:t>
            </a:r>
            <a:r>
              <a:rPr lang="ru-RU" sz="1400" i="1" dirty="0" smtClean="0"/>
              <a:t>- </a:t>
            </a:r>
            <a:r>
              <a:rPr lang="ru-RU" sz="1400" i="1" dirty="0" err="1" smtClean="0"/>
              <a:t>лів</a:t>
            </a:r>
            <a:r>
              <a:rPr lang="uk-UA" sz="1400" i="1" dirty="0" smtClean="0"/>
              <a:t>о</a:t>
            </a:r>
            <a:r>
              <a:rPr lang="ru-RU" sz="1400" i="1" dirty="0" err="1" smtClean="0"/>
              <a:t>руч</a:t>
            </a:r>
            <a:r>
              <a:rPr lang="ru-RU" sz="1400" i="1" dirty="0" smtClean="0"/>
              <a:t>. Не </a:t>
            </a:r>
            <a:r>
              <a:rPr lang="ru-RU" sz="1400" i="1" dirty="0" err="1" smtClean="0"/>
              <a:t>змінюючи</a:t>
            </a:r>
            <a:r>
              <a:rPr lang="ru-RU" sz="1400" i="1" dirty="0" smtClean="0"/>
              <a:t> в. п., </a:t>
            </a:r>
            <a:r>
              <a:rPr lang="ru-RU" sz="1400" i="1" dirty="0" err="1" smtClean="0"/>
              <a:t>утримати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рівновагу</a:t>
            </a:r>
            <a:r>
              <a:rPr lang="uk-UA" sz="1400" i="1" dirty="0" smtClean="0"/>
              <a:t>.</a:t>
            </a:r>
            <a:endParaRPr lang="ru-RU" sz="1400" dirty="0" smtClean="0"/>
          </a:p>
          <a:p>
            <a:pPr>
              <a:buNone/>
            </a:pPr>
            <a:r>
              <a:rPr lang="uk-UA" sz="1400" dirty="0" smtClean="0"/>
              <a:t> </a:t>
            </a:r>
            <a:endParaRPr lang="ru-RU" sz="1400" dirty="0" smtClean="0"/>
          </a:p>
          <a:p>
            <a:pPr>
              <a:buNone/>
            </a:pPr>
            <a:r>
              <a:rPr lang="uk-UA" sz="1400" dirty="0" smtClean="0"/>
              <a:t> 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: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755576" y="5301208"/>
            <a:ext cx="6552728" cy="72008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755576" y="4293096"/>
            <a:ext cx="7272808" cy="79208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827584" y="3140968"/>
            <a:ext cx="7344816" cy="86409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755576" y="2132856"/>
            <a:ext cx="7416824" cy="72008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err="1" smtClean="0"/>
              <a:t>Фітболгімнастика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96752"/>
            <a:ext cx="7344816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400" i="1" dirty="0" smtClean="0"/>
              <a:t>                                   </a:t>
            </a:r>
            <a:endParaRPr lang="ru-RU" sz="1400" i="1" dirty="0" smtClean="0"/>
          </a:p>
          <a:p>
            <a:pPr>
              <a:buNone/>
            </a:pPr>
            <a:r>
              <a:rPr lang="uk-UA" sz="1400" i="1" dirty="0" smtClean="0"/>
              <a:t>                                                      </a:t>
            </a:r>
            <a:r>
              <a:rPr lang="uk-UA" sz="2000" i="1" dirty="0" smtClean="0"/>
              <a:t>Етапи роботи з </a:t>
            </a:r>
            <a:r>
              <a:rPr lang="uk-UA" sz="2000" i="1" dirty="0" err="1" smtClean="0"/>
              <a:t>фітболом</a:t>
            </a:r>
            <a:endParaRPr lang="uk-UA" sz="2000" i="1" dirty="0" smtClean="0"/>
          </a:p>
          <a:p>
            <a:pPr>
              <a:buNone/>
            </a:pPr>
            <a:r>
              <a:rPr lang="uk-UA" sz="1400" i="1" dirty="0" smtClean="0"/>
              <a:t> </a:t>
            </a:r>
            <a:endParaRPr lang="ru-RU" sz="1400" i="1" dirty="0" smtClean="0"/>
          </a:p>
          <a:p>
            <a:pPr>
              <a:buNone/>
            </a:pPr>
            <a:r>
              <a:rPr lang="uk-UA" sz="1400" b="1" i="1" dirty="0" smtClean="0"/>
              <a:t>На першому етапі</a:t>
            </a:r>
            <a:r>
              <a:rPr lang="uk-UA" sz="1400" i="1" dirty="0" smtClean="0"/>
              <a:t> розповідаємо дітям про </a:t>
            </a:r>
            <a:r>
              <a:rPr lang="uk-UA" sz="1400" i="1" dirty="0" err="1" smtClean="0"/>
              <a:t>фітбол</a:t>
            </a:r>
            <a:r>
              <a:rPr lang="uk-UA" sz="1400" i="1" dirty="0" smtClean="0"/>
              <a:t>, його особливості, навчаємо правильної посадки на м'ячі, базових положень під час виконання вправ сидячи, лежачи, </a:t>
            </a:r>
            <a:r>
              <a:rPr lang="uk-UA" sz="1400" i="1" dirty="0" err="1" smtClean="0"/>
              <a:t>напівприсівши</a:t>
            </a:r>
            <a:r>
              <a:rPr lang="uk-UA" sz="1400" i="1" dirty="0" smtClean="0"/>
              <a:t>. </a:t>
            </a:r>
            <a:endParaRPr lang="ru-RU" sz="1400" i="1" dirty="0" smtClean="0"/>
          </a:p>
          <a:p>
            <a:pPr>
              <a:buNone/>
            </a:pPr>
            <a:r>
              <a:rPr lang="uk-UA" sz="1400" i="1" dirty="0" smtClean="0"/>
              <a:t> </a:t>
            </a:r>
            <a:endParaRPr lang="ru-RU" sz="1400" i="1" dirty="0" smtClean="0"/>
          </a:p>
          <a:p>
            <a:pPr>
              <a:buNone/>
            </a:pPr>
            <a:endParaRPr lang="ru-RU" sz="1400" b="1" i="1" dirty="0" smtClean="0"/>
          </a:p>
          <a:p>
            <a:pPr>
              <a:buNone/>
            </a:pPr>
            <a:r>
              <a:rPr lang="ru-RU" sz="1400" b="1" i="1" dirty="0" smtClean="0"/>
              <a:t>На другому </a:t>
            </a:r>
            <a:r>
              <a:rPr lang="ru-RU" sz="1400" b="1" i="1" dirty="0" err="1" smtClean="0"/>
              <a:t>етапі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вчимо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дітей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зберігати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правильну</a:t>
            </a:r>
            <a:r>
              <a:rPr lang="ru-RU" sz="1400" i="1" dirty="0" smtClean="0"/>
              <a:t> поставу у </a:t>
            </a:r>
            <a:r>
              <a:rPr lang="ru-RU" sz="1400" i="1" dirty="0" err="1" smtClean="0"/>
              <a:t>разі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зменшення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площі</a:t>
            </a:r>
            <a:r>
              <a:rPr lang="ru-RU" sz="1400" i="1" dirty="0" smtClean="0"/>
              <a:t> опори та </a:t>
            </a:r>
            <a:r>
              <a:rPr lang="ru-RU" sz="1400" i="1" dirty="0" err="1" smtClean="0"/>
              <a:t>рівновагу</a:t>
            </a:r>
            <a:r>
              <a:rPr lang="ru-RU" sz="1400" i="1" dirty="0" smtClean="0"/>
              <a:t> за </a:t>
            </a:r>
            <a:r>
              <a:rPr lang="ru-RU" sz="1400" i="1" dirty="0" err="1" smtClean="0"/>
              <a:t>різних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положень</a:t>
            </a:r>
            <a:r>
              <a:rPr lang="ru-RU" sz="1400" i="1" dirty="0" smtClean="0"/>
              <a:t> на </a:t>
            </a:r>
            <a:r>
              <a:rPr lang="ru-RU" sz="1400" i="1" dirty="0" err="1" smtClean="0"/>
              <a:t>фітболі</a:t>
            </a:r>
            <a:r>
              <a:rPr lang="ru-RU" sz="1400" i="1" dirty="0" smtClean="0"/>
              <a:t>, а </a:t>
            </a:r>
            <a:r>
              <a:rPr lang="ru-RU" sz="1400" i="1" dirty="0" err="1" smtClean="0"/>
              <a:t>також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розслаблювати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м'язи</a:t>
            </a:r>
            <a:r>
              <a:rPr lang="ru-RU" sz="1400" i="1" dirty="0" smtClean="0"/>
              <a:t> та </a:t>
            </a:r>
            <a:r>
              <a:rPr lang="ru-RU" sz="1400" i="1" dirty="0" err="1" smtClean="0"/>
              <a:t>зберігати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правильну</a:t>
            </a:r>
            <a:r>
              <a:rPr lang="ru-RU" sz="1400" i="1" dirty="0" smtClean="0"/>
              <a:t> поставу </a:t>
            </a:r>
            <a:r>
              <a:rPr lang="ru-RU" sz="1400" i="1" dirty="0" err="1" smtClean="0"/>
              <a:t>під</a:t>
            </a:r>
            <a:r>
              <a:rPr lang="ru-RU" sz="1400" i="1" dirty="0" smtClean="0"/>
              <a:t> час </a:t>
            </a:r>
            <a:r>
              <a:rPr lang="ru-RU" sz="1400" i="1" dirty="0" err="1" smtClean="0"/>
              <a:t>виконання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вправ</a:t>
            </a:r>
            <a:r>
              <a:rPr lang="ru-RU" sz="1400" i="1" dirty="0" smtClean="0"/>
              <a:t> для рук та </a:t>
            </a:r>
            <a:r>
              <a:rPr lang="ru-RU" sz="1400" i="1" dirty="0" err="1" smtClean="0"/>
              <a:t>ніг</a:t>
            </a:r>
            <a:r>
              <a:rPr lang="ru-RU" sz="1400" i="1" dirty="0" smtClean="0"/>
              <a:t> при </a:t>
            </a:r>
            <a:r>
              <a:rPr lang="ru-RU" sz="1400" i="1" dirty="0" err="1" smtClean="0"/>
              <a:t>погойдуванні</a:t>
            </a:r>
            <a:r>
              <a:rPr lang="ru-RU" sz="1400" i="1" dirty="0" smtClean="0"/>
              <a:t>.</a:t>
            </a:r>
          </a:p>
          <a:p>
            <a:pPr>
              <a:buNone/>
            </a:pPr>
            <a:r>
              <a:rPr lang="uk-UA" sz="1400" i="1" dirty="0" smtClean="0"/>
              <a:t> </a:t>
            </a:r>
            <a:endParaRPr lang="ru-RU" sz="1400" i="1" dirty="0" smtClean="0"/>
          </a:p>
          <a:p>
            <a:pPr>
              <a:buNone/>
            </a:pPr>
            <a:endParaRPr lang="uk-UA" sz="1400" b="1" i="1" dirty="0" smtClean="0"/>
          </a:p>
          <a:p>
            <a:pPr>
              <a:buNone/>
            </a:pPr>
            <a:r>
              <a:rPr lang="uk-UA" sz="1400" b="1" i="1" dirty="0" smtClean="0"/>
              <a:t>На третьому етапі</a:t>
            </a:r>
            <a:r>
              <a:rPr lang="uk-UA" sz="1400" i="1" dirty="0" smtClean="0"/>
              <a:t> вчимо виконувати в єдиному для всієї групи темпі комплекс </a:t>
            </a:r>
            <a:r>
              <a:rPr lang="uk-UA" sz="1400" i="1" dirty="0" err="1" smtClean="0"/>
              <a:t>загальнорозвивальних</a:t>
            </a:r>
            <a:r>
              <a:rPr lang="uk-UA" sz="1400" i="1" dirty="0" smtClean="0"/>
              <a:t> вправ з використанням </a:t>
            </a:r>
            <a:r>
              <a:rPr lang="uk-UA" sz="1400" i="1" dirty="0" err="1" smtClean="0"/>
              <a:t>фітболу</a:t>
            </a:r>
            <a:r>
              <a:rPr lang="uk-UA" sz="1400" i="1" dirty="0" smtClean="0"/>
              <a:t>, вправи на розтягування.</a:t>
            </a:r>
            <a:endParaRPr lang="ru-RU" sz="1400" i="1" dirty="0" smtClean="0"/>
          </a:p>
          <a:p>
            <a:pPr>
              <a:buNone/>
            </a:pPr>
            <a:r>
              <a:rPr lang="uk-UA" sz="1400" i="1" dirty="0" smtClean="0"/>
              <a:t> </a:t>
            </a:r>
            <a:endParaRPr lang="ru-RU" sz="1400" i="1" dirty="0" smtClean="0"/>
          </a:p>
          <a:p>
            <a:pPr>
              <a:buNone/>
            </a:pPr>
            <a:endParaRPr lang="uk-UA" sz="1400" b="1" i="1" dirty="0" smtClean="0"/>
          </a:p>
          <a:p>
            <a:pPr>
              <a:buNone/>
            </a:pPr>
            <a:r>
              <a:rPr lang="uk-UA" sz="1400" b="1" i="1" dirty="0" smtClean="0"/>
              <a:t>На четвертому етапі</a:t>
            </a:r>
            <a:r>
              <a:rPr lang="uk-UA" sz="1400" i="1" dirty="0" smtClean="0"/>
              <a:t> вдосконалюємо якість виконання вправ у рівновазі. </a:t>
            </a:r>
            <a:endParaRPr lang="ru-RU" sz="1400" i="1" dirty="0" smtClean="0"/>
          </a:p>
          <a:p>
            <a:pPr>
              <a:buNone/>
            </a:pPr>
            <a:r>
              <a:rPr lang="uk-UA" sz="1200" dirty="0" smtClean="0"/>
              <a:t> </a:t>
            </a:r>
            <a:endParaRPr lang="ru-RU" sz="1200" dirty="0" smtClean="0"/>
          </a:p>
          <a:p>
            <a:pPr>
              <a:buNone/>
            </a:pPr>
            <a:r>
              <a:rPr lang="uk-UA" sz="1200" dirty="0" smtClean="0"/>
              <a:t> </a:t>
            </a:r>
            <a:endParaRPr lang="ru-RU" sz="1200" dirty="0" smtClean="0"/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: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Комплекс вправ з </a:t>
            </a:r>
            <a:r>
              <a:rPr lang="uk-UA" sz="2000" dirty="0" err="1" smtClean="0"/>
              <a:t>фітбол</a:t>
            </a:r>
            <a:r>
              <a:rPr lang="uk-UA" sz="2000" dirty="0" smtClean="0"/>
              <a:t> м</a:t>
            </a:r>
            <a:r>
              <a:rPr lang="uk-UA" sz="2000" dirty="0" smtClean="0">
                <a:latin typeface="Calibri"/>
              </a:rPr>
              <a:t>’ячами</a:t>
            </a:r>
            <a:br>
              <a:rPr lang="uk-UA" sz="2000" dirty="0" smtClean="0">
                <a:latin typeface="Calibri"/>
              </a:rPr>
            </a:br>
            <a:r>
              <a:rPr lang="uk-UA" sz="2000" dirty="0" err="1" smtClean="0">
                <a:latin typeface="Calibri"/>
              </a:rPr>
              <a:t>“Ми</a:t>
            </a:r>
            <a:r>
              <a:rPr lang="uk-UA" sz="2000" dirty="0" smtClean="0">
                <a:latin typeface="Calibri"/>
              </a:rPr>
              <a:t> веселі </a:t>
            </a:r>
            <a:r>
              <a:rPr lang="uk-UA" sz="2000" dirty="0" err="1" smtClean="0">
                <a:latin typeface="Calibri"/>
              </a:rPr>
              <a:t>пустуни”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uk-UA" sz="3100" i="1" dirty="0" smtClean="0"/>
              <a:t>              </a:t>
            </a:r>
            <a:r>
              <a:rPr lang="ru-RU" sz="3100" i="1" dirty="0" err="1" smtClean="0"/>
              <a:t>Фітбол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угору</a:t>
            </a:r>
            <a:r>
              <a:rPr lang="ru-RU" sz="3100" i="1" dirty="0" smtClean="0"/>
              <a:t> В.п. — о.с., </a:t>
            </a:r>
            <a:r>
              <a:rPr lang="ru-RU" sz="3100" i="1" dirty="0" err="1" smtClean="0"/>
              <a:t>м'яч</a:t>
            </a:r>
            <a:r>
              <a:rPr lang="ru-RU" sz="3100" i="1" dirty="0" smtClean="0"/>
              <a:t> у руках </a:t>
            </a:r>
            <a:r>
              <a:rPr lang="ru-RU" sz="3100" i="1" dirty="0" err="1" smtClean="0"/>
              <a:t>унизу</a:t>
            </a:r>
            <a:r>
              <a:rPr lang="ru-RU" sz="3100" i="1" dirty="0" smtClean="0"/>
              <a:t>. 1- </a:t>
            </a:r>
            <a:r>
              <a:rPr lang="ru-RU" sz="3100" i="1" dirty="0" err="1" smtClean="0"/>
              <a:t>підняти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м'яч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угору</a:t>
            </a:r>
            <a:r>
              <a:rPr lang="ru-RU" sz="3100" i="1" dirty="0" smtClean="0"/>
              <a:t>, </a:t>
            </a:r>
            <a:r>
              <a:rPr lang="uk-UA" sz="3100" i="1" dirty="0" smtClean="0"/>
              <a:t>                                                                                                                                                                  </a:t>
            </a:r>
            <a:r>
              <a:rPr lang="ru-RU" sz="3100" i="1" dirty="0" err="1" smtClean="0"/>
              <a:t>подивитися</a:t>
            </a:r>
            <a:r>
              <a:rPr lang="ru-RU" sz="3100" i="1" dirty="0" smtClean="0"/>
              <a:t> на </a:t>
            </a:r>
            <a:r>
              <a:rPr lang="ru-RU" sz="3100" i="1" dirty="0" err="1" smtClean="0"/>
              <a:t>ньог</a:t>
            </a:r>
            <a:r>
              <a:rPr lang="uk-UA" sz="3100" i="1" dirty="0" smtClean="0"/>
              <a:t>о. </a:t>
            </a:r>
            <a:r>
              <a:rPr lang="ru-RU" sz="3100" i="1" dirty="0" smtClean="0"/>
              <a:t> 2- </a:t>
            </a:r>
            <a:r>
              <a:rPr lang="ru-RU" sz="3100" i="1" dirty="0" err="1" smtClean="0"/>
              <a:t>повернутися</a:t>
            </a:r>
            <a:r>
              <a:rPr lang="ru-RU" sz="3100" i="1" dirty="0" smtClean="0"/>
              <a:t> у в.п. (</a:t>
            </a:r>
            <a:r>
              <a:rPr lang="ru-RU" sz="3100" i="1" dirty="0" err="1" smtClean="0"/>
              <a:t>повторити</a:t>
            </a:r>
            <a:r>
              <a:rPr lang="ru-RU" sz="3100" i="1" dirty="0" smtClean="0"/>
              <a:t> 10 </a:t>
            </a:r>
            <a:r>
              <a:rPr lang="ru-RU" sz="3100" i="1" dirty="0" err="1" smtClean="0"/>
              <a:t>разів</a:t>
            </a:r>
            <a:r>
              <a:rPr lang="ru-RU" sz="3100" i="1" dirty="0" smtClean="0"/>
              <a:t>). </a:t>
            </a:r>
            <a:r>
              <a:rPr lang="uk-UA" sz="3100" i="1" dirty="0" smtClean="0"/>
              <a:t>                                                                                                                                                                                    </a:t>
            </a:r>
            <a:r>
              <a:rPr lang="ru-RU" sz="3100" i="1" dirty="0" smtClean="0"/>
              <a:t>2.Нахили </a:t>
            </a:r>
            <a:r>
              <a:rPr lang="ru-RU" sz="3100" i="1" dirty="0" err="1" smtClean="0"/>
              <a:t>тулуба</a:t>
            </a:r>
            <a:r>
              <a:rPr lang="ru-RU" sz="3100" i="1" dirty="0" smtClean="0"/>
              <a:t> вперед В.п. —стоячи, </a:t>
            </a:r>
            <a:r>
              <a:rPr lang="ru-RU" sz="3100" i="1" dirty="0" err="1" smtClean="0"/>
              <a:t>м'яч</a:t>
            </a:r>
            <a:r>
              <a:rPr lang="ru-RU" sz="3100" i="1" dirty="0" smtClean="0"/>
              <a:t> перед собою, ноги </a:t>
            </a:r>
            <a:r>
              <a:rPr lang="ru-RU" sz="3100" i="1" dirty="0" err="1" smtClean="0"/>
              <a:t>нарізно</a:t>
            </a:r>
            <a:r>
              <a:rPr lang="ru-RU" sz="3100" i="1" dirty="0" smtClean="0"/>
              <a:t>.</a:t>
            </a:r>
            <a:r>
              <a:rPr lang="uk-UA" sz="3100" i="1" dirty="0" smtClean="0"/>
              <a:t>                                                                                                                                                                    </a:t>
            </a:r>
            <a:r>
              <a:rPr lang="ru-RU" sz="3100" i="1" dirty="0" smtClean="0"/>
              <a:t> 1 - </a:t>
            </a:r>
            <a:r>
              <a:rPr lang="ru-RU" sz="3100" i="1" dirty="0" err="1" smtClean="0"/>
              <a:t>нахил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уперед</a:t>
            </a:r>
            <a:r>
              <a:rPr lang="ru-RU" sz="3100" i="1" dirty="0" smtClean="0"/>
              <a:t>, не </a:t>
            </a:r>
            <a:r>
              <a:rPr lang="ru-RU" sz="3100" i="1" dirty="0" err="1" smtClean="0"/>
              <a:t>згинаючи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ніг</a:t>
            </a:r>
            <a:r>
              <a:rPr lang="ru-RU" sz="3100" i="1" dirty="0" smtClean="0"/>
              <a:t>, </a:t>
            </a:r>
            <a:r>
              <a:rPr lang="ru-RU" sz="3100" i="1" dirty="0" err="1" smtClean="0"/>
              <a:t>долоні</a:t>
            </a:r>
            <a:r>
              <a:rPr lang="ru-RU" sz="3100" i="1" dirty="0" smtClean="0"/>
              <a:t> на </a:t>
            </a:r>
            <a:r>
              <a:rPr lang="ru-RU" sz="3100" i="1" dirty="0" err="1" smtClean="0"/>
              <a:t>м'ячі</a:t>
            </a:r>
            <a:r>
              <a:rPr lang="ru-RU" sz="3100" i="1" dirty="0" smtClean="0"/>
              <a:t>.</a:t>
            </a:r>
            <a:r>
              <a:rPr lang="uk-UA" sz="3100" i="1" dirty="0" smtClean="0"/>
              <a:t>                                                                                                                                                                                                    </a:t>
            </a:r>
            <a:r>
              <a:rPr lang="ru-RU" sz="3100" i="1" dirty="0" smtClean="0"/>
              <a:t> 2-3 - </a:t>
            </a:r>
            <a:r>
              <a:rPr lang="ru-RU" sz="3100" i="1" dirty="0" err="1" smtClean="0"/>
              <a:t>пружні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нахили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з</a:t>
            </a:r>
            <a:r>
              <a:rPr lang="ru-RU" sz="3100" i="1" dirty="0" smtClean="0"/>
              <a:t> натиском на </a:t>
            </a:r>
            <a:r>
              <a:rPr lang="ru-RU" sz="3100" i="1" dirty="0" err="1" smtClean="0"/>
              <a:t>м'яч</a:t>
            </a:r>
            <a:r>
              <a:rPr lang="ru-RU" sz="3100" i="1" dirty="0" smtClean="0"/>
              <a:t>. 4 - </a:t>
            </a:r>
            <a:r>
              <a:rPr lang="ru-RU" sz="3100" i="1" dirty="0" err="1" smtClean="0"/>
              <a:t>повернутися</a:t>
            </a:r>
            <a:r>
              <a:rPr lang="ru-RU" sz="3100" i="1" dirty="0" smtClean="0"/>
              <a:t> </a:t>
            </a:r>
            <a:r>
              <a:rPr lang="uk-UA" sz="3100" i="1" dirty="0" smtClean="0"/>
              <a:t>                                                                                                                                                                                           </a:t>
            </a:r>
            <a:r>
              <a:rPr lang="ru-RU" sz="3100" i="1" dirty="0" smtClean="0"/>
              <a:t>у в.п. (</a:t>
            </a:r>
            <a:r>
              <a:rPr lang="ru-RU" sz="3100" i="1" dirty="0" err="1" smtClean="0"/>
              <a:t>повторити</a:t>
            </a:r>
            <a:r>
              <a:rPr lang="ru-RU" sz="3100" i="1" dirty="0" smtClean="0"/>
              <a:t> 10 </a:t>
            </a:r>
            <a:r>
              <a:rPr lang="ru-RU" sz="3100" i="1" dirty="0" err="1" smtClean="0"/>
              <a:t>разів</a:t>
            </a:r>
            <a:r>
              <a:rPr lang="ru-RU" sz="3100" i="1" dirty="0" smtClean="0"/>
              <a:t>). </a:t>
            </a:r>
            <a:r>
              <a:rPr lang="uk-UA" sz="3100" i="1" dirty="0" smtClean="0"/>
              <a:t>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3100" i="1" dirty="0" smtClean="0"/>
              <a:t>3.Нахили </a:t>
            </a:r>
            <a:r>
              <a:rPr lang="ru-RU" sz="3100" i="1" dirty="0" err="1" smtClean="0"/>
              <a:t>тулуба</a:t>
            </a:r>
            <a:r>
              <a:rPr lang="ru-RU" sz="3100" i="1" dirty="0" smtClean="0"/>
              <a:t> в </a:t>
            </a:r>
            <a:r>
              <a:rPr lang="ru-RU" sz="3100" i="1" dirty="0" err="1" smtClean="0"/>
              <a:t>сторони</a:t>
            </a:r>
            <a:r>
              <a:rPr lang="ru-RU" sz="3100" i="1" dirty="0" smtClean="0"/>
              <a:t> В.п. — </a:t>
            </a:r>
            <a:r>
              <a:rPr lang="ru-RU" sz="3100" i="1" dirty="0" err="1" smtClean="0"/>
              <a:t>сидячи</a:t>
            </a:r>
            <a:r>
              <a:rPr lang="ru-RU" sz="3100" i="1" dirty="0" smtClean="0"/>
              <a:t> на </a:t>
            </a:r>
            <a:r>
              <a:rPr lang="ru-RU" sz="3100" i="1" dirty="0" err="1" smtClean="0"/>
              <a:t>фітболі</a:t>
            </a:r>
            <a:r>
              <a:rPr lang="ru-RU" sz="3100" i="1" dirty="0" smtClean="0"/>
              <a:t>, </a:t>
            </a:r>
            <a:r>
              <a:rPr lang="uk-UA" sz="3100" i="1" dirty="0" smtClean="0"/>
              <a:t>                                                                                                                                                                                  </a:t>
            </a:r>
            <a:r>
              <a:rPr lang="ru-RU" sz="3100" i="1" dirty="0" smtClean="0"/>
              <a:t>руки </a:t>
            </a:r>
            <a:r>
              <a:rPr lang="ru-RU" sz="3100" i="1" dirty="0" err="1" smtClean="0"/>
              <a:t>зігнути</a:t>
            </a:r>
            <a:r>
              <a:rPr lang="ru-RU" sz="3100" i="1" dirty="0" smtClean="0"/>
              <a:t> в </a:t>
            </a:r>
            <a:r>
              <a:rPr lang="ru-RU" sz="3100" i="1" dirty="0" err="1" smtClean="0"/>
              <a:t>ліктях</a:t>
            </a:r>
            <a:r>
              <a:rPr lang="ru-RU" sz="3100" i="1" dirty="0" smtClean="0"/>
              <a:t>. 1 - </a:t>
            </a:r>
            <a:r>
              <a:rPr lang="ru-RU" sz="3100" i="1" dirty="0" err="1" smtClean="0"/>
              <a:t>нахил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тулуба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вліво</a:t>
            </a:r>
            <a:r>
              <a:rPr lang="ru-RU" sz="3100" i="1" dirty="0" smtClean="0"/>
              <a:t>, </a:t>
            </a:r>
            <a:r>
              <a:rPr lang="ru-RU" sz="3100" i="1" dirty="0" err="1" smtClean="0"/>
              <a:t>підняти</a:t>
            </a:r>
            <a:r>
              <a:rPr lang="ru-RU" sz="3100" i="1" dirty="0" smtClean="0"/>
              <a:t> </a:t>
            </a:r>
            <a:r>
              <a:rPr lang="uk-UA" sz="3100" i="1" dirty="0" smtClean="0"/>
              <a:t>                                                                                                                                                                                </a:t>
            </a:r>
            <a:r>
              <a:rPr lang="ru-RU" sz="3100" i="1" dirty="0" smtClean="0"/>
              <a:t>праву руку </a:t>
            </a:r>
            <a:r>
              <a:rPr lang="ru-RU" sz="3100" i="1" dirty="0" err="1" smtClean="0"/>
              <a:t>вгору</a:t>
            </a:r>
            <a:r>
              <a:rPr lang="ru-RU" sz="3100" i="1" dirty="0" smtClean="0"/>
              <a:t> та </a:t>
            </a:r>
            <a:r>
              <a:rPr lang="ru-RU" sz="3100" i="1" dirty="0" err="1" smtClean="0"/>
              <a:t>витягнути</a:t>
            </a:r>
            <a:r>
              <a:rPr lang="ru-RU" sz="3100" i="1" dirty="0" smtClean="0"/>
              <a:t> праву ногу, </a:t>
            </a:r>
            <a:r>
              <a:rPr lang="ru-RU" sz="3100" i="1" dirty="0" err="1" smtClean="0"/>
              <a:t>поставити</a:t>
            </a:r>
            <a:r>
              <a:rPr lang="ru-RU" sz="3100" i="1" dirty="0" smtClean="0"/>
              <a:t> </a:t>
            </a:r>
            <a:r>
              <a:rPr lang="uk-UA" sz="3100" i="1" dirty="0" smtClean="0"/>
              <a:t>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3100" i="1" dirty="0" err="1" smtClean="0"/>
              <a:t>її</a:t>
            </a:r>
            <a:r>
              <a:rPr lang="uk-UA" sz="3100" i="1" dirty="0" smtClean="0"/>
              <a:t>  </a:t>
            </a:r>
            <a:r>
              <a:rPr lang="ru-RU" sz="3100" i="1" dirty="0" smtClean="0"/>
              <a:t>на носок. 2- </a:t>
            </a:r>
            <a:r>
              <a:rPr lang="ru-RU" sz="3100" i="1" dirty="0" err="1" smtClean="0"/>
              <a:t>повернутися</a:t>
            </a:r>
            <a:r>
              <a:rPr lang="ru-RU" sz="3100" i="1" dirty="0" smtClean="0"/>
              <a:t> у в. п. 3- </a:t>
            </a:r>
            <a:r>
              <a:rPr lang="ru-RU" sz="3100" i="1" dirty="0" err="1" smtClean="0"/>
              <a:t>нахил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тулуба</a:t>
            </a:r>
            <a:r>
              <a:rPr lang="ru-RU" sz="3100" i="1" dirty="0" smtClean="0"/>
              <a:t> вправо,</a:t>
            </a:r>
            <a:r>
              <a:rPr lang="uk-UA" sz="3100" i="1" dirty="0" smtClean="0"/>
              <a:t>                                                                                                                                                                                               </a:t>
            </a:r>
            <a:r>
              <a:rPr lang="ru-RU" sz="3100" i="1" dirty="0" err="1" smtClean="0"/>
              <a:t>підняти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ліву</a:t>
            </a:r>
            <a:r>
              <a:rPr lang="ru-RU" sz="3100" i="1" dirty="0" smtClean="0"/>
              <a:t> руку та </a:t>
            </a:r>
            <a:r>
              <a:rPr lang="ru-RU" sz="3100" i="1" dirty="0" err="1" smtClean="0"/>
              <a:t>витягнути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ліву</a:t>
            </a:r>
            <a:r>
              <a:rPr lang="ru-RU" sz="3100" i="1" dirty="0" smtClean="0"/>
              <a:t> ногу, </a:t>
            </a:r>
            <a:r>
              <a:rPr lang="ru-RU" sz="3100" i="1" dirty="0" err="1" smtClean="0"/>
              <a:t>поставити</a:t>
            </a:r>
            <a:r>
              <a:rPr lang="uk-UA" sz="3100" i="1" dirty="0" smtClean="0"/>
              <a:t>                                                                                                                                                                                    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її</a:t>
            </a:r>
            <a:r>
              <a:rPr lang="ru-RU" sz="3100" i="1" dirty="0" smtClean="0"/>
              <a:t> на носок. 4- </a:t>
            </a:r>
            <a:r>
              <a:rPr lang="ru-RU" sz="3100" i="1" dirty="0" err="1" smtClean="0"/>
              <a:t>повернутися</a:t>
            </a:r>
            <a:r>
              <a:rPr lang="ru-RU" sz="3100" i="1" dirty="0" smtClean="0"/>
              <a:t> у в. п. (</a:t>
            </a:r>
            <a:r>
              <a:rPr lang="ru-RU" sz="3100" i="1" dirty="0" err="1" smtClean="0"/>
              <a:t>повторити</a:t>
            </a:r>
            <a:r>
              <a:rPr lang="ru-RU" sz="3100" i="1" dirty="0" smtClean="0"/>
              <a:t> 8-10 </a:t>
            </a:r>
            <a:r>
              <a:rPr lang="ru-RU" sz="3100" i="1" dirty="0" err="1" smtClean="0"/>
              <a:t>разів</a:t>
            </a:r>
            <a:r>
              <a:rPr lang="ru-RU" sz="3100" i="1" dirty="0" smtClean="0"/>
              <a:t>).</a:t>
            </a:r>
            <a:r>
              <a:rPr lang="uk-UA" sz="3100" i="1" dirty="0" smtClean="0"/>
              <a:t>                                                                                                                                                                              </a:t>
            </a:r>
            <a:r>
              <a:rPr lang="ru-RU" sz="3100" i="1" dirty="0" smtClean="0"/>
              <a:t>4. Жабка В.п. — </a:t>
            </a:r>
            <a:r>
              <a:rPr lang="ru-RU" sz="3100" i="1" dirty="0" err="1" smtClean="0"/>
              <a:t>присісти</a:t>
            </a:r>
            <a:r>
              <a:rPr lang="ru-RU" sz="3100" i="1" dirty="0" smtClean="0"/>
              <a:t>, </a:t>
            </a:r>
            <a:r>
              <a:rPr lang="ru-RU" sz="3100" i="1" dirty="0" err="1" smtClean="0"/>
              <a:t>м'яч</a:t>
            </a:r>
            <a:r>
              <a:rPr lang="ru-RU" sz="3100" i="1" dirty="0" smtClean="0"/>
              <a:t> перед собою, руки на</a:t>
            </a:r>
            <a:r>
              <a:rPr lang="uk-UA" sz="3100" i="1" dirty="0" smtClean="0"/>
              <a:t>                                                                                                                                                                                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м'ячі</a:t>
            </a:r>
            <a:r>
              <a:rPr lang="ru-RU" sz="3100" i="1" dirty="0" smtClean="0"/>
              <a:t>. 1- </a:t>
            </a:r>
            <a:r>
              <a:rPr lang="ru-RU" sz="3100" i="1" dirty="0" err="1" smtClean="0"/>
              <a:t>лягти</a:t>
            </a:r>
            <a:r>
              <a:rPr lang="ru-RU" sz="3100" i="1" dirty="0" smtClean="0"/>
              <a:t> животом на </a:t>
            </a:r>
            <a:r>
              <a:rPr lang="ru-RU" sz="3100" i="1" dirty="0" err="1" smtClean="0"/>
              <a:t>м'яч</a:t>
            </a:r>
            <a:r>
              <a:rPr lang="ru-RU" sz="3100" i="1" dirty="0" smtClean="0"/>
              <a:t>, упор на руки, </a:t>
            </a:r>
            <a:r>
              <a:rPr lang="uk-UA" sz="3100" i="1" dirty="0" smtClean="0"/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3100" i="1" dirty="0" smtClean="0"/>
              <a:t>ноги </a:t>
            </a:r>
            <a:r>
              <a:rPr lang="ru-RU" sz="3100" i="1" dirty="0" err="1" smtClean="0"/>
              <a:t>зігнути</a:t>
            </a:r>
            <a:r>
              <a:rPr lang="ru-RU" sz="3100" i="1" dirty="0" smtClean="0"/>
              <a:t>   в </a:t>
            </a:r>
            <a:r>
              <a:rPr lang="ru-RU" sz="3100" i="1" dirty="0" err="1" smtClean="0"/>
              <a:t>колінах</a:t>
            </a:r>
            <a:r>
              <a:rPr lang="ru-RU" sz="3100" i="1" dirty="0" smtClean="0"/>
              <a:t>. 2-3 </a:t>
            </a:r>
            <a:r>
              <a:rPr lang="ru-RU" sz="3100" i="1" dirty="0" err="1" smtClean="0"/>
              <a:t>утримувати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рівновагу</a:t>
            </a:r>
            <a:r>
              <a:rPr lang="ru-RU" sz="3100" i="1" dirty="0" smtClean="0"/>
              <a:t>.</a:t>
            </a:r>
            <a:r>
              <a:rPr lang="uk-UA" sz="3100" i="1" dirty="0" smtClean="0"/>
              <a:t>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3100" i="1" dirty="0" smtClean="0"/>
              <a:t>4 – </a:t>
            </a:r>
            <a:r>
              <a:rPr lang="ru-RU" sz="3100" i="1" dirty="0" err="1" smtClean="0"/>
              <a:t>повернутися</a:t>
            </a:r>
            <a:r>
              <a:rPr lang="ru-RU" sz="3100" i="1" dirty="0" smtClean="0"/>
              <a:t>  у в.п. (</a:t>
            </a:r>
            <a:r>
              <a:rPr lang="ru-RU" sz="3100" i="1" dirty="0" err="1" smtClean="0"/>
              <a:t>повторити</a:t>
            </a:r>
            <a:r>
              <a:rPr lang="ru-RU" sz="3100" i="1" dirty="0" smtClean="0"/>
              <a:t> 8-10 </a:t>
            </a:r>
            <a:r>
              <a:rPr lang="ru-RU" sz="3100" i="1" dirty="0" err="1" smtClean="0"/>
              <a:t>разів</a:t>
            </a:r>
            <a:r>
              <a:rPr lang="ru-RU" sz="3100" i="1" dirty="0" smtClean="0"/>
              <a:t>). </a:t>
            </a:r>
            <a:r>
              <a:rPr lang="uk-UA" sz="3100" i="1" dirty="0" smtClean="0"/>
              <a:t>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3100" dirty="0" smtClean="0"/>
          </a:p>
          <a:p>
            <a:pPr>
              <a:buNone/>
            </a:pPr>
            <a:r>
              <a:rPr lang="uk-UA" sz="3100" i="1" dirty="0" smtClean="0"/>
              <a:t> </a:t>
            </a:r>
            <a:r>
              <a:rPr lang="ru-RU" sz="3100" dirty="0" smtClean="0"/>
              <a:t>          </a:t>
            </a:r>
            <a:r>
              <a:rPr lang="uk-UA" sz="3100" i="1" dirty="0" smtClean="0"/>
              <a:t> </a:t>
            </a:r>
            <a:r>
              <a:rPr lang="ru-RU" sz="3100" i="1" dirty="0" smtClean="0"/>
              <a:t>5. </a:t>
            </a:r>
            <a:r>
              <a:rPr lang="ru-RU" sz="3100" i="1" dirty="0" err="1" smtClean="0"/>
              <a:t>Ящірка</a:t>
            </a:r>
            <a:r>
              <a:rPr lang="ru-RU" sz="3100" i="1" dirty="0" smtClean="0"/>
              <a:t> В.п. — </a:t>
            </a:r>
            <a:r>
              <a:rPr lang="ru-RU" sz="3100" i="1" dirty="0" err="1" smtClean="0"/>
              <a:t>лежачи</a:t>
            </a:r>
            <a:r>
              <a:rPr lang="ru-RU" sz="3100" i="1" dirty="0" smtClean="0"/>
              <a:t> на </a:t>
            </a:r>
            <a:r>
              <a:rPr lang="ru-RU" sz="3100" i="1" dirty="0" err="1" smtClean="0"/>
              <a:t>спині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на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килимку</a:t>
            </a:r>
            <a:r>
              <a:rPr lang="ru-RU" sz="3100" i="1" dirty="0" smtClean="0"/>
              <a:t>, </a:t>
            </a:r>
            <a:endParaRPr lang="ru-RU" sz="3100" dirty="0" smtClean="0"/>
          </a:p>
          <a:p>
            <a:pPr>
              <a:buNone/>
            </a:pPr>
            <a:r>
              <a:rPr lang="uk-UA" sz="3100" i="1" dirty="0" smtClean="0"/>
              <a:t>             </a:t>
            </a:r>
            <a:r>
              <a:rPr lang="ru-RU" sz="3100" i="1" dirty="0" smtClean="0"/>
              <a:t>стопи на </a:t>
            </a:r>
            <a:r>
              <a:rPr lang="ru-RU" sz="3100" i="1" dirty="0" err="1" smtClean="0"/>
              <a:t>м'ячі</a:t>
            </a:r>
            <a:r>
              <a:rPr lang="ru-RU" sz="3100" i="1" dirty="0" smtClean="0"/>
              <a:t>, руки </a:t>
            </a:r>
            <a:r>
              <a:rPr lang="ru-RU" sz="3100" i="1" dirty="0" err="1" smtClean="0"/>
              <a:t>вздовж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тулуба</a:t>
            </a:r>
            <a:r>
              <a:rPr lang="ru-RU" sz="3100" i="1" dirty="0" smtClean="0"/>
              <a:t>. </a:t>
            </a:r>
            <a:r>
              <a:rPr lang="uk-UA" sz="3100" i="1" dirty="0" smtClean="0"/>
              <a:t>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3100" i="1" dirty="0" smtClean="0"/>
              <a:t>1-2 — стопами </a:t>
            </a:r>
            <a:r>
              <a:rPr lang="ru-RU" sz="3100" i="1" dirty="0" err="1" smtClean="0"/>
              <a:t>підкотити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фітбол</a:t>
            </a:r>
            <a:r>
              <a:rPr lang="ru-RU" sz="3100" i="1" dirty="0" smtClean="0"/>
              <a:t> до </a:t>
            </a:r>
            <a:r>
              <a:rPr lang="ru-RU" sz="3100" i="1" dirty="0" err="1" smtClean="0"/>
              <a:t>сідниць</a:t>
            </a:r>
            <a:r>
              <a:rPr lang="ru-RU" sz="3100" i="1" dirty="0" smtClean="0"/>
              <a:t>. </a:t>
            </a:r>
            <a:r>
              <a:rPr lang="uk-UA" sz="3100" i="1" dirty="0" smtClean="0"/>
              <a:t>                                                                                                                                                            </a:t>
            </a:r>
            <a:r>
              <a:rPr lang="ru-RU" sz="3100" dirty="0" smtClean="0"/>
              <a:t>  </a:t>
            </a:r>
            <a:r>
              <a:rPr lang="uk-UA" sz="3100" i="1" dirty="0" smtClean="0"/>
              <a:t>                                                                                                               3-4 </a:t>
            </a:r>
            <a:r>
              <a:rPr lang="ru-RU" sz="3100" i="1" dirty="0" err="1" smtClean="0"/>
              <a:t>повернутись</a:t>
            </a:r>
            <a:r>
              <a:rPr lang="ru-RU" sz="3100" i="1" dirty="0" smtClean="0"/>
              <a:t> у в.п. (</a:t>
            </a:r>
            <a:r>
              <a:rPr lang="ru-RU" sz="3100" i="1" dirty="0" err="1" smtClean="0"/>
              <a:t>повторити</a:t>
            </a:r>
            <a:r>
              <a:rPr lang="ru-RU" sz="3100" i="1" dirty="0" smtClean="0"/>
              <a:t> 8-10 </a:t>
            </a:r>
            <a:r>
              <a:rPr lang="ru-RU" sz="3100" i="1" dirty="0" err="1" smtClean="0"/>
              <a:t>разів</a:t>
            </a:r>
            <a:r>
              <a:rPr lang="ru-RU" sz="3100" i="1" dirty="0" smtClean="0"/>
              <a:t>). </a:t>
            </a:r>
            <a:r>
              <a:rPr lang="uk-UA" sz="3100" i="1" dirty="0" smtClean="0"/>
              <a:t>                                                       </a:t>
            </a:r>
            <a:endParaRPr lang="ru-RU" sz="3100" dirty="0" smtClean="0"/>
          </a:p>
          <a:p>
            <a:pPr>
              <a:buNone/>
            </a:pPr>
            <a:r>
              <a:rPr lang="uk-UA" sz="3100" i="1" dirty="0" smtClean="0"/>
              <a:t>             </a:t>
            </a:r>
            <a:r>
              <a:rPr lang="ru-RU" sz="3100" i="1" dirty="0" smtClean="0"/>
              <a:t>6. </a:t>
            </a:r>
            <a:r>
              <a:rPr lang="ru-RU" sz="3100" i="1" dirty="0" err="1" smtClean="0"/>
              <a:t>Місточок</a:t>
            </a:r>
            <a:r>
              <a:rPr lang="ru-RU" sz="3100" i="1" dirty="0" smtClean="0"/>
              <a:t> В.п. — </a:t>
            </a:r>
            <a:r>
              <a:rPr lang="ru-RU" sz="3100" i="1" dirty="0" err="1" smtClean="0"/>
              <a:t>лежачи</a:t>
            </a:r>
            <a:r>
              <a:rPr lang="ru-RU" sz="3100" i="1" dirty="0" smtClean="0"/>
              <a:t> животом на </a:t>
            </a:r>
            <a:r>
              <a:rPr lang="ru-RU" sz="3100" i="1" dirty="0" err="1" smtClean="0"/>
              <a:t>м'ячі</a:t>
            </a:r>
            <a:r>
              <a:rPr lang="ru-RU" sz="3100" i="1" dirty="0" smtClean="0"/>
              <a:t>, </a:t>
            </a:r>
            <a:r>
              <a:rPr lang="uk-UA" sz="3100" i="1" dirty="0" smtClean="0"/>
              <a:t>                                            </a:t>
            </a:r>
            <a:endParaRPr lang="ru-RU" sz="3100" dirty="0" smtClean="0"/>
          </a:p>
          <a:p>
            <a:pPr>
              <a:buNone/>
            </a:pPr>
            <a:r>
              <a:rPr lang="uk-UA" sz="3100" i="1" dirty="0" smtClean="0"/>
              <a:t>            </a:t>
            </a:r>
            <a:r>
              <a:rPr lang="ru-RU" sz="3100" i="1" dirty="0" smtClean="0"/>
              <a:t>упор руками в </a:t>
            </a:r>
            <a:r>
              <a:rPr lang="ru-RU" sz="3100" i="1" dirty="0" err="1" smtClean="0"/>
              <a:t>підлогу</a:t>
            </a:r>
            <a:r>
              <a:rPr lang="ru-RU" sz="3100" i="1" dirty="0" smtClean="0"/>
              <a:t>, ноги </a:t>
            </a:r>
            <a:r>
              <a:rPr lang="ru-RU" sz="3100" i="1" dirty="0" err="1" smtClean="0"/>
              <a:t>прямі</a:t>
            </a:r>
            <a:r>
              <a:rPr lang="ru-RU" sz="3100" i="1" dirty="0" smtClean="0"/>
              <a:t>. 1 -4 — </a:t>
            </a:r>
            <a:r>
              <a:rPr lang="uk-UA" sz="3100" i="1" dirty="0" smtClean="0"/>
              <a:t>                                                               </a:t>
            </a:r>
            <a:endParaRPr lang="ru-RU" sz="3100" dirty="0" smtClean="0"/>
          </a:p>
          <a:p>
            <a:pPr>
              <a:buNone/>
            </a:pPr>
            <a:r>
              <a:rPr lang="uk-UA" sz="3100" i="1" dirty="0" smtClean="0"/>
              <a:t>            </a:t>
            </a:r>
            <a:r>
              <a:rPr lang="ru-RU" sz="3100" i="1" dirty="0" smtClean="0"/>
              <a:t>пройти руками </a:t>
            </a:r>
            <a:r>
              <a:rPr lang="uk-UA" sz="3100" i="1" dirty="0" smtClean="0"/>
              <a:t>  </a:t>
            </a:r>
            <a:r>
              <a:rPr lang="ru-RU" sz="3100" i="1" dirty="0" smtClean="0"/>
              <a:t>вперед, </a:t>
            </a:r>
            <a:r>
              <a:rPr lang="ru-RU" sz="3100" i="1" dirty="0" err="1" smtClean="0"/>
              <a:t>прокочуватися</a:t>
            </a:r>
            <a:r>
              <a:rPr lang="ru-RU" sz="3100" i="1" dirty="0" smtClean="0"/>
              <a:t> на </a:t>
            </a:r>
            <a:r>
              <a:rPr lang="uk-UA" sz="3100" i="1" dirty="0" smtClean="0"/>
              <a:t>                                       </a:t>
            </a:r>
            <a:endParaRPr lang="ru-RU" sz="3100" dirty="0" smtClean="0"/>
          </a:p>
          <a:p>
            <a:pPr>
              <a:buNone/>
            </a:pPr>
            <a:r>
              <a:rPr lang="uk-UA" sz="3100" i="1" dirty="0" smtClean="0"/>
              <a:t>             </a:t>
            </a:r>
            <a:r>
              <a:rPr lang="ru-RU" sz="3100" i="1" dirty="0" err="1" smtClean="0"/>
              <a:t>м'ячі</a:t>
            </a:r>
            <a:r>
              <a:rPr lang="ru-RU" sz="3100" i="1" dirty="0" smtClean="0"/>
              <a:t>, пройти руками  назад, </a:t>
            </a:r>
            <a:r>
              <a:rPr lang="ru-RU" sz="3100" i="1" dirty="0" err="1" smtClean="0"/>
              <a:t>повернутись</a:t>
            </a:r>
            <a:r>
              <a:rPr lang="ru-RU" sz="3100" i="1" dirty="0" smtClean="0"/>
              <a:t> у в.п. </a:t>
            </a:r>
            <a:r>
              <a:rPr lang="uk-UA" sz="3100" i="1" dirty="0" smtClean="0"/>
              <a:t>                    </a:t>
            </a:r>
            <a:endParaRPr lang="ru-RU" sz="3100" dirty="0" smtClean="0"/>
          </a:p>
          <a:p>
            <a:pPr>
              <a:buNone/>
            </a:pPr>
            <a:r>
              <a:rPr lang="uk-UA" sz="3100" i="1" dirty="0" smtClean="0"/>
              <a:t>             </a:t>
            </a:r>
            <a:r>
              <a:rPr lang="ru-RU" sz="3100" i="1" dirty="0" smtClean="0"/>
              <a:t>(</a:t>
            </a:r>
            <a:r>
              <a:rPr lang="ru-RU" sz="3100" i="1" dirty="0" err="1" smtClean="0"/>
              <a:t>повторити</a:t>
            </a:r>
            <a:r>
              <a:rPr lang="ru-RU" sz="3100" i="1" dirty="0" smtClean="0"/>
              <a:t> 8 </a:t>
            </a:r>
            <a:r>
              <a:rPr lang="ru-RU" sz="3100" i="1" dirty="0" err="1" smtClean="0"/>
              <a:t>разів</a:t>
            </a:r>
            <a:r>
              <a:rPr lang="ru-RU" sz="3100" i="1" dirty="0" smtClean="0"/>
              <a:t>). </a:t>
            </a:r>
            <a:r>
              <a:rPr lang="uk-UA" sz="3100" i="1" dirty="0" smtClean="0"/>
              <a:t> </a:t>
            </a:r>
          </a:p>
          <a:p>
            <a:pPr>
              <a:buNone/>
            </a:pPr>
            <a:r>
              <a:rPr lang="uk-UA" sz="3100" i="1" dirty="0" smtClean="0"/>
              <a:t>          7</a:t>
            </a:r>
            <a:r>
              <a:rPr lang="ru-RU" sz="3100" i="1" dirty="0" smtClean="0"/>
              <a:t>. </a:t>
            </a:r>
            <a:r>
              <a:rPr lang="ru-RU" sz="3100" i="1" dirty="0" err="1" smtClean="0"/>
              <a:t>Стрибки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навколо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м'яча</a:t>
            </a:r>
            <a:r>
              <a:rPr lang="ru-RU" sz="3100" i="1" dirty="0" smtClean="0"/>
              <a:t> В.п. — ноги разом,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руки на </a:t>
            </a:r>
            <a:r>
              <a:rPr lang="ru-RU" sz="3100" i="1" dirty="0" err="1" smtClean="0"/>
              <a:t>поясі</a:t>
            </a:r>
            <a:r>
              <a:rPr lang="ru-RU" sz="3100" i="1" dirty="0" smtClean="0"/>
              <a:t> (</a:t>
            </a:r>
            <a:r>
              <a:rPr lang="ru-RU" sz="3100" i="1" dirty="0" err="1" smtClean="0"/>
              <a:t>повторити</a:t>
            </a:r>
            <a:r>
              <a:rPr lang="ru-RU" sz="3100" i="1" dirty="0" smtClean="0"/>
              <a:t> 20 </a:t>
            </a:r>
            <a:r>
              <a:rPr lang="ru-RU" sz="3100" i="1" dirty="0" err="1" smtClean="0"/>
              <a:t>разів</a:t>
            </a:r>
            <a:r>
              <a:rPr lang="ru-RU" sz="3100" i="1" dirty="0" smtClean="0"/>
              <a:t>). </a:t>
            </a:r>
            <a:r>
              <a:rPr lang="uk-UA" sz="3100" i="1" dirty="0" smtClean="0"/>
              <a:t>                                                                                                                                                                                                                                8. Вправи на відновлення дихання</a:t>
            </a:r>
            <a:r>
              <a:rPr lang="ru-RU" sz="3100" dirty="0" smtClean="0"/>
              <a:t> </a:t>
            </a:r>
            <a:r>
              <a:rPr lang="uk-UA" sz="3100" i="1" dirty="0" smtClean="0"/>
              <a:t>.                                  </a:t>
            </a:r>
            <a:endParaRPr lang="ru-RU" sz="3100" dirty="0" smtClean="0"/>
          </a:p>
          <a:p>
            <a:pPr>
              <a:buNone/>
            </a:pPr>
            <a:r>
              <a:rPr lang="uk-UA" sz="3100" i="1" dirty="0" smtClean="0"/>
              <a:t>                                                                                       </a:t>
            </a:r>
            <a:endParaRPr lang="ru-RU" sz="3100" dirty="0" smtClean="0"/>
          </a:p>
          <a:p>
            <a:pPr>
              <a:buNone/>
            </a:pPr>
            <a:r>
              <a:rPr lang="uk-UA" sz="3700" i="1" dirty="0" smtClean="0"/>
              <a:t> </a:t>
            </a:r>
            <a:endParaRPr lang="ru-RU" sz="3700" dirty="0" smtClean="0"/>
          </a:p>
          <a:p>
            <a:pPr>
              <a:buNone/>
            </a:pPr>
            <a:r>
              <a:rPr lang="uk-UA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Администратор\Desktop\фызрук\Изображение 5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124744"/>
            <a:ext cx="2160240" cy="19128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Администратор\Desktop\фызрук\Изображение 5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005064"/>
            <a:ext cx="2160240" cy="2027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Администратор\Desktop\фызрук\Изображение 560.jpg"/>
          <p:cNvPicPr/>
          <p:nvPr/>
        </p:nvPicPr>
        <p:blipFill>
          <a:blip r:embed="rId5" cstate="print"/>
          <a:srcRect l="4981" t="12142" r="7948" b="13108"/>
          <a:stretch>
            <a:fillRect/>
          </a:stretch>
        </p:blipFill>
        <p:spPr bwMode="auto">
          <a:xfrm>
            <a:off x="3995936" y="3140968"/>
            <a:ext cx="2088232" cy="18684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F: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вал 9"/>
          <p:cNvSpPr/>
          <p:nvPr/>
        </p:nvSpPr>
        <p:spPr>
          <a:xfrm>
            <a:off x="899592" y="5805264"/>
            <a:ext cx="7560840" cy="9361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907704" y="5517232"/>
            <a:ext cx="5472608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691680" y="5013176"/>
            <a:ext cx="6192688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619672" y="4509120"/>
            <a:ext cx="6048672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331640" y="3645024"/>
            <a:ext cx="7200800" cy="9361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59632" y="2708920"/>
            <a:ext cx="6984776" cy="9361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835696" y="1916832"/>
            <a:ext cx="5832648" cy="7200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uk-UA" i="1" dirty="0" err="1" smtClean="0"/>
              <a:t>Рефлексотерапія</a:t>
            </a: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sz="1800" i="1" dirty="0" smtClean="0"/>
              <a:t> </a:t>
            </a:r>
            <a:r>
              <a:rPr lang="uk-UA" sz="2700" b="1" i="1" dirty="0" smtClean="0"/>
              <a:t>Відповідно до різних частин тіла людини,</a:t>
            </a:r>
            <a:r>
              <a:rPr lang="en-US" sz="2700" b="1" i="1" dirty="0" smtClean="0"/>
              <a:t/>
            </a:r>
            <a:br>
              <a:rPr lang="en-US" sz="2700" b="1" i="1" dirty="0" smtClean="0"/>
            </a:br>
            <a:r>
              <a:rPr lang="uk-UA" sz="2700" b="1" i="1" dirty="0" smtClean="0"/>
              <a:t>розрізняють різні види рефлекторної терапії: </a:t>
            </a:r>
            <a:r>
              <a:rPr lang="uk-UA" i="1" dirty="0" smtClean="0"/>
              <a:t/>
            </a:r>
            <a:br>
              <a:rPr lang="uk-UA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344816" cy="4853136"/>
          </a:xfrm>
        </p:spPr>
        <p:txBody>
          <a:bodyPr>
            <a:normAutofit/>
          </a:bodyPr>
          <a:lstStyle/>
          <a:p>
            <a:pPr>
              <a:buNone/>
            </a:pPr>
            <a:endParaRPr lang="uk-UA" sz="1400" i="1" dirty="0" smtClean="0"/>
          </a:p>
          <a:p>
            <a:pPr>
              <a:buNone/>
            </a:pPr>
            <a:endParaRPr lang="uk-UA" sz="1400" i="1" dirty="0" smtClean="0"/>
          </a:p>
          <a:p>
            <a:pPr>
              <a:buNone/>
            </a:pPr>
            <a:r>
              <a:rPr lang="uk-UA" sz="1400" i="1" dirty="0" smtClean="0"/>
              <a:t>                         </a:t>
            </a:r>
            <a:r>
              <a:rPr lang="uk-UA" sz="1400" i="1" dirty="0" err="1" smtClean="0"/>
              <a:t>Корпоральна</a:t>
            </a:r>
            <a:r>
              <a:rPr lang="uk-UA" sz="1400" i="1" dirty="0" smtClean="0"/>
              <a:t> - стимуляція біоактивних точок на поверхні тіла;                                                    </a:t>
            </a:r>
          </a:p>
          <a:p>
            <a:pPr>
              <a:buNone/>
            </a:pPr>
            <a:endParaRPr lang="uk-UA" sz="1400" i="1" dirty="0" smtClean="0"/>
          </a:p>
          <a:p>
            <a:pPr>
              <a:buNone/>
            </a:pPr>
            <a:r>
              <a:rPr lang="uk-UA" sz="1400" i="1" dirty="0" smtClean="0"/>
              <a:t>       </a:t>
            </a:r>
          </a:p>
          <a:p>
            <a:pPr>
              <a:buNone/>
            </a:pPr>
            <a:r>
              <a:rPr lang="uk-UA" sz="1400" i="1" dirty="0" smtClean="0"/>
              <a:t>                 </a:t>
            </a:r>
            <a:r>
              <a:rPr lang="uk-UA" sz="1400" i="1" dirty="0" err="1" smtClean="0"/>
              <a:t>Аурикулотерапія</a:t>
            </a:r>
            <a:r>
              <a:rPr lang="uk-UA" sz="1400" i="1" dirty="0" smtClean="0"/>
              <a:t> - стимуляція   рефлексогенних точок, розташованих на вушних раковинах;</a:t>
            </a:r>
            <a:endParaRPr lang="ru-RU" sz="1400" dirty="0" smtClean="0"/>
          </a:p>
          <a:p>
            <a:pPr>
              <a:buNone/>
            </a:pPr>
            <a:r>
              <a:rPr lang="uk-UA" sz="1400" i="1" dirty="0" smtClean="0"/>
              <a:t> </a:t>
            </a:r>
            <a:endParaRPr lang="ru-RU" sz="1400" dirty="0" smtClean="0"/>
          </a:p>
          <a:p>
            <a:pPr>
              <a:buNone/>
            </a:pPr>
            <a:r>
              <a:rPr lang="uk-UA" sz="1400" i="1" dirty="0" smtClean="0"/>
              <a:t>    </a:t>
            </a:r>
          </a:p>
          <a:p>
            <a:pPr>
              <a:buNone/>
            </a:pPr>
            <a:r>
              <a:rPr lang="uk-UA" sz="1400" i="1" dirty="0" smtClean="0"/>
              <a:t>                      </a:t>
            </a:r>
            <a:r>
              <a:rPr lang="uk-UA" sz="1400" i="1" dirty="0" err="1" smtClean="0"/>
              <a:t>Краніопунктура</a:t>
            </a:r>
            <a:r>
              <a:rPr lang="uk-UA" sz="1400" i="1" dirty="0" smtClean="0"/>
              <a:t> (</a:t>
            </a:r>
            <a:r>
              <a:rPr lang="uk-UA" sz="1400" i="1" dirty="0" err="1" smtClean="0"/>
              <a:t>скальптерапія</a:t>
            </a:r>
            <a:r>
              <a:rPr lang="uk-UA" sz="1400" i="1" dirty="0" smtClean="0"/>
              <a:t> або церебральне голковколювання) - вплив на  енергетичні ділянки в зоні голови;</a:t>
            </a:r>
            <a:endParaRPr lang="ru-RU" sz="1400" dirty="0" smtClean="0"/>
          </a:p>
          <a:p>
            <a:pPr>
              <a:buNone/>
            </a:pPr>
            <a:r>
              <a:rPr lang="uk-UA" sz="1400" i="1" dirty="0" smtClean="0"/>
              <a:t> </a:t>
            </a:r>
            <a:endParaRPr lang="ru-RU" sz="1400" dirty="0" smtClean="0"/>
          </a:p>
          <a:p>
            <a:pPr>
              <a:buNone/>
            </a:pPr>
            <a:r>
              <a:rPr lang="uk-UA" sz="1400" i="1" dirty="0" smtClean="0"/>
              <a:t>                       </a:t>
            </a:r>
            <a:r>
              <a:rPr lang="uk-UA" sz="1400" i="1" dirty="0" err="1" smtClean="0"/>
              <a:t>Назотерапія</a:t>
            </a:r>
            <a:r>
              <a:rPr lang="uk-UA" sz="1400" i="1" dirty="0" smtClean="0"/>
              <a:t> - подразнення точок, що знаходяться в області носа;</a:t>
            </a:r>
            <a:endParaRPr lang="ru-RU" sz="1400" dirty="0" smtClean="0"/>
          </a:p>
          <a:p>
            <a:pPr>
              <a:buNone/>
            </a:pPr>
            <a:r>
              <a:rPr lang="uk-UA" sz="1400" i="1" dirty="0" smtClean="0"/>
              <a:t>                  </a:t>
            </a:r>
          </a:p>
          <a:p>
            <a:pPr>
              <a:buNone/>
            </a:pPr>
            <a:r>
              <a:rPr lang="uk-UA" sz="1400" i="1" dirty="0" smtClean="0"/>
              <a:t>                     </a:t>
            </a:r>
            <a:r>
              <a:rPr lang="uk-UA" sz="1400" i="1" dirty="0" err="1" smtClean="0"/>
              <a:t>Спондіпотерапія</a:t>
            </a:r>
            <a:r>
              <a:rPr lang="uk-UA" sz="1400" i="1" dirty="0" smtClean="0"/>
              <a:t> - натиснення на конкретні ділянки в області  хребта;</a:t>
            </a:r>
            <a:endParaRPr lang="ru-RU" sz="1400" dirty="0" smtClean="0"/>
          </a:p>
          <a:p>
            <a:pPr>
              <a:buNone/>
            </a:pPr>
            <a:r>
              <a:rPr lang="uk-UA" sz="1400" i="1" dirty="0" smtClean="0"/>
              <a:t> </a:t>
            </a:r>
            <a:endParaRPr lang="ru-RU" sz="1400" dirty="0" smtClean="0"/>
          </a:p>
          <a:p>
            <a:pPr>
              <a:buNone/>
            </a:pPr>
            <a:r>
              <a:rPr lang="uk-UA" sz="1400" i="1" dirty="0" smtClean="0"/>
              <a:t>                         </a:t>
            </a:r>
            <a:r>
              <a:rPr lang="uk-UA" sz="1400" i="1" dirty="0" err="1" smtClean="0"/>
              <a:t>Глоссотерапія</a:t>
            </a:r>
            <a:r>
              <a:rPr lang="uk-UA" sz="1400" i="1" dirty="0" smtClean="0"/>
              <a:t> - стимуляція біоактивних точок на мові;</a:t>
            </a:r>
            <a:endParaRPr lang="ru-RU" sz="1400" dirty="0" smtClean="0"/>
          </a:p>
          <a:p>
            <a:pPr>
              <a:buNone/>
            </a:pPr>
            <a:endParaRPr lang="uk-UA" sz="1400" i="1" dirty="0" smtClean="0"/>
          </a:p>
          <a:p>
            <a:pPr>
              <a:buNone/>
            </a:pPr>
            <a:r>
              <a:rPr lang="uk-UA" sz="1400" i="1" dirty="0" err="1" smtClean="0"/>
              <a:t>Педо-</a:t>
            </a:r>
            <a:r>
              <a:rPr lang="uk-UA" sz="1400" i="1" dirty="0" smtClean="0"/>
              <a:t> і </a:t>
            </a:r>
            <a:r>
              <a:rPr lang="uk-UA" sz="1400" i="1" dirty="0" err="1" smtClean="0"/>
              <a:t>Монатерапія</a:t>
            </a:r>
            <a:r>
              <a:rPr lang="uk-UA" sz="1400" i="1" dirty="0" smtClean="0"/>
              <a:t> - роздратування  рефлексогенних точок на ступнях ніг і кистях рук</a:t>
            </a: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552728" cy="922114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Самомасаж</a:t>
            </a:r>
            <a:r>
              <a:rPr lang="en-US" sz="3200" dirty="0" smtClean="0"/>
              <a:t> </a:t>
            </a:r>
            <a:r>
              <a:rPr lang="uk-UA" sz="3200" i="1" dirty="0" smtClean="0"/>
              <a:t>до різних частин тіла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87624" y="1052513"/>
          <a:ext cx="6912768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34563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Масаж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рук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«Ай,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тари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тари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тари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.»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Ай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тарі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тари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тари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,куплю Маше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бурштин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Залишаться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гроші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куплю Маше сережки.</a:t>
                      </a: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Залишаться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п'ятаки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куплю Маше черевики.</a:t>
                      </a: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Залишаться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грошки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куплю Маше ложки.</a:t>
                      </a: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Залишаться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копійки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куплю Маше подушки.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«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Равлик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Будиночок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їде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травинці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об'їжджає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росинки.</a:t>
                      </a: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равлик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повзе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будиночок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собі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везе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Подув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вітерець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захитався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листок</a:t>
                      </a: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знову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стежці</a:t>
                      </a:r>
                      <a:endParaRPr lang="ru-RU" sz="10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повільно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повзе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равлик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Масаж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пальців</a:t>
                      </a:r>
                      <a:endParaRPr lang="ru-RU" sz="18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Знаємо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знаємо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да-да-да,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де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ховаєшся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вода!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Виходь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водиця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, ми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прийшли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вмитися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Лийся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долоньку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ньому-ніж-ку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не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потрошку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посмелей,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будемо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вмиватися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веселіше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Млинці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Ми напекли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млинців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перший дали зайчику, зайчику -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попрыгайке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А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другий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лисенке,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руденької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сестричці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Третій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дали мишка, бурому братика.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Блін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четвертий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котику, котику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вусами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П'ятий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блін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підсмажили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з'їмо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ми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самі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Розтирають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повільного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швидкого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темпу 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промовляючи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весь текст.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Розігрітими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руками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гріють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горло.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«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Пробігають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пальцями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правої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руки по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лівій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руці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кисті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 плеча,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потім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правій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руці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Погладжують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правою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долонею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ліву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руку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кисті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 плеча.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Також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погладжують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праву руку.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Розсунувши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пальці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плещуть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так,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щоб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пальці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обох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рук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стикалися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Нещільно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стискають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кулак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пальці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однієї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руки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вдаряють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тильною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стороною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середину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інший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долоньки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Роблять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растирающие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кругові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рухи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кулачками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кисті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 плеча.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«Пробегаются» пальчиками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кисті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 плеча.</a:t>
                      </a: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Покалачивают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кулачками.</a:t>
                      </a: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Погладжують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руки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долонями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Потім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масажують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іншу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руку.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  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черзі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масажують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кожен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палець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Енергійно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розтирають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кисті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рук.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0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59632" y="620688"/>
          <a:ext cx="6768752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3672408"/>
              </a:tblGrid>
              <a:tr h="5184576">
                <a:tc>
                  <a:txBody>
                    <a:bodyPr/>
                    <a:lstStyle/>
                    <a:p>
                      <a:r>
                        <a:rPr lang="ru-RU" sz="18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Масаж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ніг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«Молоток»</a:t>
                      </a: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Туки-струми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туки-струми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застукали молоточки.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Туки-туки-туки-точки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застукали молоточки.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Туки-струм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туки-струм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так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стукає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молоток.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«Акула»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Нам акула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каракула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дарма, дарма.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 акулу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каракулу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Цеглою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цеглою</a:t>
                      </a:r>
                      <a:endParaRPr lang="ru-RU" sz="10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 акулу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каракулу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кулаком, кулаком.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Ми акулу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каракулу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каблуком, каблуком.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Испугалася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акула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страху потонула.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Тук, тук, тук, тук,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пролунав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будинку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стукіт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Ми капусту нарубали, перетерли,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посолили.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І набили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щільно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діжку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Все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тепер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 нас в порядку.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Молодці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все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швидко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з'їли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Чекають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нас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теплі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ліжка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sz="18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Масаж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стоп.</a:t>
                      </a: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Баю-баю-спатоньки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купимо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синові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валянки</a:t>
                      </a:r>
                      <a:endParaRPr lang="ru-RU" sz="10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надінемо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 ноженьки,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пустимо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 дороженьке.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Буде ваш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синок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ходити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нові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валянки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носити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0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Стискають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розтискають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кулачки.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черзі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масажують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пальці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починаючи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великого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пальця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Простягають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руки вперед.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Плескають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то одна рука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зверху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то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інша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рука.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черзі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масажують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пальці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починаючи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великого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пальця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Поплескують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ноги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долонями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знизу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вгору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Покалачивают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кулачками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Погладжують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долонями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Поплескують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долонями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кісточок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 стегон.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Розтирають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ребрами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Розтирають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кулачками.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Погладжують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долонями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Покалачивают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кулачками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кісточок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вгору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 литках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стегнах.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Постукують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ребрами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Розтирають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кулачками.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Постукують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пальчиками.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Розтирають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долонями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Погладжують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0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Потирають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стопу.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Розминають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пальці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стопи.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Погладжують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стопу.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Сидячи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стільці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кладуть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одну ногу на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іншу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Потирають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стопи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долонями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Розминають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пальці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стопи.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Енергійно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проводять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усіма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пальцями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руки по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стопі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Як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дряпаючи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напрямку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пальців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п'яти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Погладжують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стопи.</a:t>
                      </a:r>
                    </a:p>
                    <a:p>
                      <a:endParaRPr lang="ru-RU" sz="10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31640" y="836712"/>
          <a:ext cx="6552728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364"/>
                <a:gridCol w="3276364"/>
              </a:tblGrid>
              <a:tr h="547260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Масаж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голови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Їжачок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На комод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заліз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їжачок</a:t>
                      </a:r>
                      <a:endParaRPr lang="ru-RU" sz="10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У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нього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не видно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ніжок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У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нього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такого злючки,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Розкуйовджене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колючки: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І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ніяк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розбереш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 </a:t>
                      </a: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Щітка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їжак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Тут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мило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підскочив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І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вчепилася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волосся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І юлило,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мылило,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кусала як оса.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А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скаженої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мочалки,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Я помчав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палиці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А вона за мною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мчиться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І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кусає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як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вовчиця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«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Баранець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баранчик,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не прав!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показуй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свій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норов.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Гребінець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швидше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візьми</a:t>
                      </a:r>
                      <a:endParaRPr lang="ru-RU" sz="10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І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кучерики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розчеши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Масаж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вух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Щоб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вушка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хворіли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розімніть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ми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їх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швидше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ось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згинаємо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відпускаємо</a:t>
                      </a:r>
                      <a:endParaRPr lang="ru-RU" sz="10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знову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все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повторюємо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Козелок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ми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розімніть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по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вуху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пальчиком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ведемо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І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долонькою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притискаємо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сильно-сильно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розтираємо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b="0" i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Круго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вий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масаж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черепа. Права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долоня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погладжує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праву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скроню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переміщується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 затылочку, а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ліва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через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лівий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висок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йде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лоба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пальці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натискають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шкіру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робляться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ж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рухи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як в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комплексі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їжачок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»)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Погладжують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м'якими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рухами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рук у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напрямку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чола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потилиці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US" sz="10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0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0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0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Пальцями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м'яко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розминають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вушну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раковину.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Пальцями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згинають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вухо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відпускають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Великими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вказівними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пальцями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розтираємо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козелок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Долонями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енергійно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розтирають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вуха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агинають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вперед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вушну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раковину,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притискають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відпускають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відчуваючи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вухах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бавовна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Кінчиками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великого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вказівного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пальця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тягнуть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вниз за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обидві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мочки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вух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4 рази.</a:t>
                      </a:r>
                      <a:endParaRPr lang="ru-RU" sz="10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47664" y="476672"/>
          <a:ext cx="60960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760640">
                <a:tc>
                  <a:txBody>
                    <a:bodyPr/>
                    <a:lstStyle/>
                    <a:p>
                      <a:endParaRPr lang="ru-RU" sz="10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«Муха»</a:t>
                      </a: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Муха-горюха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сіла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вухо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Сиділа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сиділа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нікуди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летіла</a:t>
                      </a:r>
                      <a:endParaRPr lang="ru-RU" sz="10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Жужжала, жужжала,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вухо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чесала.</a:t>
                      </a: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Пісню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співала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за-за-за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І по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вуха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поповзла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Посиділа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посиділа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далі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полетіла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«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Тілі-бом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 </a:t>
                      </a: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Тілі,тілі,тілі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бом!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Збив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сосну зайчик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чолом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Шкода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мені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зайчика: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носить зайчик шишку.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Скоріше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побіжи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ліс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зроби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заиньке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компрес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Масаж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обличчя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«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Горобець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 </a:t>
                      </a:r>
                    </a:p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Сів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гілку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воробей,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І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гойдається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ній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Раз, два, три,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чотири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п'ять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Хочеться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летіти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«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Умывалочка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Треба, нам треба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помитися</a:t>
                      </a:r>
                      <a:endParaRPr lang="ru-RU" sz="10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Де тут чиста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водиця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Відкриємо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Кран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ш-ш-ш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Ручки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моєму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ш-ш-ш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Щічку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шийку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ми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потремо</a:t>
                      </a:r>
                      <a:endParaRPr lang="ru-RU" sz="10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І водичкою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обіллємо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«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Неболейка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Щоб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горло не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боліло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Ми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погладимо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сміливо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Щоб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кашляти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чхати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треба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розтирати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носик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лоб ми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теж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розітремо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долоньку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тримаємо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козирком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Вилку пальчиками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зроби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Всіма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пальцями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масажують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вушну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раковину.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Загинаємо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вушну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раковину.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Відтягуємо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мочки вниз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сторони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Масажують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козелок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Розтирають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долонями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вуха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Погладжують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вушка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долонями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uk-UA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0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Обома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долонями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проводять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брів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підборіддя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назад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вгору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Масажують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скроневі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западини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великими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пальцями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правої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лівої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руки,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здійснюючи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обертальні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рухи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Плескають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Роблять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обертальні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рухи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кистями.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Розтирають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один об одного.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Енергійно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погладжують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щоки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шию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рухами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зверху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вниз.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Ніжно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погладжують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долонями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обличчя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Погладжують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долонями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шию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м'якими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рухами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зверху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вниз.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Вказівним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пальцем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розтирають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крила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носа.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Прикладають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чола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розтирають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круговими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рухами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сторони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разом.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Розсовують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вказівні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середні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пальці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розтирають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точки перед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вухами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Потирають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один об одного.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Піднімають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руки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вгору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потягуються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Масажують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груди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круговими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рухами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Погладжують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шийку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Великим пальцем рук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зверху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вниз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розтирають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крила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носа.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764704"/>
          <a:ext cx="609600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594696">
                <a:tc>
                  <a:txBody>
                    <a:bodyPr/>
                    <a:lstStyle/>
                    <a:p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Масажуй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вушка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вміло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Знаємо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знаємо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так-так-так.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Нам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застуда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не страшна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Сонечко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Сонце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вранці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рано встало,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Всіх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дітлахів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приголублює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гладить грудку,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гладить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шийку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гладить носик,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гладить лоб,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гладить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вушка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гладить ручки,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засмагають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діти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Ось!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«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Равлик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ганочка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ганочка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три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години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повзли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равлики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години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повзли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подружки,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на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собі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тягнучи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хатинки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Масаж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спини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«Барабан»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Бам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!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Бам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!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гамір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Так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шуміти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не соромно вам?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дядько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Барабан, ми так стукали</a:t>
                      </a:r>
                    </a:p>
                    <a:p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перебудили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цілий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світ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Проводять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пальцями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лобі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середини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скронь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Розтирають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вуха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Розтирають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долоньки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Піднімають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руки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вгору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Трут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вказівні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пальці</a:t>
                      </a:r>
                      <a:endParaRPr lang="ru-RU" sz="10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Масажують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ніздрі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зверху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вниз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знизу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вгору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 10-20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разів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Діти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один за одним «паровозиком»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поплескують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долонями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спині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попереду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стоїть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дитини</a:t>
                      </a:r>
                      <a:endParaRPr lang="ru-RU" sz="10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Покалачивают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кулачками.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Постукують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пальчиками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погладжують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долонями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Постукують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кулачками.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Поплескують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долоньками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Постукують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пальчиками.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Погладжують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долонею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Потім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міняються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місцями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Діти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один за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одним.Розтирають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спини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долонями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Легко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постукують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пальчиками.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Легко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пощипують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Покалачивают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кулачками.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Погладжують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долонями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Потім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міняються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місцями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Поплескують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долонями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</a:p>
                    <a:p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Постукують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ребрами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Покалачивают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кулачками.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Поплескують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долонями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Постукують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пальчиками.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Легко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покалачивают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кулачками.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Розтирають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спини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ребрами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Погладжують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долонями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спину.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Легко «пробегаются» по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спині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пальчиками.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: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uk-UA" i="1" dirty="0" smtClean="0"/>
              <a:t>Ритмопластика</a:t>
            </a:r>
            <a:endParaRPr lang="ru-RU" i="1" dirty="0"/>
          </a:p>
        </p:txBody>
      </p:sp>
      <p:pic>
        <p:nvPicPr>
          <p:cNvPr id="4" name="Содержимое 3" descr="C:\Users\Администратор\Desktop\фото Огородник\_DSC0339.JPG"/>
          <p:cNvPicPr>
            <a:picLocks noGrp="1"/>
          </p:cNvPicPr>
          <p:nvPr>
            <p:ph idx="1"/>
          </p:nvPr>
        </p:nvPicPr>
        <p:blipFill>
          <a:blip r:embed="rId3" cstate="print"/>
          <a:srcRect t="25987" r="5714" b="24926"/>
          <a:stretch>
            <a:fillRect/>
          </a:stretch>
        </p:blipFill>
        <p:spPr bwMode="auto">
          <a:xfrm>
            <a:off x="1187624" y="1484784"/>
            <a:ext cx="2088232" cy="13681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Администратор\Desktop\фызрук\_DSC0315.JPG"/>
          <p:cNvPicPr/>
          <p:nvPr/>
        </p:nvPicPr>
        <p:blipFill>
          <a:blip r:embed="rId4" cstate="print"/>
          <a:srcRect l="10801" t="11321"/>
          <a:stretch>
            <a:fillRect/>
          </a:stretch>
        </p:blipFill>
        <p:spPr bwMode="auto">
          <a:xfrm>
            <a:off x="6156176" y="1340768"/>
            <a:ext cx="2155304" cy="13681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Администратор\Desktop\фото Огородник\_DSC0306.JPG"/>
          <p:cNvPicPr/>
          <p:nvPr/>
        </p:nvPicPr>
        <p:blipFill>
          <a:blip r:embed="rId5" cstate="print"/>
          <a:srcRect l="17157" t="4819" r="5719"/>
          <a:stretch>
            <a:fillRect/>
          </a:stretch>
        </p:blipFill>
        <p:spPr bwMode="auto">
          <a:xfrm>
            <a:off x="3635896" y="1844824"/>
            <a:ext cx="2292276" cy="16561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Администратор\Desktop\фото Огородник\_DSC0349.JPG"/>
          <p:cNvPicPr/>
          <p:nvPr/>
        </p:nvPicPr>
        <p:blipFill>
          <a:blip r:embed="rId6" cstate="print"/>
          <a:srcRect l="11224" t="9880" r="4436" b="6024"/>
          <a:stretch>
            <a:fillRect/>
          </a:stretch>
        </p:blipFill>
        <p:spPr bwMode="auto">
          <a:xfrm>
            <a:off x="5724128" y="3717032"/>
            <a:ext cx="2376264" cy="19533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Администратор\Desktop\фото Огородник\_DSC0332.JPG"/>
          <p:cNvPicPr/>
          <p:nvPr/>
        </p:nvPicPr>
        <p:blipFill>
          <a:blip r:embed="rId7" cstate="print"/>
          <a:srcRect l="12513" t="4097" r="20791" b="4251"/>
          <a:stretch>
            <a:fillRect/>
          </a:stretch>
        </p:blipFill>
        <p:spPr bwMode="auto">
          <a:xfrm rot="5400000">
            <a:off x="1800198" y="3824538"/>
            <a:ext cx="2401446" cy="23304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827584" y="5013176"/>
            <a:ext cx="7272808" cy="100811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043608" y="3501008"/>
            <a:ext cx="6984776" cy="115212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971600" y="1916832"/>
            <a:ext cx="7128792" cy="129614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 </a:t>
            </a:r>
            <a:r>
              <a:rPr lang="uk-UA" i="1" dirty="0" err="1" smtClean="0"/>
              <a:t>Здоров'язберігаючі</a:t>
            </a:r>
            <a:r>
              <a:rPr lang="uk-UA" i="1" dirty="0" smtClean="0"/>
              <a:t> технології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i="1" dirty="0" smtClean="0"/>
              <a:t> 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700809"/>
            <a:ext cx="7272808" cy="40324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400" i="1" dirty="0" smtClean="0"/>
              <a:t> </a:t>
            </a:r>
            <a:endParaRPr lang="ru-RU" sz="1400" dirty="0" smtClean="0"/>
          </a:p>
          <a:p>
            <a:pPr>
              <a:buNone/>
            </a:pPr>
            <a:r>
              <a:rPr lang="uk-UA" sz="1400" i="1" dirty="0" smtClean="0"/>
              <a:t> </a:t>
            </a:r>
            <a:endParaRPr lang="ru-RU" sz="1400" dirty="0" smtClean="0"/>
          </a:p>
          <a:p>
            <a:pPr>
              <a:buNone/>
            </a:pPr>
            <a:r>
              <a:rPr lang="uk-UA" sz="1400" b="1" i="1" dirty="0" smtClean="0"/>
              <a:t>1. Технології збереження та стимулювання здоров'я</a:t>
            </a:r>
            <a:r>
              <a:rPr lang="uk-UA" sz="1400" i="1" dirty="0" smtClean="0"/>
              <a:t>:  ритмопластика, динамічні паузи, рухливі та спортивні ігри, релаксація, технології естетичної спрямованості, гімнастика пальчикова, гімнастика для очей, гімнастика дихальна, гімнастика бадьорить, гімнастика </a:t>
            </a:r>
            <a:r>
              <a:rPr lang="uk-UA" sz="1400" i="1" dirty="0" err="1" smtClean="0"/>
              <a:t>коригуюча</a:t>
            </a:r>
            <a:r>
              <a:rPr lang="uk-UA" sz="1400" i="1" dirty="0" smtClean="0"/>
              <a:t>, гімнастика ортопедична.</a:t>
            </a:r>
            <a:endParaRPr lang="ru-RU" sz="1400" dirty="0" smtClean="0"/>
          </a:p>
          <a:p>
            <a:pPr>
              <a:buNone/>
            </a:pPr>
            <a:r>
              <a:rPr lang="uk-UA" sz="1400" i="1" dirty="0" smtClean="0"/>
              <a:t> </a:t>
            </a:r>
            <a:endParaRPr lang="ru-RU" sz="1400" dirty="0" smtClean="0"/>
          </a:p>
          <a:p>
            <a:pPr>
              <a:buNone/>
            </a:pPr>
            <a:r>
              <a:rPr lang="uk-UA" sz="1400" i="1" dirty="0" smtClean="0"/>
              <a:t> </a:t>
            </a:r>
            <a:endParaRPr lang="ru-RU" sz="1400" dirty="0" smtClean="0"/>
          </a:p>
          <a:p>
            <a:pPr>
              <a:buNone/>
            </a:pPr>
            <a:r>
              <a:rPr lang="uk-UA" sz="1400" b="1" i="1" dirty="0" smtClean="0"/>
              <a:t>2. Технології навчання здоровому способу життя</a:t>
            </a:r>
            <a:r>
              <a:rPr lang="uk-UA" sz="1400" i="1" dirty="0" smtClean="0"/>
              <a:t>: фізкультурні заняття, проблемно-ігрові (ігротреннінг і </a:t>
            </a:r>
            <a:r>
              <a:rPr lang="uk-UA" sz="1400" i="1" dirty="0" err="1" smtClean="0"/>
              <a:t>ігротерапия</a:t>
            </a:r>
            <a:r>
              <a:rPr lang="uk-UA" sz="1400" i="1" dirty="0" smtClean="0"/>
              <a:t>), комунікативні ігри, бесіди    із серії «Здоров'я», самомасаж, точковий самомасаж, біологічний зворотний зв'язок .</a:t>
            </a:r>
            <a:endParaRPr lang="ru-RU" sz="1400" dirty="0" smtClean="0"/>
          </a:p>
          <a:p>
            <a:pPr>
              <a:buNone/>
            </a:pPr>
            <a:r>
              <a:rPr lang="uk-UA" sz="1400" i="1" dirty="0" smtClean="0"/>
              <a:t> </a:t>
            </a:r>
            <a:endParaRPr lang="ru-RU" sz="1400" dirty="0" smtClean="0"/>
          </a:p>
          <a:p>
            <a:pPr>
              <a:buNone/>
            </a:pPr>
            <a:r>
              <a:rPr lang="uk-UA" sz="1400" i="1" dirty="0" smtClean="0"/>
              <a:t> </a:t>
            </a:r>
            <a:endParaRPr lang="ru-RU" sz="1400" dirty="0" smtClean="0"/>
          </a:p>
          <a:p>
            <a:pPr>
              <a:buNone/>
            </a:pPr>
            <a:r>
              <a:rPr lang="uk-UA" sz="1400" i="1" dirty="0" smtClean="0"/>
              <a:t> </a:t>
            </a:r>
            <a:endParaRPr lang="ru-RU" sz="1400" dirty="0" smtClean="0"/>
          </a:p>
          <a:p>
            <a:pPr>
              <a:buNone/>
            </a:pPr>
            <a:r>
              <a:rPr lang="uk-UA" sz="1400" i="1" dirty="0" smtClean="0"/>
              <a:t> </a:t>
            </a:r>
            <a:r>
              <a:rPr lang="uk-UA" sz="1400" b="1" i="1" dirty="0" smtClean="0"/>
              <a:t>3. </a:t>
            </a:r>
            <a:r>
              <a:rPr lang="uk-UA" sz="1400" b="1" i="1" dirty="0" err="1" smtClean="0"/>
              <a:t>Корекційні</a:t>
            </a:r>
            <a:r>
              <a:rPr lang="uk-UA" sz="1400" b="1" i="1" dirty="0" smtClean="0"/>
              <a:t> технології</a:t>
            </a:r>
            <a:r>
              <a:rPr lang="uk-UA" sz="1400" i="1" dirty="0" smtClean="0"/>
              <a:t>: </a:t>
            </a:r>
            <a:r>
              <a:rPr lang="uk-UA" sz="1400" i="1" dirty="0" err="1" smtClean="0"/>
              <a:t>арттерапія</a:t>
            </a:r>
            <a:r>
              <a:rPr lang="uk-UA" sz="1400" i="1" dirty="0" smtClean="0"/>
              <a:t>, технології музичного впливу, </a:t>
            </a:r>
            <a:r>
              <a:rPr lang="uk-UA" sz="1400" i="1" dirty="0" err="1" smtClean="0"/>
              <a:t>казкотерапія</a:t>
            </a:r>
            <a:r>
              <a:rPr lang="uk-UA" sz="1400" i="1" dirty="0" smtClean="0"/>
              <a:t>, технології впливу кольором, технології корекції поведінки.</a:t>
            </a:r>
            <a:endParaRPr lang="ru-RU" sz="1400" dirty="0" smtClean="0"/>
          </a:p>
          <a:p>
            <a:pPr>
              <a:buNone/>
            </a:pPr>
            <a:r>
              <a:rPr lang="uk-UA" sz="1400" i="1" dirty="0" smtClean="0"/>
              <a:t> </a:t>
            </a:r>
            <a:endParaRPr lang="ru-RU" sz="1400" dirty="0" smtClean="0"/>
          </a:p>
          <a:p>
            <a:pPr>
              <a:buNone/>
            </a:pPr>
            <a:r>
              <a:rPr lang="uk-UA" sz="1400" i="1" dirty="0" smtClean="0"/>
              <a:t> </a:t>
            </a:r>
            <a:endParaRPr lang="ru-RU" sz="1400" dirty="0" smtClean="0"/>
          </a:p>
          <a:p>
            <a:pPr>
              <a:buNone/>
            </a:pPr>
            <a:r>
              <a:rPr lang="uk-UA" sz="1400" i="1" dirty="0" smtClean="0"/>
              <a:t> 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: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2771800" y="4653136"/>
            <a:ext cx="4896544" cy="9361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051720" y="3717032"/>
            <a:ext cx="4680520" cy="7920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403648" y="2636912"/>
            <a:ext cx="4464496" cy="7920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827584" y="1628800"/>
            <a:ext cx="3312368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984776" cy="850106"/>
          </a:xfrm>
        </p:spPr>
        <p:txBody>
          <a:bodyPr>
            <a:normAutofit fontScale="90000"/>
          </a:bodyPr>
          <a:lstStyle/>
          <a:p>
            <a:r>
              <a:rPr lang="uk-UA" sz="2800" b="1" i="1" dirty="0" smtClean="0"/>
              <a:t>Значення ритмопластики для здоров’я дитини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    </a:t>
            </a:r>
            <a:r>
              <a:rPr lang="ru-RU" sz="2000" i="1" dirty="0" smtClean="0"/>
              <a:t>З</a:t>
            </a:r>
            <a:r>
              <a:rPr lang="uk-UA" sz="2000" i="1" dirty="0" err="1" smtClean="0"/>
              <a:t>міцнення</a:t>
            </a:r>
            <a:r>
              <a:rPr lang="uk-UA" sz="2000" i="1" dirty="0" smtClean="0"/>
              <a:t> здоров'я</a:t>
            </a:r>
            <a:endParaRPr lang="ru-RU" sz="2000" dirty="0" smtClean="0"/>
          </a:p>
          <a:p>
            <a:pPr>
              <a:buNone/>
            </a:pPr>
            <a:r>
              <a:rPr lang="ru-RU" sz="2000" i="1" dirty="0" smtClean="0"/>
              <a:t>   </a:t>
            </a:r>
          </a:p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r>
              <a:rPr lang="uk-UA" sz="2000" i="1" dirty="0" smtClean="0"/>
              <a:t>                  Розвиток опорно-рухового апарату</a:t>
            </a:r>
            <a:endParaRPr lang="ru-RU" sz="2000" dirty="0" smtClean="0"/>
          </a:p>
          <a:p>
            <a:pPr>
              <a:buNone/>
            </a:pPr>
            <a:r>
              <a:rPr lang="uk-UA" sz="2000" i="1" dirty="0" smtClean="0"/>
              <a:t>     </a:t>
            </a:r>
          </a:p>
          <a:p>
            <a:pPr>
              <a:buNone/>
            </a:pPr>
            <a:endParaRPr lang="uk-UA" sz="2000" i="1" dirty="0" smtClean="0"/>
          </a:p>
          <a:p>
            <a:pPr>
              <a:buNone/>
            </a:pPr>
            <a:r>
              <a:rPr lang="uk-UA" sz="2000" i="1" dirty="0" smtClean="0"/>
              <a:t>                                   Профілактика плоскостопості</a:t>
            </a:r>
            <a:endParaRPr lang="ru-RU" sz="2000" dirty="0" smtClean="0"/>
          </a:p>
          <a:p>
            <a:pPr>
              <a:buNone/>
            </a:pPr>
            <a:r>
              <a:rPr lang="uk-UA" sz="2000" i="1" dirty="0" smtClean="0"/>
              <a:t>     </a:t>
            </a:r>
          </a:p>
          <a:p>
            <a:pPr>
              <a:buNone/>
            </a:pPr>
            <a:endParaRPr lang="uk-UA" sz="2000" i="1" dirty="0" smtClean="0"/>
          </a:p>
          <a:p>
            <a:pPr>
              <a:buNone/>
            </a:pPr>
            <a:r>
              <a:rPr lang="uk-UA" sz="2000" i="1" dirty="0" smtClean="0"/>
              <a:t>                                              Формування правильної постави</a:t>
            </a:r>
            <a:endParaRPr lang="ru-RU" sz="2000" dirty="0" smtClean="0"/>
          </a:p>
          <a:p>
            <a:pPr>
              <a:buNone/>
            </a:pPr>
            <a:r>
              <a:rPr lang="uk-UA" b="1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: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/>
              <a:t>Використання  </a:t>
            </a:r>
            <a:r>
              <a:rPr lang="uk-UA" sz="3200" b="1" i="1" dirty="0" err="1" smtClean="0"/>
              <a:t>коригуючих</a:t>
            </a:r>
            <a:r>
              <a:rPr lang="uk-UA" sz="3200" b="1" i="1" dirty="0" smtClean="0"/>
              <a:t>  доріжок </a:t>
            </a:r>
            <a:endParaRPr lang="ru-RU" sz="3200" b="1" i="1" dirty="0"/>
          </a:p>
        </p:txBody>
      </p:sp>
      <p:pic>
        <p:nvPicPr>
          <p:cNvPr id="4" name="Содержимое 3" descr="DSC_078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078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933056"/>
            <a:ext cx="215875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_078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268760"/>
            <a:ext cx="2088232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p_russia: Вторая жизнь вещей"/>
          <p:cNvPicPr/>
          <p:nvPr/>
        </p:nvPicPr>
        <p:blipFill>
          <a:blip r:embed="rId6" cstate="print"/>
          <a:srcRect l="15833" t="24721" r="15333"/>
          <a:stretch>
            <a:fillRect/>
          </a:stretch>
        </p:blipFill>
        <p:spPr bwMode="auto">
          <a:xfrm>
            <a:off x="3209925" y="2424112"/>
            <a:ext cx="2724150" cy="200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Дорожка массажная с камнями &quot;МОРСКОЙ БЕРЕГ&quot;: продажа, цена в Днепропетровске. массажные дорожки и коврики от &quot;интернет-магазин r"/>
          <p:cNvPicPr/>
          <p:nvPr/>
        </p:nvPicPr>
        <p:blipFill>
          <a:blip r:embed="rId7" cstate="print"/>
          <a:srcRect l="13408" r="14804"/>
          <a:stretch>
            <a:fillRect/>
          </a:stretch>
        </p:blipFill>
        <p:spPr bwMode="auto">
          <a:xfrm>
            <a:off x="5796136" y="3501008"/>
            <a:ext cx="2447925" cy="237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: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i="1" dirty="0" smtClean="0"/>
              <a:t>Циклограма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uk-UA" sz="2000" i="1" dirty="0" smtClean="0"/>
              <a:t>фізкультурно-оздоровчої роботи протягом дня</a:t>
            </a:r>
            <a:endParaRPr lang="ru-RU" sz="2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833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1397000"/>
          <a:ext cx="6096000" cy="4611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  <a:gridCol w="1656184"/>
                <a:gridCol w="1728192"/>
                <a:gridCol w="2183904"/>
              </a:tblGrid>
              <a:tr h="375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ahoma"/>
                        </a:rPr>
                        <a:t>№</a:t>
                      </a:r>
                      <a:r>
                        <a:rPr lang="en-US" sz="1400" b="1" i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ahoma"/>
                        </a:rPr>
                        <a:t>      </a:t>
                      </a:r>
                      <a:r>
                        <a:rPr lang="ru-RU" sz="1400" b="0" i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ahoma"/>
                        </a:rPr>
                        <a:t>з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ahoma"/>
                        </a:rPr>
                        <a:t>/</a:t>
                      </a:r>
                      <a:r>
                        <a:rPr lang="ru-RU" sz="1400" b="0" i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ahoma"/>
                        </a:rPr>
                        <a:t>п</a:t>
                      </a: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ahoma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i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Зміст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ru-RU" sz="1400" b="0" i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роботи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Час </a:t>
                      </a:r>
                      <a:r>
                        <a:rPr lang="ru-RU" sz="1400" b="0" i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проведення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i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Примітки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000" b="0" i="1" dirty="0">
                          <a:latin typeface="Calibri"/>
                          <a:ea typeface="Times New Roman"/>
                          <a:cs typeface="Tahoma"/>
                        </a:rPr>
                        <a:t>1</a:t>
                      </a:r>
                      <a:r>
                        <a:rPr lang="ru-RU" sz="1000" b="1" i="1" dirty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 dirty="0" err="1">
                          <a:latin typeface="Calibri"/>
                          <a:ea typeface="Times New Roman"/>
                          <a:cs typeface="Tahoma"/>
                        </a:rPr>
                        <a:t>Ранкова</a:t>
                      </a:r>
                      <a:r>
                        <a:rPr lang="ru-RU" sz="1000" i="1" dirty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ru-RU" sz="1000" i="1" dirty="0" err="1" smtClean="0">
                          <a:latin typeface="Calibri"/>
                          <a:ea typeface="Times New Roman"/>
                          <a:cs typeface="Tahoma"/>
                        </a:rPr>
                        <a:t>гімнастика</a:t>
                      </a:r>
                      <a:r>
                        <a:rPr lang="ru-RU" sz="1000" i="1" dirty="0" smtClean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 dirty="0">
                          <a:latin typeface="Calibri"/>
                          <a:ea typeface="Times New Roman"/>
                          <a:cs typeface="Tahoma"/>
                        </a:rPr>
                        <a:t>8.15—8.30 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latin typeface="Calibri"/>
                          <a:ea typeface="Times New Roman"/>
                          <a:cs typeface="Tahoma"/>
                        </a:rPr>
                        <a:t>3 предметами проводиться у фізкультурному залі, без предметів — у музичній залі 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000" b="0" i="1" dirty="0">
                          <a:latin typeface="Calibri"/>
                          <a:ea typeface="Times New Roman"/>
                          <a:cs typeface="Tahoma"/>
                        </a:rPr>
                        <a:t>2</a:t>
                      </a:r>
                      <a:r>
                        <a:rPr lang="ru-RU" sz="1000" b="1" i="1" dirty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latin typeface="Calibri"/>
                          <a:ea typeface="Times New Roman"/>
                          <a:cs typeface="Tahoma"/>
                        </a:rPr>
                        <a:t>Фізкультхвилинка 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 dirty="0" err="1">
                          <a:latin typeface="Calibri"/>
                          <a:ea typeface="Times New Roman"/>
                          <a:cs typeface="Tahoma"/>
                        </a:rPr>
                        <a:t>Під</a:t>
                      </a:r>
                      <a:r>
                        <a:rPr lang="ru-RU" sz="1000" i="1" dirty="0">
                          <a:latin typeface="Calibri"/>
                          <a:ea typeface="Times New Roman"/>
                          <a:cs typeface="Tahoma"/>
                        </a:rPr>
                        <a:t> час занять 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latin typeface="Calibri"/>
                          <a:ea typeface="Times New Roman"/>
                          <a:cs typeface="Tahoma"/>
                        </a:rPr>
                        <a:t>3—7 хв заняття 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000" b="0" i="1" dirty="0">
                          <a:latin typeface="Calibri"/>
                          <a:ea typeface="Times New Roman"/>
                          <a:cs typeface="Tahoma"/>
                        </a:rPr>
                        <a:t>3</a:t>
                      </a:r>
                      <a:r>
                        <a:rPr lang="ru-RU" sz="1000" b="1" i="1" dirty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latin typeface="Calibri"/>
                          <a:ea typeface="Times New Roman"/>
                          <a:cs typeface="Tahoma"/>
                        </a:rPr>
                        <a:t>Фізкультпауза (у разі потреби) 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 dirty="0" err="1">
                          <a:latin typeface="Calibri"/>
                          <a:ea typeface="Times New Roman"/>
                          <a:cs typeface="Tahoma"/>
                        </a:rPr>
                        <a:t>Між</a:t>
                      </a:r>
                      <a:r>
                        <a:rPr lang="ru-RU" sz="1000" i="1" dirty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ru-RU" sz="1000" i="1" dirty="0" err="1">
                          <a:latin typeface="Calibri"/>
                          <a:ea typeface="Times New Roman"/>
                          <a:cs typeface="Tahoma"/>
                        </a:rPr>
                        <a:t>заняттями</a:t>
                      </a:r>
                      <a:r>
                        <a:rPr lang="ru-RU" sz="1000" i="1" dirty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latin typeface="Calibri"/>
                          <a:ea typeface="Times New Roman"/>
                          <a:cs typeface="Tahoma"/>
                        </a:rPr>
                        <a:t>1-2 на день 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000" b="0" i="1" dirty="0">
                          <a:latin typeface="Calibri"/>
                          <a:ea typeface="Times New Roman"/>
                          <a:cs typeface="Tahoma"/>
                        </a:rPr>
                        <a:t>4</a:t>
                      </a:r>
                      <a:r>
                        <a:rPr lang="uk-UA" sz="1000" b="1" i="1" dirty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latin typeface="Calibri"/>
                          <a:ea typeface="Times New Roman"/>
                          <a:cs typeface="Tahoma"/>
                        </a:rPr>
                        <a:t>Хвилинка масажу 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 dirty="0">
                          <a:latin typeface="Calibri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000" b="0" i="1" dirty="0">
                          <a:latin typeface="Calibri"/>
                          <a:ea typeface="Times New Roman"/>
                          <a:cs typeface="Tahoma"/>
                        </a:rPr>
                        <a:t>4</a:t>
                      </a:r>
                      <a:r>
                        <a:rPr lang="ru-RU" sz="1000" b="0" i="1" dirty="0">
                          <a:latin typeface="Calibri"/>
                          <a:ea typeface="Times New Roman"/>
                          <a:cs typeface="Tahoma"/>
                        </a:rPr>
                        <a:t>.1</a:t>
                      </a:r>
                      <a:r>
                        <a:rPr lang="ru-RU" sz="1000" b="1" i="1" dirty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 dirty="0" err="1">
                          <a:latin typeface="Calibri"/>
                          <a:ea typeface="Times New Roman"/>
                          <a:cs typeface="Tahoma"/>
                        </a:rPr>
                        <a:t>Тренування</a:t>
                      </a:r>
                      <a:r>
                        <a:rPr lang="ru-RU" sz="1000" i="1" dirty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ru-RU" sz="1000" i="1" dirty="0" err="1" smtClean="0">
                          <a:latin typeface="Calibri"/>
                          <a:ea typeface="Times New Roman"/>
                          <a:cs typeface="Tahoma"/>
                        </a:rPr>
                        <a:t>дрібної</a:t>
                      </a:r>
                      <a:r>
                        <a:rPr lang="ru-RU" sz="1000" i="1" dirty="0" smtClean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ru-RU" sz="1000" i="1" dirty="0">
                          <a:latin typeface="Calibri"/>
                          <a:ea typeface="Times New Roman"/>
                          <a:cs typeface="Tahoma"/>
                        </a:rPr>
                        <a:t>моторики рук 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 dirty="0">
                          <a:latin typeface="Calibri"/>
                          <a:ea typeface="Times New Roman"/>
                          <a:cs typeface="Tahoma"/>
                        </a:rPr>
                        <a:t>Перший </a:t>
                      </a:r>
                      <a:r>
                        <a:rPr lang="ru-RU" sz="1000" i="1" dirty="0" err="1" smtClean="0">
                          <a:latin typeface="Calibri"/>
                          <a:ea typeface="Times New Roman"/>
                          <a:cs typeface="Tahoma"/>
                        </a:rPr>
                        <a:t>тиждень</a:t>
                      </a:r>
                      <a:r>
                        <a:rPr lang="ru-RU" sz="1000" i="1" dirty="0" smtClean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ru-RU" sz="1000" i="1" dirty="0" err="1">
                          <a:latin typeface="Calibri"/>
                          <a:ea typeface="Times New Roman"/>
                          <a:cs typeface="Tahoma"/>
                        </a:rPr>
                        <a:t>місяця</a:t>
                      </a:r>
                      <a:r>
                        <a:rPr lang="ru-RU" sz="1000" i="1" dirty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latin typeface="Calibri"/>
                          <a:ea typeface="Times New Roman"/>
                          <a:cs typeface="Tahoma"/>
                        </a:rPr>
                        <a:t>Після занять 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000" b="0" i="1" dirty="0">
                          <a:latin typeface="Calibri"/>
                          <a:ea typeface="Times New Roman"/>
                          <a:cs typeface="Tahoma"/>
                        </a:rPr>
                        <a:t>4</a:t>
                      </a:r>
                      <a:r>
                        <a:rPr lang="ru-RU" sz="1000" b="0" i="1" dirty="0">
                          <a:latin typeface="Calibri"/>
                          <a:ea typeface="Times New Roman"/>
                          <a:cs typeface="Tahoma"/>
                        </a:rPr>
                        <a:t>.2</a:t>
                      </a:r>
                      <a:r>
                        <a:rPr lang="ru-RU" sz="1000" b="1" i="1" dirty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latin typeface="Calibri"/>
                          <a:ea typeface="Times New Roman"/>
                          <a:cs typeface="Tahoma"/>
                        </a:rPr>
                        <a:t>Робота з махро­вими рукавичками 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 dirty="0" err="1">
                          <a:latin typeface="Calibri"/>
                          <a:ea typeface="Times New Roman"/>
                          <a:cs typeface="Tahoma"/>
                        </a:rPr>
                        <a:t>Другий</a:t>
                      </a:r>
                      <a:r>
                        <a:rPr lang="ru-RU" sz="1000" i="1" dirty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ru-RU" sz="1000" i="1" dirty="0" err="1" smtClean="0">
                          <a:latin typeface="Calibri"/>
                          <a:ea typeface="Times New Roman"/>
                          <a:cs typeface="Tahoma"/>
                        </a:rPr>
                        <a:t>тиждень</a:t>
                      </a:r>
                      <a:r>
                        <a:rPr lang="ru-RU" sz="1000" i="1" dirty="0" smtClean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ru-RU" sz="1000" i="1" dirty="0" err="1">
                          <a:latin typeface="Calibri"/>
                          <a:ea typeface="Times New Roman"/>
                          <a:cs typeface="Tahoma"/>
                        </a:rPr>
                        <a:t>місяця</a:t>
                      </a:r>
                      <a:r>
                        <a:rPr lang="ru-RU" sz="1000" i="1" dirty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latin typeface="Calibri"/>
                          <a:ea typeface="Times New Roman"/>
                          <a:cs typeface="Tahoma"/>
                        </a:rPr>
                        <a:t>Після прогулянки 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000" b="0" i="1" dirty="0">
                          <a:latin typeface="Calibri"/>
                          <a:ea typeface="Times New Roman"/>
                          <a:cs typeface="Tahoma"/>
                        </a:rPr>
                        <a:t>4</a:t>
                      </a:r>
                      <a:r>
                        <a:rPr lang="ru-RU" sz="1000" b="0" i="1" dirty="0">
                          <a:latin typeface="Calibri"/>
                          <a:ea typeface="Times New Roman"/>
                          <a:cs typeface="Tahoma"/>
                        </a:rPr>
                        <a:t>.3</a:t>
                      </a:r>
                      <a:r>
                        <a:rPr lang="ru-RU" sz="1000" b="1" i="1" dirty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latin typeface="Calibri"/>
                          <a:ea typeface="Times New Roman"/>
                          <a:cs typeface="Tahoma"/>
                        </a:rPr>
                        <a:t>Тренування стоп ніг 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 dirty="0" err="1">
                          <a:latin typeface="Calibri"/>
                          <a:ea typeface="Times New Roman"/>
                          <a:cs typeface="Tahoma"/>
                        </a:rPr>
                        <a:t>Третій</a:t>
                      </a:r>
                      <a:r>
                        <a:rPr lang="ru-RU" sz="1000" i="1" dirty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ru-RU" sz="1000" i="1" dirty="0" err="1" smtClean="0">
                          <a:latin typeface="Calibri"/>
                          <a:ea typeface="Times New Roman"/>
                          <a:cs typeface="Tahoma"/>
                        </a:rPr>
                        <a:t>тиждень</a:t>
                      </a:r>
                      <a:r>
                        <a:rPr lang="ru-RU" sz="1000" i="1" dirty="0" smtClean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ru-RU" sz="1000" i="1" dirty="0" err="1">
                          <a:latin typeface="Calibri"/>
                          <a:ea typeface="Times New Roman"/>
                          <a:cs typeface="Tahoma"/>
                        </a:rPr>
                        <a:t>місяця</a:t>
                      </a:r>
                      <a:r>
                        <a:rPr lang="ru-RU" sz="1000" i="1" dirty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latin typeface="Calibri"/>
                          <a:ea typeface="Times New Roman"/>
                          <a:cs typeface="Tahoma"/>
                        </a:rPr>
                        <a:t>Після прогулянки 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000" b="0" i="1" dirty="0">
                          <a:latin typeface="Calibri"/>
                          <a:ea typeface="Times New Roman"/>
                          <a:cs typeface="Tahoma"/>
                        </a:rPr>
                        <a:t>4</a:t>
                      </a:r>
                      <a:r>
                        <a:rPr lang="ru-RU" sz="1000" b="0" i="1" dirty="0">
                          <a:latin typeface="Calibri"/>
                          <a:ea typeface="Times New Roman"/>
                          <a:cs typeface="Tahoma"/>
                        </a:rPr>
                        <a:t>.4</a:t>
                      </a:r>
                      <a:r>
                        <a:rPr lang="ru-RU" sz="1000" b="1" i="1" dirty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latin typeface="Calibri"/>
                          <a:ea typeface="Times New Roman"/>
                          <a:cs typeface="Tahoma"/>
                        </a:rPr>
                        <a:t>Гімнастика для очей 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 dirty="0" err="1">
                          <a:latin typeface="Calibri"/>
                          <a:ea typeface="Times New Roman"/>
                          <a:cs typeface="Tahoma"/>
                        </a:rPr>
                        <a:t>Четвертий</a:t>
                      </a:r>
                      <a:r>
                        <a:rPr lang="ru-RU" sz="1000" i="1" dirty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ru-RU" sz="1000" i="1" dirty="0" err="1">
                          <a:latin typeface="Calibri"/>
                          <a:ea typeface="Times New Roman"/>
                          <a:cs typeface="Tahoma"/>
                        </a:rPr>
                        <a:t>тиждень</a:t>
                      </a:r>
                      <a:r>
                        <a:rPr lang="ru-RU" sz="1000" i="1" dirty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ru-RU" sz="1000" i="1" dirty="0" err="1" smtClean="0">
                          <a:latin typeface="Calibri"/>
                          <a:ea typeface="Times New Roman"/>
                          <a:cs typeface="Tahoma"/>
                        </a:rPr>
                        <a:t>місяця</a:t>
                      </a:r>
                      <a:r>
                        <a:rPr lang="ru-RU" sz="1000" i="1" dirty="0" smtClean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latin typeface="Calibri"/>
                          <a:ea typeface="Times New Roman"/>
                          <a:cs typeface="Tahoma"/>
                        </a:rPr>
                        <a:t>Після занять та під час занять 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000" b="0" i="1" dirty="0">
                          <a:latin typeface="Calibri"/>
                          <a:ea typeface="Times New Roman"/>
                          <a:cs typeface="Tahoma"/>
                        </a:rPr>
                        <a:t>5</a:t>
                      </a:r>
                      <a:r>
                        <a:rPr lang="ru-RU" sz="1000" b="1" i="1" dirty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latin typeface="Calibri"/>
                          <a:ea typeface="Times New Roman"/>
                          <a:cs typeface="Tahoma"/>
                        </a:rPr>
                        <a:t>Прогулянка 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 dirty="0" err="1">
                          <a:latin typeface="Calibri"/>
                          <a:ea typeface="Times New Roman"/>
                          <a:cs typeface="Tahoma"/>
                        </a:rPr>
                        <a:t>Двічі</a:t>
                      </a:r>
                      <a:r>
                        <a:rPr lang="ru-RU" sz="1000" i="1" dirty="0">
                          <a:latin typeface="Calibri"/>
                          <a:ea typeface="Times New Roman"/>
                          <a:cs typeface="Tahoma"/>
                        </a:rPr>
                        <a:t> на день 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latin typeface="Calibri"/>
                          <a:ea typeface="Times New Roman"/>
                          <a:cs typeface="Tahoma"/>
                        </a:rPr>
                        <a:t>3-4 гри різної рухливості, починаючи  на 10—15 хв прогулянки 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000" b="0" i="1" dirty="0">
                          <a:latin typeface="Calibri"/>
                          <a:ea typeface="Times New Roman"/>
                          <a:cs typeface="Tahoma"/>
                        </a:rPr>
                        <a:t>6</a:t>
                      </a:r>
                      <a:r>
                        <a:rPr lang="ru-RU" sz="1000" b="1" i="1" dirty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latin typeface="Calibri"/>
                          <a:ea typeface="Times New Roman"/>
                          <a:cs typeface="Tahoma"/>
                        </a:rPr>
                        <a:t>Самостійна рухо­ва діяльність 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 dirty="0" err="1">
                          <a:latin typeface="Calibri"/>
                          <a:ea typeface="Times New Roman"/>
                          <a:cs typeface="Tahoma"/>
                        </a:rPr>
                        <a:t>Щоденно</a:t>
                      </a:r>
                      <a:r>
                        <a:rPr lang="ru-RU" sz="1000" i="1" dirty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latin typeface="Calibri"/>
                          <a:ea typeface="Times New Roman"/>
                          <a:cs typeface="Tahoma"/>
                        </a:rPr>
                        <a:t> 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000" b="0" i="1" dirty="0">
                          <a:latin typeface="Calibri"/>
                          <a:ea typeface="Times New Roman"/>
                          <a:cs typeface="Tahoma"/>
                        </a:rPr>
                        <a:t>7</a:t>
                      </a:r>
                      <a:r>
                        <a:rPr lang="ru-RU" sz="1000" b="1" i="1" dirty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latin typeface="Calibri"/>
                          <a:ea typeface="Times New Roman"/>
                          <a:cs typeface="Tahoma"/>
                        </a:rPr>
                        <a:t>Індивідуальна ро­бота з фізичного виховання 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 dirty="0" err="1">
                          <a:latin typeface="Calibri"/>
                          <a:ea typeface="Times New Roman"/>
                          <a:cs typeface="Tahoma"/>
                        </a:rPr>
                        <a:t>Двічі</a:t>
                      </a:r>
                      <a:r>
                        <a:rPr lang="ru-RU" sz="1000" i="1" dirty="0">
                          <a:latin typeface="Calibri"/>
                          <a:ea typeface="Times New Roman"/>
                          <a:cs typeface="Tahoma"/>
                        </a:rPr>
                        <a:t> на </a:t>
                      </a:r>
                      <a:r>
                        <a:rPr lang="ru-RU" sz="1000" i="1" dirty="0" err="1" smtClean="0">
                          <a:latin typeface="Calibri"/>
                          <a:ea typeface="Times New Roman"/>
                          <a:cs typeface="Tahoma"/>
                        </a:rPr>
                        <a:t>тиждень</a:t>
                      </a:r>
                      <a:r>
                        <a:rPr lang="ru-RU" sz="1000" i="1" dirty="0" smtClean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latin typeface="Calibri"/>
                          <a:ea typeface="Times New Roman"/>
                          <a:cs typeface="Tahoma"/>
                        </a:rPr>
                        <a:t>Під час самостійної  рухової діяльності  з малими підгрупами (2—4 дітей) 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000" b="0" i="1" dirty="0">
                          <a:latin typeface="Calibri"/>
                          <a:ea typeface="Times New Roman"/>
                          <a:cs typeface="Tahoma"/>
                        </a:rPr>
                        <a:t>8</a:t>
                      </a:r>
                      <a:r>
                        <a:rPr lang="ru-RU" sz="1000" b="1" i="1" dirty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 dirty="0" err="1">
                          <a:latin typeface="Calibri"/>
                          <a:ea typeface="Times New Roman"/>
                          <a:cs typeface="Tahoma"/>
                        </a:rPr>
                        <a:t>Піший</a:t>
                      </a:r>
                      <a:r>
                        <a:rPr lang="ru-RU" sz="1000" i="1" dirty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ru-RU" sz="1000" i="1" dirty="0" err="1">
                          <a:latin typeface="Calibri"/>
                          <a:ea typeface="Times New Roman"/>
                          <a:cs typeface="Tahoma"/>
                        </a:rPr>
                        <a:t>перехід</a:t>
                      </a:r>
                      <a:r>
                        <a:rPr lang="ru-RU" sz="1000" i="1" dirty="0">
                          <a:latin typeface="Calibri"/>
                          <a:ea typeface="Times New Roman"/>
                          <a:cs typeface="Tahoma"/>
                        </a:rPr>
                        <a:t> (</a:t>
                      </a:r>
                      <a:r>
                        <a:rPr lang="ru-RU" sz="1000" i="1" dirty="0" err="1">
                          <a:latin typeface="Calibri"/>
                          <a:ea typeface="Times New Roman"/>
                          <a:cs typeface="Tahoma"/>
                        </a:rPr>
                        <a:t>починаючи</a:t>
                      </a:r>
                      <a:r>
                        <a:rPr lang="ru-RU" sz="1000" i="1" dirty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ru-RU" sz="1000" i="1" dirty="0" err="1">
                          <a:latin typeface="Calibri"/>
                          <a:ea typeface="Times New Roman"/>
                          <a:cs typeface="Tahoma"/>
                        </a:rPr>
                        <a:t>з</a:t>
                      </a:r>
                      <a:r>
                        <a:rPr lang="ru-RU" sz="1000" i="1" dirty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ru-RU" sz="1000" i="1" dirty="0" err="1" smtClean="0">
                          <a:latin typeface="Calibri"/>
                          <a:ea typeface="Times New Roman"/>
                          <a:cs typeface="Tahoma"/>
                        </a:rPr>
                        <a:t>молодшого</a:t>
                      </a:r>
                      <a:r>
                        <a:rPr lang="ru-RU" sz="1000" i="1" dirty="0" smtClean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ru-RU" sz="1000" i="1" dirty="0" err="1">
                          <a:latin typeface="Calibri"/>
                          <a:ea typeface="Times New Roman"/>
                          <a:cs typeface="Tahoma"/>
                        </a:rPr>
                        <a:t>віку</a:t>
                      </a:r>
                      <a:r>
                        <a:rPr lang="ru-RU" sz="1000" i="1" dirty="0">
                          <a:latin typeface="Calibri"/>
                          <a:ea typeface="Times New Roman"/>
                          <a:cs typeface="Tahoma"/>
                        </a:rPr>
                        <a:t>) 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 dirty="0">
                          <a:latin typeface="Calibri"/>
                          <a:ea typeface="Times New Roman"/>
                          <a:cs typeface="Tahoma"/>
                        </a:rPr>
                        <a:t>Раз на </a:t>
                      </a:r>
                      <a:r>
                        <a:rPr lang="ru-RU" sz="1000" i="1" dirty="0" err="1" smtClean="0">
                          <a:latin typeface="Calibri"/>
                          <a:ea typeface="Times New Roman"/>
                          <a:cs typeface="Tahoma"/>
                        </a:rPr>
                        <a:t>тиждень</a:t>
                      </a:r>
                      <a:r>
                        <a:rPr lang="ru-RU" sz="1000" i="1" dirty="0" smtClean="0"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 dirty="0">
                          <a:latin typeface="Calibri"/>
                          <a:ea typeface="Times New Roman"/>
                          <a:cs typeface="Tahoma"/>
                        </a:rPr>
                        <a:t> 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39700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6"/>
                <a:gridCol w="1872208"/>
                <a:gridCol w="1512168"/>
                <a:gridCol w="2039888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000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0" i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Оздоровчі</a:t>
                      </a:r>
                      <a:r>
                        <a:rPr lang="ru-RU" sz="1000" b="0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/>
                      </a:r>
                      <a:br>
                        <a:rPr lang="ru-RU" sz="1000" b="0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</a:br>
                      <a:r>
                        <a:rPr lang="ru-RU" sz="1000" b="0" i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хвилинки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0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1 раз на </a:t>
                      </a:r>
                      <a:r>
                        <a:rPr lang="ru-RU" sz="1000" b="0" i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тиждень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0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За </a:t>
                      </a:r>
                      <a:r>
                        <a:rPr lang="ru-RU" sz="1000" b="0" i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розкладом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0" i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1</a:t>
                      </a:r>
                      <a:r>
                        <a:rPr lang="uk-UA" sz="1000" b="0" i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0</a:t>
                      </a:r>
                      <a:r>
                        <a:rPr lang="ru-RU" sz="1000" b="1" i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Гімнастика 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Щоденно 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Після сну 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0" i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1</a:t>
                      </a:r>
                      <a:r>
                        <a:rPr lang="uk-UA" sz="1000" b="0" i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1</a:t>
                      </a:r>
                      <a:r>
                        <a:rPr lang="ru-RU" sz="1000" b="1" i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Заняття</a:t>
                      </a: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ru-RU" sz="1000" i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з</a:t>
                      </a: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ru-RU" sz="1000" i="1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фізкультури</a:t>
                      </a:r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Двічі</a:t>
                      </a: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 на </a:t>
                      </a:r>
                      <a:r>
                        <a:rPr lang="ru-RU" sz="1000" i="1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тиждень</a:t>
                      </a:r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В </a:t>
                      </a:r>
                      <a:r>
                        <a:rPr lang="ru-RU" sz="1000" i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інші</a:t>
                      </a: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ru-RU" sz="1000" i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дні</a:t>
                      </a: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ru-RU" sz="1000" i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під</a:t>
                      </a: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 час </a:t>
                      </a:r>
                      <a:r>
                        <a:rPr lang="ru-RU" sz="1000" i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прогулянки</a:t>
                      </a: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0" i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1</a:t>
                      </a:r>
                      <a:r>
                        <a:rPr lang="uk-UA" sz="1000" b="0" i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2</a:t>
                      </a:r>
                      <a:r>
                        <a:rPr lang="ru-RU" sz="1000" b="1" i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Дні здоров'я 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Раз на місяць 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Упродовж року 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1</a:t>
                      </a:r>
                      <a:r>
                        <a:rPr lang="uk-UA" sz="1000" i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3</a:t>
                      </a:r>
                      <a:r>
                        <a:rPr lang="ru-RU" sz="1000" i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Фізкультурні</a:t>
                      </a: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ru-RU" sz="1000" i="1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розваги</a:t>
                      </a:r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Раз-двічі на місяць 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За розкладом 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1</a:t>
                      </a:r>
                      <a:r>
                        <a:rPr lang="uk-UA" sz="1000" i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4</a:t>
                      </a:r>
                      <a:r>
                        <a:rPr lang="ru-RU" sz="1000" i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Фізкультурні</a:t>
                      </a: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свята </a:t>
                      </a: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(</a:t>
                      </a:r>
                      <a:r>
                        <a:rPr lang="ru-RU" sz="1000" i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починаючи</a:t>
                      </a: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ru-RU" sz="1000" i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з</a:t>
                      </a: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ru-RU" sz="1000" i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середнього</a:t>
                      </a: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ru-RU" sz="1000" i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віку</a:t>
                      </a: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) 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Двічі на рік 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За планом ДНЗ 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1</a:t>
                      </a:r>
                      <a:r>
                        <a:rPr lang="uk-UA" sz="1000" i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5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Полоскання</a:t>
                      </a: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ru-RU" sz="1000" i="1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ротової</a:t>
                      </a:r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ru-RU" sz="1000" i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порожнини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Після їжі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 Постійно 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1</a:t>
                      </a:r>
                      <a:r>
                        <a:rPr lang="uk-UA" sz="1000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6</a:t>
                      </a: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000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Гурткова робота «Школа м’яча</a:t>
                      </a:r>
                      <a:r>
                        <a:rPr lang="uk-UA" sz="1000" i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»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000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2 рази на тиждень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000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ahoma"/>
                        </a:rPr>
                        <a:t>За планом керівника гуртка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: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683568" y="4077072"/>
            <a:ext cx="7488832" cy="115212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27584" y="2852936"/>
            <a:ext cx="7632848" cy="115212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11560" y="1628800"/>
            <a:ext cx="799288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uk-UA" sz="3600" i="1" dirty="0" smtClean="0"/>
              <a:t>Завдання </a:t>
            </a:r>
            <a:r>
              <a:rPr lang="uk-UA" sz="3600" i="1" dirty="0" err="1" smtClean="0"/>
              <a:t>здоров'язберігаючих</a:t>
            </a:r>
            <a:r>
              <a:rPr lang="uk-UA" sz="3600" i="1" dirty="0" smtClean="0"/>
              <a:t> технологій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28800"/>
            <a:ext cx="7704856" cy="439248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uk-UA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sz="4300" i="1" dirty="0" smtClean="0"/>
              <a:t>1. Збереження та зміцнення здоров'я дітей на основі комплексного і системного використання доступних для дитячого садка засобів фізичного виховання, оптимізації рухової діяльності на свіжому повітрі.                                                       </a:t>
            </a:r>
            <a:endParaRPr lang="ru-RU" sz="4300" dirty="0" smtClean="0"/>
          </a:p>
          <a:p>
            <a:pPr>
              <a:buNone/>
            </a:pPr>
            <a:r>
              <a:rPr lang="uk-UA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uk-UA" i="1" dirty="0" smtClean="0"/>
          </a:p>
          <a:p>
            <a:pPr>
              <a:buNone/>
            </a:pPr>
            <a:endParaRPr lang="uk-UA" i="1" dirty="0" smtClean="0"/>
          </a:p>
          <a:p>
            <a:pPr>
              <a:buNone/>
            </a:pPr>
            <a:r>
              <a:rPr lang="uk-UA" sz="4300" i="1" dirty="0" smtClean="0"/>
              <a:t>              2. Забезпечення активної позиції дітей в процесі отримання знань про здоровий спосіб життя.                                                                                                                             </a:t>
            </a:r>
            <a:endParaRPr lang="ru-RU" sz="4300" dirty="0" smtClean="0"/>
          </a:p>
          <a:p>
            <a:pPr>
              <a:buNone/>
            </a:pPr>
            <a:r>
              <a:rPr lang="uk-UA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</a:t>
            </a:r>
            <a:endParaRPr lang="uk-UA" sz="4300" i="1" dirty="0" smtClean="0"/>
          </a:p>
          <a:p>
            <a:pPr>
              <a:buNone/>
            </a:pPr>
            <a:endParaRPr lang="uk-UA" sz="4300" i="1" dirty="0" smtClean="0"/>
          </a:p>
          <a:p>
            <a:pPr>
              <a:buNone/>
            </a:pPr>
            <a:r>
              <a:rPr lang="uk-UA" sz="4300" i="1" dirty="0" smtClean="0"/>
              <a:t>  3. Конструктивне партнерство сім'ї, педагогічного колективу і самих дітей у зміцнені їх  здоров'я, розвитку творчого потенціалу </a:t>
            </a:r>
            <a:endParaRPr lang="ru-RU" sz="4300" dirty="0" smtClean="0"/>
          </a:p>
          <a:p>
            <a:pPr>
              <a:buNone/>
            </a:pPr>
            <a:r>
              <a:rPr lang="uk-UA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 descr="F: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Овал 15"/>
          <p:cNvSpPr/>
          <p:nvPr/>
        </p:nvSpPr>
        <p:spPr>
          <a:xfrm>
            <a:off x="6156176" y="5445224"/>
            <a:ext cx="1872208" cy="5040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508104" y="4797152"/>
            <a:ext cx="1656184" cy="3600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156176" y="4293096"/>
            <a:ext cx="1584176" cy="4320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508104" y="3645024"/>
            <a:ext cx="1728192" cy="4320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331640" y="5013176"/>
            <a:ext cx="1728192" cy="5040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flipV="1">
            <a:off x="2411760" y="4437111"/>
            <a:ext cx="2520280" cy="64807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763688" y="3789040"/>
            <a:ext cx="1584176" cy="5760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508104" y="2636912"/>
            <a:ext cx="2160240" cy="7920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403648" y="2636912"/>
            <a:ext cx="2952328" cy="8640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9792" y="1772816"/>
            <a:ext cx="295232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95736" y="980728"/>
            <a:ext cx="1656184" cy="5760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644008" y="404664"/>
            <a:ext cx="1872208" cy="7920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56176" y="1268760"/>
            <a:ext cx="1800200" cy="5760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476672"/>
            <a:ext cx="6768752" cy="612068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uk-UA" i="1" dirty="0" smtClean="0"/>
              <a:t>                                                                                           Ходіння     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                                                                                      босоніж                                                      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                                                                                           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                   вітамінізація                                                                                                                                   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                                                                                                             загартування                                                                 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                       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                              </a:t>
            </a:r>
            <a:r>
              <a:rPr lang="uk-UA" i="1" dirty="0" err="1" smtClean="0"/>
              <a:t>Лікувально</a:t>
            </a:r>
            <a:r>
              <a:rPr lang="uk-UA" i="1" dirty="0" smtClean="0"/>
              <a:t> – профілактичні                                                                                                                              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                             </a:t>
            </a:r>
            <a:r>
              <a:rPr lang="uk-UA" i="1" dirty="0" err="1" smtClean="0"/>
              <a:t>здоров´язберігаючі</a:t>
            </a:r>
            <a:r>
              <a:rPr lang="uk-UA" i="1" dirty="0" smtClean="0"/>
              <a:t> технології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   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        профілактика порушень                                        профілактика                                                    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постави та  плоскостопості                                   застудних захворювань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                                                                      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                                                                                          </a:t>
            </a:r>
          </a:p>
          <a:p>
            <a:pPr>
              <a:buNone/>
            </a:pPr>
            <a:r>
              <a:rPr lang="uk-UA" i="1" dirty="0" smtClean="0"/>
              <a:t>                                                                                                     </a:t>
            </a:r>
            <a:r>
              <a:rPr lang="uk-UA" i="1" dirty="0" err="1" smtClean="0"/>
              <a:t>аромотерапія</a:t>
            </a:r>
            <a:r>
              <a:rPr lang="uk-UA" i="1" dirty="0" smtClean="0"/>
              <a:t>                                                                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       </a:t>
            </a:r>
            <a:r>
              <a:rPr lang="uk-UA" i="1" dirty="0" err="1" smtClean="0"/>
              <a:t>Хатха</a:t>
            </a:r>
            <a:r>
              <a:rPr lang="uk-UA" i="1" dirty="0" smtClean="0"/>
              <a:t> - йога           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                                                                                                      </a:t>
            </a:r>
          </a:p>
          <a:p>
            <a:pPr>
              <a:buNone/>
            </a:pPr>
            <a:r>
              <a:rPr lang="uk-UA" i="1" dirty="0" smtClean="0"/>
              <a:t>                                                                                                                     фітотерапія                                                             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                            футбол-гімнастика                                              </a:t>
            </a:r>
          </a:p>
          <a:p>
            <a:pPr>
              <a:buNone/>
            </a:pPr>
            <a:r>
              <a:rPr lang="uk-UA" i="1" dirty="0" smtClean="0"/>
              <a:t>                                                                                                   </a:t>
            </a:r>
            <a:r>
              <a:rPr lang="uk-UA" i="1" dirty="0" err="1" smtClean="0"/>
              <a:t>хромотерапія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ритмопластика                                               </a:t>
            </a:r>
          </a:p>
          <a:p>
            <a:pPr>
              <a:buNone/>
            </a:pPr>
            <a:r>
              <a:rPr lang="uk-UA" i="1" dirty="0" smtClean="0"/>
              <a:t>                                                                                                            </a:t>
            </a:r>
          </a:p>
          <a:p>
            <a:pPr>
              <a:buNone/>
            </a:pPr>
            <a:r>
              <a:rPr lang="uk-UA" i="1" dirty="0" smtClean="0"/>
              <a:t>                                                                                                                     </a:t>
            </a:r>
            <a:r>
              <a:rPr lang="uk-UA" i="1" dirty="0" err="1" smtClean="0"/>
              <a:t>рефлексотерапія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                                                                                                                                                                            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236296" y="476673"/>
            <a:ext cx="1008112" cy="144016"/>
          </a:xfrm>
        </p:spPr>
        <p:txBody>
          <a:bodyPr>
            <a:noAutofit/>
          </a:bodyPr>
          <a:lstStyle/>
          <a:p>
            <a:endParaRPr lang="ru-RU" sz="10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3203848" y="1556792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652120" y="1628800"/>
            <a:ext cx="57606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6372200" y="1052736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563888" y="2492896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436096" y="2420888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627784" y="35010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563888" y="3501008"/>
            <a:ext cx="7200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1619672" y="3356992"/>
            <a:ext cx="216024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5940152" y="3356992"/>
            <a:ext cx="7200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7236296" y="3356992"/>
            <a:ext cx="14401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6084168" y="4149080"/>
            <a:ext cx="7200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6228184" y="3429000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732240" y="342900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6732240" y="400506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732240" y="4725144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684568" y="458112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6732240" y="515719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F: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 8"/>
          <p:cNvSpPr/>
          <p:nvPr/>
        </p:nvSpPr>
        <p:spPr>
          <a:xfrm>
            <a:off x="6012160" y="3501008"/>
            <a:ext cx="3024336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5536" y="3717032"/>
            <a:ext cx="5509120" cy="194421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3140968"/>
            <a:ext cx="25202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11560" y="1484784"/>
            <a:ext cx="3528392" cy="8640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80112" y="1484784"/>
            <a:ext cx="2592288" cy="8640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43808" y="692696"/>
            <a:ext cx="3528392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uk-UA" i="1" dirty="0" err="1" smtClean="0"/>
              <a:t>Хатха</a:t>
            </a:r>
            <a:r>
              <a:rPr lang="uk-UA" i="1" dirty="0" smtClean="0"/>
              <a:t> - йога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i="1" dirty="0" smtClean="0"/>
              <a:t>     охорона і зміцнення фізичного                                    формування правильної            та психічного здоров'я дітей                                                 постави</a:t>
            </a:r>
            <a:endParaRPr lang="ru-RU" sz="1800" dirty="0" smtClean="0"/>
          </a:p>
          <a:p>
            <a:pPr>
              <a:buNone/>
            </a:pPr>
            <a:endParaRPr lang="uk-UA" sz="1800" i="1" dirty="0" smtClean="0"/>
          </a:p>
          <a:p>
            <a:pPr>
              <a:spcBef>
                <a:spcPts val="0"/>
              </a:spcBef>
              <a:buNone/>
            </a:pPr>
            <a:endParaRPr lang="uk-UA" sz="1800" i="1" dirty="0" smtClean="0"/>
          </a:p>
          <a:p>
            <a:pPr>
              <a:buNone/>
            </a:pPr>
            <a:r>
              <a:rPr lang="uk-UA" sz="1800" i="1" dirty="0" smtClean="0"/>
              <a:t>                                                             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i="1" dirty="0" smtClean="0"/>
              <a:t>                                                                 </a:t>
            </a:r>
            <a:r>
              <a:rPr lang="uk-UA" sz="1800" i="1" dirty="0" smtClean="0"/>
              <a:t>Оздоровчі завдання</a:t>
            </a:r>
            <a:endParaRPr lang="ru-RU" sz="1800" dirty="0" smtClean="0"/>
          </a:p>
          <a:p>
            <a:pPr>
              <a:buNone/>
            </a:pPr>
            <a:r>
              <a:rPr lang="uk-UA" sz="1800" i="1" dirty="0" smtClean="0"/>
              <a:t> </a:t>
            </a:r>
            <a:endParaRPr lang="ru-RU" sz="1800" dirty="0" smtClean="0"/>
          </a:p>
          <a:p>
            <a:pPr>
              <a:buNone/>
            </a:pPr>
            <a:r>
              <a:rPr lang="uk-UA" sz="1800" i="1" dirty="0" smtClean="0"/>
              <a:t>         вдосконалення функцій організму,                                  формування </a:t>
            </a:r>
            <a:r>
              <a:rPr lang="uk-UA" sz="1800" i="1" dirty="0" err="1" smtClean="0"/>
              <a:t>гігієничних</a:t>
            </a:r>
            <a:r>
              <a:rPr lang="uk-UA" sz="1800" i="1" dirty="0" smtClean="0"/>
              <a:t>                 </a:t>
            </a:r>
            <a:endParaRPr lang="ru-RU" sz="1800" dirty="0" smtClean="0"/>
          </a:p>
          <a:p>
            <a:pPr>
              <a:buNone/>
            </a:pPr>
            <a:r>
              <a:rPr lang="uk-UA" sz="1800" i="1" dirty="0" smtClean="0"/>
              <a:t>       навичок підвищення його захисних                                                навичок                                    властивостей   і стійкості до захворювань                                                                                засобами руху,   дихальної гімнастики,                                                                         самомасажу, йоги, повітряного загартовування</a:t>
            </a:r>
            <a:endParaRPr lang="ru-RU" sz="1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3779912" y="2204864"/>
            <a:ext cx="43204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868144" y="2348880"/>
            <a:ext cx="57606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300192" y="3501008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572000" y="3573016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: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 7"/>
          <p:cNvSpPr/>
          <p:nvPr/>
        </p:nvSpPr>
        <p:spPr>
          <a:xfrm>
            <a:off x="467544" y="4797152"/>
            <a:ext cx="7416824" cy="12241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1560" y="4005064"/>
            <a:ext cx="7416824" cy="10081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5576" y="3140968"/>
            <a:ext cx="7416824" cy="8640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71600" y="2060848"/>
            <a:ext cx="6408712" cy="10801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71600" y="1412776"/>
            <a:ext cx="5904656" cy="8640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056784" cy="1368152"/>
          </a:xfrm>
        </p:spPr>
        <p:txBody>
          <a:bodyPr>
            <a:normAutofit/>
          </a:bodyPr>
          <a:lstStyle/>
          <a:p>
            <a:r>
              <a:rPr lang="uk-UA" sz="3200" i="1" dirty="0" smtClean="0"/>
              <a:t>Принципи організації  роботи з </a:t>
            </a:r>
            <a:r>
              <a:rPr lang="uk-UA" sz="3200" i="1" dirty="0" err="1" smtClean="0"/>
              <a:t>дітьм</a:t>
            </a:r>
            <a:r>
              <a:rPr lang="en-US" sz="3200" i="1" dirty="0" smtClean="0"/>
              <a:t> </a:t>
            </a:r>
            <a:r>
              <a:rPr lang="uk-UA" sz="3200" i="1" dirty="0" smtClean="0"/>
              <a:t>по системі </a:t>
            </a:r>
            <a:r>
              <a:rPr lang="uk-UA" sz="3200" i="1" dirty="0" err="1" smtClean="0"/>
              <a:t>хатха-йога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00200"/>
            <a:ext cx="7560840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uk-UA" sz="1400" i="1" dirty="0" smtClean="0"/>
              <a:t>        системність - педагогічний вплив  вибудовано в систему спеціальних                                                                                                                                              занять, вправ і завдань</a:t>
            </a:r>
            <a:endParaRPr lang="ru-RU" sz="1400" dirty="0" smtClean="0"/>
          </a:p>
          <a:p>
            <a:pPr>
              <a:buNone/>
            </a:pPr>
            <a:r>
              <a:rPr lang="uk-UA" sz="1400" i="1" dirty="0" smtClean="0"/>
              <a:t> </a:t>
            </a:r>
            <a:endParaRPr lang="ru-RU" sz="1400" dirty="0" smtClean="0"/>
          </a:p>
          <a:p>
            <a:pPr lvl="0">
              <a:buNone/>
            </a:pPr>
            <a:r>
              <a:rPr lang="uk-UA" sz="1400" i="1" dirty="0" smtClean="0"/>
              <a:t>       наступність - кожний наступний етап  базується на сформованих навичках і,                                                                      в свою чергу, формує "зону найближчого розвитку"</a:t>
            </a:r>
            <a:endParaRPr lang="ru-RU" sz="1400" dirty="0" smtClean="0"/>
          </a:p>
          <a:p>
            <a:pPr>
              <a:buNone/>
            </a:pPr>
            <a:r>
              <a:rPr lang="uk-UA" sz="1400" i="1" dirty="0" smtClean="0"/>
              <a:t> </a:t>
            </a:r>
            <a:endParaRPr lang="ru-RU" sz="1400" dirty="0" smtClean="0"/>
          </a:p>
          <a:p>
            <a:pPr lvl="0">
              <a:buNone/>
            </a:pPr>
            <a:r>
              <a:rPr lang="uk-UA" sz="1400" i="1" dirty="0" smtClean="0"/>
              <a:t>     </a:t>
            </a:r>
          </a:p>
          <a:p>
            <a:pPr lvl="0">
              <a:buNone/>
            </a:pPr>
            <a:r>
              <a:rPr lang="uk-UA" sz="1400" i="1" dirty="0" smtClean="0"/>
              <a:t>                  вікова  відповідність - пропоновані ігри та вправи  (пози)враховують вікові                                          можливості дітей даного віку </a:t>
            </a:r>
            <a:endParaRPr lang="ru-RU" sz="1400" dirty="0" smtClean="0"/>
          </a:p>
          <a:p>
            <a:pPr>
              <a:buNone/>
            </a:pPr>
            <a:r>
              <a:rPr lang="uk-UA" sz="1400" i="1" dirty="0" smtClean="0"/>
              <a:t> </a:t>
            </a:r>
            <a:endParaRPr lang="ru-RU" sz="1400" dirty="0" smtClean="0"/>
          </a:p>
          <a:p>
            <a:pPr>
              <a:buNone/>
            </a:pPr>
            <a:r>
              <a:rPr lang="uk-UA" sz="1400" i="1" dirty="0" smtClean="0"/>
              <a:t> </a:t>
            </a:r>
            <a:endParaRPr lang="ru-RU" sz="1400" dirty="0" smtClean="0"/>
          </a:p>
          <a:p>
            <a:pPr lvl="0">
              <a:buNone/>
            </a:pPr>
            <a:r>
              <a:rPr lang="uk-UA" sz="1400" i="1" dirty="0" smtClean="0"/>
              <a:t>    </a:t>
            </a:r>
            <a:r>
              <a:rPr lang="uk-UA" sz="1400" i="1" dirty="0" err="1" smtClean="0"/>
              <a:t>діяльнісний</a:t>
            </a:r>
            <a:r>
              <a:rPr lang="uk-UA" sz="1400" i="1" dirty="0" smtClean="0"/>
              <a:t> принцип - завдання розвитку фізичних якостей досягаються через ігрову діяльність;</a:t>
            </a:r>
            <a:endParaRPr lang="ru-RU" sz="1400" dirty="0" smtClean="0"/>
          </a:p>
          <a:p>
            <a:pPr>
              <a:buNone/>
            </a:pPr>
            <a:r>
              <a:rPr lang="uk-UA" sz="1400" i="1" dirty="0" smtClean="0"/>
              <a:t> </a:t>
            </a:r>
            <a:endParaRPr lang="ru-RU" sz="1400" dirty="0" smtClean="0"/>
          </a:p>
          <a:p>
            <a:pPr lvl="0">
              <a:buNone/>
            </a:pPr>
            <a:r>
              <a:rPr lang="uk-UA" sz="1400" i="1" dirty="0" smtClean="0"/>
              <a:t>    </a:t>
            </a:r>
            <a:r>
              <a:rPr lang="uk-UA" sz="1400" i="1" dirty="0" err="1" smtClean="0"/>
              <a:t>здоров'язберігаючий</a:t>
            </a:r>
            <a:r>
              <a:rPr lang="uk-UA" sz="1400" i="1" dirty="0" smtClean="0"/>
              <a:t> принцип - забезпечено поєднання статичного і динамічного                                                                                                                   становища дітей, зміна видів діяльності.</a:t>
            </a:r>
            <a:endParaRPr lang="ru-RU" sz="1400" dirty="0" smtClean="0"/>
          </a:p>
          <a:p>
            <a:pPr>
              <a:buNone/>
            </a:pPr>
            <a:r>
              <a:rPr lang="uk-UA" sz="1400" i="1" dirty="0" smtClean="0"/>
              <a:t> </a:t>
            </a: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F: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652120" y="4149080"/>
            <a:ext cx="3024336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99992" y="1556792"/>
            <a:ext cx="4176464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1052736"/>
            <a:ext cx="3168352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55576" y="4293096"/>
            <a:ext cx="2736304" cy="6480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555776" y="2492896"/>
            <a:ext cx="3168352" cy="720080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i="1" dirty="0" smtClean="0"/>
              <a:t>      вироблення звички до                                                                                                        дотримання режиму                                                                                                       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                                                           виховання потреби у здоровому                    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                                                                              способі життя                                  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                                </a:t>
            </a:r>
          </a:p>
          <a:p>
            <a:pPr>
              <a:buNone/>
            </a:pPr>
            <a:r>
              <a:rPr lang="uk-UA" i="1" dirty="0" smtClean="0"/>
              <a:t>                                       Виховні  завдання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uk-UA" i="1" dirty="0" smtClean="0"/>
              <a:t>    потреба у фізичних                                        результати здорового                                                                                            вправах та іграх                                               способу життя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2915816" y="1772816"/>
            <a:ext cx="28803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364088" y="3212976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843808" y="3212976"/>
            <a:ext cx="43204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076056" y="2348880"/>
            <a:ext cx="7200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F: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Шестиугольник 7"/>
          <p:cNvSpPr/>
          <p:nvPr/>
        </p:nvSpPr>
        <p:spPr>
          <a:xfrm>
            <a:off x="1619672" y="548680"/>
            <a:ext cx="6192688" cy="864096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1547664" y="3861048"/>
            <a:ext cx="1512168" cy="6480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1115616" y="2636912"/>
            <a:ext cx="3960440" cy="576064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естиугольник 3"/>
          <p:cNvSpPr/>
          <p:nvPr/>
        </p:nvSpPr>
        <p:spPr>
          <a:xfrm>
            <a:off x="1547664" y="1700808"/>
            <a:ext cx="2304256" cy="504056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6933456" cy="1008112"/>
          </a:xfrm>
        </p:spPr>
        <p:txBody>
          <a:bodyPr>
            <a:normAutofit fontScale="90000"/>
          </a:bodyPr>
          <a:lstStyle/>
          <a:p>
            <a:r>
              <a:rPr lang="en-US" sz="3100" i="1" dirty="0" smtClean="0"/>
              <a:t>               </a:t>
            </a:r>
            <a:r>
              <a:rPr lang="ru-RU" sz="3100" i="1" dirty="0" err="1" smtClean="0"/>
              <a:t>Вправи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з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елементами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хатха-йоги</a:t>
            </a:r>
            <a:r>
              <a:rPr lang="ru-RU" sz="3100" i="1" dirty="0" smtClean="0"/>
              <a:t> </a:t>
            </a:r>
            <a:r>
              <a:rPr lang="en-US" sz="3100" i="1" dirty="0" smtClean="0"/>
              <a:t>               </a:t>
            </a:r>
            <a:r>
              <a:rPr lang="ru-RU" sz="3100" i="1" dirty="0" err="1" smtClean="0"/>
              <a:t>будуються</a:t>
            </a:r>
            <a:r>
              <a:rPr lang="ru-RU" sz="3100" i="1" dirty="0" smtClean="0"/>
              <a:t> за </a:t>
            </a:r>
            <a:r>
              <a:rPr lang="ru-RU" sz="3100" i="1" dirty="0" err="1" smtClean="0"/>
              <a:t>певним</a:t>
            </a:r>
            <a:r>
              <a:rPr lang="ru-RU" sz="3100" i="1" dirty="0" smtClean="0"/>
              <a:t> планом</a:t>
            </a:r>
            <a:r>
              <a:rPr lang="uk-UA" sz="3100" i="1" dirty="0" smtClean="0"/>
              <a:t>                                                                  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344816" cy="4525963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uk-UA" sz="5600" i="1" dirty="0" smtClean="0"/>
              <a:t>                     </a:t>
            </a:r>
            <a:endParaRPr lang="en-US" sz="5600" i="1" dirty="0" smtClean="0"/>
          </a:p>
          <a:p>
            <a:pPr lvl="0">
              <a:buNone/>
            </a:pPr>
            <a:r>
              <a:rPr lang="en-US" sz="5600" i="1" dirty="0" smtClean="0"/>
              <a:t>                      </a:t>
            </a:r>
            <a:r>
              <a:rPr lang="uk-UA" sz="5600" i="1" dirty="0" smtClean="0"/>
              <a:t>Вступна медитація                                                                                                                                                     </a:t>
            </a:r>
            <a:endParaRPr lang="ru-RU" sz="5600" dirty="0" smtClean="0"/>
          </a:p>
          <a:p>
            <a:pPr>
              <a:buNone/>
            </a:pPr>
            <a:r>
              <a:rPr lang="uk-UA" sz="5600" i="1" dirty="0" smtClean="0"/>
              <a:t> </a:t>
            </a:r>
            <a:endParaRPr lang="ru-RU" sz="5600" dirty="0" smtClean="0"/>
          </a:p>
          <a:p>
            <a:pPr>
              <a:buNone/>
            </a:pPr>
            <a:r>
              <a:rPr lang="uk-UA" sz="5600" i="1" dirty="0" smtClean="0"/>
              <a:t> </a:t>
            </a:r>
            <a:endParaRPr lang="ru-RU" sz="5600" dirty="0" smtClean="0"/>
          </a:p>
          <a:p>
            <a:pPr>
              <a:buNone/>
            </a:pPr>
            <a:r>
              <a:rPr lang="uk-UA" sz="5600" i="1" dirty="0" smtClean="0"/>
              <a:t> </a:t>
            </a:r>
            <a:endParaRPr lang="ru-RU" sz="5600" dirty="0" smtClean="0"/>
          </a:p>
          <a:p>
            <a:pPr lvl="0">
              <a:buNone/>
            </a:pPr>
            <a:r>
              <a:rPr lang="ru-RU" sz="5600" i="1" dirty="0" smtClean="0"/>
              <a:t>          </a:t>
            </a:r>
            <a:r>
              <a:rPr lang="ru-RU" sz="5600" i="1" dirty="0" err="1" smtClean="0"/>
              <a:t>Ігри</a:t>
            </a:r>
            <a:r>
              <a:rPr lang="ru-RU" sz="5600" i="1" dirty="0" smtClean="0"/>
              <a:t> </a:t>
            </a:r>
            <a:r>
              <a:rPr lang="ru-RU" sz="5600" i="1" dirty="0" err="1" smtClean="0"/>
              <a:t>хатха-йоги</a:t>
            </a:r>
            <a:r>
              <a:rPr lang="uk-UA" sz="5600" i="1" dirty="0" smtClean="0"/>
              <a:t> </a:t>
            </a:r>
            <a:r>
              <a:rPr lang="ru-RU" sz="5600" i="1" dirty="0" err="1" smtClean="0"/>
              <a:t>з</a:t>
            </a:r>
            <a:r>
              <a:rPr lang="ru-RU" sz="5600" i="1" dirty="0" smtClean="0"/>
              <a:t> </a:t>
            </a:r>
            <a:r>
              <a:rPr lang="ru-RU" sz="5600" i="1" dirty="0" err="1" smtClean="0"/>
              <a:t>елементами</a:t>
            </a:r>
            <a:r>
              <a:rPr lang="ru-RU" sz="5600" i="1" dirty="0" smtClean="0"/>
              <a:t> </a:t>
            </a:r>
            <a:r>
              <a:rPr lang="ru-RU" sz="5600" i="1" dirty="0" err="1" smtClean="0"/>
              <a:t>китайської</a:t>
            </a:r>
            <a:r>
              <a:rPr lang="ru-RU" sz="5600" i="1" dirty="0" smtClean="0"/>
              <a:t> </a:t>
            </a:r>
            <a:r>
              <a:rPr lang="uk-UA" sz="5600" i="1" dirty="0" smtClean="0"/>
              <a:t>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5600" i="1" dirty="0" err="1" smtClean="0"/>
              <a:t>оздоровлювальної</a:t>
            </a:r>
            <a:r>
              <a:rPr lang="ru-RU" sz="5600" i="1" dirty="0" smtClean="0"/>
              <a:t> </a:t>
            </a:r>
            <a:r>
              <a:rPr lang="ru-RU" sz="5600" i="1" dirty="0" err="1" smtClean="0"/>
              <a:t>гімнастики</a:t>
            </a:r>
            <a:r>
              <a:rPr lang="ru-RU" sz="5600" i="1" dirty="0" smtClean="0"/>
              <a:t>. </a:t>
            </a:r>
            <a:endParaRPr lang="ru-RU" sz="5600" dirty="0" smtClean="0"/>
          </a:p>
          <a:p>
            <a:pPr>
              <a:buNone/>
            </a:pPr>
            <a:r>
              <a:rPr lang="uk-UA" sz="5600" i="1" dirty="0" smtClean="0"/>
              <a:t> </a:t>
            </a:r>
            <a:endParaRPr lang="ru-RU" sz="5600" dirty="0" smtClean="0"/>
          </a:p>
          <a:p>
            <a:pPr>
              <a:buNone/>
            </a:pPr>
            <a:r>
              <a:rPr lang="uk-UA" sz="5600" i="1" dirty="0" smtClean="0"/>
              <a:t> </a:t>
            </a:r>
            <a:endParaRPr lang="ru-RU" sz="5600" dirty="0" smtClean="0"/>
          </a:p>
          <a:p>
            <a:pPr>
              <a:buNone/>
            </a:pPr>
            <a:r>
              <a:rPr lang="uk-UA" sz="5600" i="1" dirty="0" smtClean="0"/>
              <a:t> </a:t>
            </a:r>
            <a:endParaRPr lang="ru-RU" sz="5600" dirty="0" smtClean="0"/>
          </a:p>
          <a:p>
            <a:pPr>
              <a:buNone/>
            </a:pPr>
            <a:r>
              <a:rPr lang="ru-RU" sz="5600" dirty="0" smtClean="0"/>
              <a:t/>
            </a:r>
            <a:br>
              <a:rPr lang="ru-RU" sz="5600" dirty="0" smtClean="0"/>
            </a:br>
            <a:endParaRPr lang="ru-RU" sz="5600" dirty="0" smtClean="0"/>
          </a:p>
          <a:p>
            <a:pPr lvl="0">
              <a:buNone/>
            </a:pPr>
            <a:r>
              <a:rPr lang="uk-UA" sz="5600" i="1" dirty="0" smtClean="0"/>
              <a:t>                 </a:t>
            </a:r>
            <a:r>
              <a:rPr lang="uk-UA" sz="5600" i="1" dirty="0" err="1" smtClean="0"/>
              <a:t>Релоксація</a:t>
            </a:r>
            <a:r>
              <a:rPr lang="uk-UA" sz="5600" i="1" dirty="0" smtClean="0"/>
              <a:t>                                                             </a:t>
            </a: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C:\Users\Администратор\Desktop\фызрук\_DSC01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72816"/>
            <a:ext cx="2494915" cy="22834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Users\Администратор\Desktop\фызрук\_DSC01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149080"/>
            <a:ext cx="2223135" cy="1997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67544" y="6206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57200" y="1470012"/>
            <a:ext cx="3826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F: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 8"/>
          <p:cNvSpPr/>
          <p:nvPr/>
        </p:nvSpPr>
        <p:spPr>
          <a:xfrm>
            <a:off x="4860032" y="4581128"/>
            <a:ext cx="3672408" cy="10801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5536" y="3717032"/>
            <a:ext cx="3456384" cy="14401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860032" y="1412776"/>
            <a:ext cx="3168352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5536" y="1268760"/>
            <a:ext cx="3240360" cy="7920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907704" y="2060848"/>
            <a:ext cx="4464496" cy="1008112"/>
          </a:xfrm>
          <a:prstGeom prst="triangle">
            <a:avLst>
              <a:gd name="adj" fmla="val 487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471338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i="1" dirty="0" smtClean="0"/>
              <a:t>Яма - </a:t>
            </a:r>
            <a:r>
              <a:rPr lang="ru-RU" i="1" dirty="0" err="1" smtClean="0"/>
              <a:t>стриманість</a:t>
            </a:r>
            <a:r>
              <a:rPr lang="ru-RU" i="1" dirty="0" smtClean="0"/>
              <a:t> , </a:t>
            </a:r>
            <a:r>
              <a:rPr lang="ru-RU" i="1" dirty="0" err="1" smtClean="0"/>
              <a:t>дотримання</a:t>
            </a:r>
            <a:r>
              <a:rPr lang="ru-RU" i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i="1" dirty="0" err="1" smtClean="0"/>
              <a:t>загальних</a:t>
            </a:r>
            <a:r>
              <a:rPr lang="ru-RU" i="1" dirty="0" smtClean="0"/>
              <a:t> </a:t>
            </a:r>
            <a:r>
              <a:rPr lang="ru-RU" i="1" dirty="0" err="1" smtClean="0"/>
              <a:t>моральних</a:t>
            </a:r>
            <a:r>
              <a:rPr lang="ru-RU" i="1" dirty="0" smtClean="0"/>
              <a:t> </a:t>
            </a:r>
            <a:r>
              <a:rPr lang="ru-RU" i="1" dirty="0" err="1" smtClean="0"/>
              <a:t>принципів</a:t>
            </a:r>
            <a:r>
              <a:rPr lang="uk-UA" i="1" dirty="0" smtClean="0"/>
              <a:t>                                               </a:t>
            </a:r>
            <a:r>
              <a:rPr lang="uk-UA" i="1" dirty="0" err="1" smtClean="0"/>
              <a:t>Нияма</a:t>
            </a:r>
            <a:r>
              <a:rPr lang="uk-UA" i="1" dirty="0" smtClean="0"/>
              <a:t> - культура , гігієна ,                                      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                                                                                                    зовнішнє і  внутрішнє очищення 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                                                                                                             через самодисципліну </a:t>
            </a:r>
            <a:r>
              <a:rPr lang="ru-RU" i="1" dirty="0" smtClean="0"/>
              <a:t>    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                                   </a:t>
            </a:r>
          </a:p>
          <a:p>
            <a:pPr>
              <a:buNone/>
            </a:pPr>
            <a:endParaRPr lang="uk-UA" i="1" dirty="0" smtClean="0"/>
          </a:p>
          <a:p>
            <a:pPr>
              <a:buNone/>
            </a:pPr>
            <a:r>
              <a:rPr lang="uk-UA" i="1" dirty="0" smtClean="0"/>
              <a:t>                                               </a:t>
            </a:r>
            <a:r>
              <a:rPr lang="uk-UA" i="1" dirty="0" err="1" smtClean="0"/>
              <a:t>Хатха</a:t>
            </a:r>
            <a:r>
              <a:rPr lang="uk-UA" i="1" dirty="0" smtClean="0"/>
              <a:t> </a:t>
            </a:r>
            <a:r>
              <a:rPr lang="uk-UA" i="1" dirty="0" err="1" smtClean="0"/>
              <a:t>-йога</a:t>
            </a:r>
            <a:r>
              <a:rPr lang="uk-UA" i="1" dirty="0" smtClean="0"/>
              <a:t> включає в себе 4 ступені 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uk-UA" i="1" dirty="0" smtClean="0"/>
              <a:t> Асан - поза, певне положення тіла,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яке розвиває фізичні якості , покращує 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роботу внутрішніх органів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</a:t>
            </a:r>
            <a:r>
              <a:rPr lang="ru-RU" i="1" dirty="0" smtClean="0"/>
              <a:t>    </a:t>
            </a:r>
            <a:r>
              <a:rPr lang="uk-UA" i="1" dirty="0" smtClean="0"/>
              <a:t>                                                                                                    </a:t>
            </a:r>
            <a:r>
              <a:rPr lang="ru-RU" i="1" dirty="0" err="1" smtClean="0"/>
              <a:t>Пронояма</a:t>
            </a:r>
            <a:r>
              <a:rPr lang="ru-RU" i="1" dirty="0" smtClean="0"/>
              <a:t> - контроль за </a:t>
            </a:r>
            <a:r>
              <a:rPr lang="ru-RU" i="1" dirty="0" err="1" smtClean="0"/>
              <a:t>диханням</a:t>
            </a:r>
            <a:r>
              <a:rPr lang="ru-RU" i="1" dirty="0" smtClean="0"/>
              <a:t>. </a:t>
            </a:r>
            <a:r>
              <a:rPr lang="uk-UA" i="1" dirty="0" smtClean="0"/>
              <a:t>                   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                                                                                                   </a:t>
            </a:r>
            <a:r>
              <a:rPr lang="ru-RU" i="1" dirty="0" err="1" smtClean="0"/>
              <a:t>Уміння</a:t>
            </a:r>
            <a:r>
              <a:rPr lang="ru-RU" i="1" dirty="0" smtClean="0"/>
              <a:t> за </a:t>
            </a:r>
            <a:r>
              <a:rPr lang="ru-RU" i="1" dirty="0" err="1" smtClean="0"/>
              <a:t>допомогою</a:t>
            </a:r>
            <a:r>
              <a:rPr lang="ru-RU" i="1" dirty="0" smtClean="0"/>
              <a:t> </a:t>
            </a:r>
            <a:r>
              <a:rPr lang="ru-RU" i="1" dirty="0" err="1" smtClean="0"/>
              <a:t>дихальних</a:t>
            </a:r>
            <a:r>
              <a:rPr lang="ru-RU" i="1" dirty="0" smtClean="0"/>
              <a:t> </a:t>
            </a:r>
            <a:r>
              <a:rPr lang="ru-RU" i="1" dirty="0" err="1" smtClean="0"/>
              <a:t>вправ</a:t>
            </a:r>
            <a:r>
              <a:rPr lang="ru-RU" i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                                                                                                        </a:t>
            </a:r>
            <a:r>
              <a:rPr lang="ru-RU" i="1" dirty="0" err="1" smtClean="0"/>
              <a:t>накопичувати</a:t>
            </a:r>
            <a:r>
              <a:rPr lang="ru-RU" i="1" dirty="0" smtClean="0"/>
              <a:t> </a:t>
            </a:r>
            <a:r>
              <a:rPr lang="ru-RU" i="1" dirty="0" err="1" smtClean="0"/>
              <a:t>енергію</a:t>
            </a:r>
            <a:r>
              <a:rPr lang="ru-RU" i="1" dirty="0" smtClean="0"/>
              <a:t> в </a:t>
            </a:r>
            <a:r>
              <a:rPr lang="ru-RU" i="1" dirty="0" err="1" smtClean="0"/>
              <a:t>організмі</a:t>
            </a:r>
            <a:r>
              <a:rPr lang="ru-RU" i="1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2699792" y="2060848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436096" y="2348880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627784" y="3068960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004048" y="3140968"/>
            <a:ext cx="100811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1033</Words>
  <Application>Microsoft Office PowerPoint</Application>
  <PresentationFormat>Экран (4:3)</PresentationFormat>
  <Paragraphs>594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Відділ освіти Снігурівської  районної  державної  адміністрації                                                 Районний методичний кабінет                          Дошкільний навчальний заклад № 7                                                                                                        Снігурівської   міської   ради                                                                                                                                             </vt:lpstr>
      <vt:lpstr> Здоров'язберігаючі технології  </vt:lpstr>
      <vt:lpstr>Завдання здоров'язберігаючих технологій </vt:lpstr>
      <vt:lpstr>Слайд 4</vt:lpstr>
      <vt:lpstr>Хатха - йога</vt:lpstr>
      <vt:lpstr>Принципи організації  роботи з дітьм по системі хатха-йога </vt:lpstr>
      <vt:lpstr>Слайд 7</vt:lpstr>
      <vt:lpstr>               Вправи з елементами хатха-йоги                будуються за певним планом                                                                                                         </vt:lpstr>
      <vt:lpstr>Слайд 9</vt:lpstr>
      <vt:lpstr>Вправи з елементами хатха-йоги </vt:lpstr>
      <vt:lpstr>Фітболгімнастика</vt:lpstr>
      <vt:lpstr>Комплекс вправ з фітбол м’ячами “Ми веселі пустуни”</vt:lpstr>
      <vt:lpstr>Рефлексотерапія  Відповідно до різних частин тіла людини, розрізняють різні види рефлекторної терапії:   </vt:lpstr>
      <vt:lpstr>Самомасаж до різних частин тіла </vt:lpstr>
      <vt:lpstr>Слайд 15</vt:lpstr>
      <vt:lpstr>Слайд 16</vt:lpstr>
      <vt:lpstr>Слайд 17</vt:lpstr>
      <vt:lpstr>Слайд 18</vt:lpstr>
      <vt:lpstr>Ритмопластика</vt:lpstr>
      <vt:lpstr>Значення ритмопластики для здоров’я дитини</vt:lpstr>
      <vt:lpstr>Використання  коригуючих  доріжок </vt:lpstr>
      <vt:lpstr>Циклограма фізкультурно-оздоровчої роботи протягом дня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Відділ освіти Снігурівської  районної  державної  адміністрації                                                 Районний методичний кабінет                          Дошкільний навчальний заклад № 7                                                                                                        Снігурівської   міської   ради                                                                                                                                             </dc:title>
  <dc:creator>Администратор</dc:creator>
  <cp:lastModifiedBy>Admin</cp:lastModifiedBy>
  <cp:revision>38</cp:revision>
  <dcterms:created xsi:type="dcterms:W3CDTF">2015-02-07T11:01:11Z</dcterms:created>
  <dcterms:modified xsi:type="dcterms:W3CDTF">2015-02-13T06:30:25Z</dcterms:modified>
</cp:coreProperties>
</file>