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72" r:id="rId4"/>
    <p:sldId id="273" r:id="rId5"/>
    <p:sldId id="274" r:id="rId6"/>
    <p:sldId id="275" r:id="rId7"/>
    <p:sldId id="276" r:id="rId8"/>
    <p:sldId id="277" r:id="rId9"/>
    <p:sldId id="278" r:id="rId10"/>
    <p:sldId id="279" r:id="rId11"/>
    <p:sldId id="260" r:id="rId12"/>
    <p:sldId id="262" r:id="rId13"/>
    <p:sldId id="280" r:id="rId14"/>
    <p:sldId id="266" r:id="rId15"/>
    <p:sldId id="281" r:id="rId16"/>
    <p:sldId id="282" r:id="rId17"/>
    <p:sldId id="290" r:id="rId18"/>
    <p:sldId id="286" r:id="rId19"/>
    <p:sldId id="287" r:id="rId20"/>
    <p:sldId id="288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493" autoAdjust="0"/>
  </p:normalViewPr>
  <p:slideViewPr>
    <p:cSldViewPr>
      <p:cViewPr varScale="1">
        <p:scale>
          <a:sx n="79" d="100"/>
          <a:sy n="79" d="100"/>
        </p:scale>
        <p:origin x="-56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506CF1-F10A-4524-81CB-BB5784AAFFAF}" type="datetimeFigureOut">
              <a:rPr lang="ru-RU"/>
              <a:pPr>
                <a:defRPr/>
              </a:pPr>
              <a:t>27.01.2016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5F1B3E-9A37-4AC7-9946-C6D79AD168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4D7FBE-13FA-4134-826E-A43D7029E2C3}" type="datetimeFigureOut">
              <a:rPr lang="ru-RU"/>
              <a:pPr>
                <a:defRPr/>
              </a:pPr>
              <a:t>27.01.2016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E653ED-14EF-476A-846B-00F292AD8E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6AB5E3-1367-466F-9379-3EDC15AFEA2F}" type="datetimeFigureOut">
              <a:rPr lang="ru-RU"/>
              <a:pPr>
                <a:defRPr/>
              </a:pPr>
              <a:t>27.01.2016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CD1552-702C-4926-A8AB-44448ABFCD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4C36E8-DBFE-4232-822D-B31663B2158A}" type="datetimeFigureOut">
              <a:rPr lang="ru-RU"/>
              <a:pPr>
                <a:defRPr/>
              </a:pPr>
              <a:t>27.01.2016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E54193-8CAA-481B-B37D-A44F2FFA7C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8DEA1C-6B24-4F68-96EB-A5BFE53B80F2}" type="datetimeFigureOut">
              <a:rPr lang="ru-RU"/>
              <a:pPr>
                <a:defRPr/>
              </a:pPr>
              <a:t>27.01.2016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418D39-758D-4FB5-B09A-3771871BFC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3ECEEA-8C75-49A9-A0E9-7B570C715FF0}" type="datetimeFigureOut">
              <a:rPr lang="ru-RU"/>
              <a:pPr>
                <a:defRPr/>
              </a:pPr>
              <a:t>27.01.2016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33DAF9-29B8-482C-A55D-3A4E796E0C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6D2562-E150-490B-AC95-6BB486D90C2F}" type="datetimeFigureOut">
              <a:rPr lang="ru-RU"/>
              <a:pPr>
                <a:defRPr/>
              </a:pPr>
              <a:t>27.01.2016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3E3A4A-CF17-4189-B904-E3FB85E34A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71A29E-33E3-4894-A179-EAA148BDE628}" type="datetimeFigureOut">
              <a:rPr lang="ru-RU"/>
              <a:pPr>
                <a:defRPr/>
              </a:pPr>
              <a:t>27.01.2016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4DB955-C85E-4E2B-B63B-5208645FB3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C52790-21EF-4D5B-8BAD-1268BBD034AE}" type="datetimeFigureOut">
              <a:rPr lang="ru-RU"/>
              <a:pPr>
                <a:defRPr/>
              </a:pPr>
              <a:t>27.01.2016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537E8-4387-46F0-ABBA-0AFBD53581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459DA9-EC97-4C1A-9F23-24FD65143DB9}" type="datetimeFigureOut">
              <a:rPr lang="ru-RU"/>
              <a:pPr>
                <a:defRPr/>
              </a:pPr>
              <a:t>27.01.2016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FBDB08-9158-4CAB-8BEB-8FF5A5F54E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EF55A1-DA3A-413B-86DB-420AE8DA1C06}" type="datetimeFigureOut">
              <a:rPr lang="ru-RU"/>
              <a:pPr>
                <a:defRPr/>
              </a:pPr>
              <a:t>27.01.2016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DFE2E6-6B7A-4578-AC32-27E2E7C7F4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2D050"/>
            </a:gs>
            <a:gs pos="100000">
              <a:schemeClr val="bg2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D56ECB2-C1AC-4D66-88DE-5B995EEEBA23}" type="datetimeFigureOut">
              <a:rPr lang="ru-RU"/>
              <a:pPr>
                <a:defRPr/>
              </a:pPr>
              <a:t>27.01.2016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0C97849-E429-4FFB-A157-550D476697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sp>
        <p:nvSpPr>
          <p:cNvPr id="1331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3315" name="Рисунок 4" descr="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785918" y="1643050"/>
            <a:ext cx="7201010" cy="255454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80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Сучасний урок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80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іноземної мови</a:t>
            </a:r>
            <a:endParaRPr lang="ru-RU" sz="80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Рисунок 1" descr="56543926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Овал 2"/>
          <p:cNvSpPr/>
          <p:nvPr/>
        </p:nvSpPr>
        <p:spPr>
          <a:xfrm>
            <a:off x="2071688" y="1714500"/>
            <a:ext cx="2786062" cy="22145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dirty="0">
                <a:solidFill>
                  <a:srgbClr val="FF0000"/>
                </a:solidFill>
              </a:rPr>
              <a:t>Сучасний урок іноземної мови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Выноска со стрелкой влево 3"/>
          <p:cNvSpPr/>
          <p:nvPr/>
        </p:nvSpPr>
        <p:spPr>
          <a:xfrm rot="20343020">
            <a:off x="5168900" y="874713"/>
            <a:ext cx="2428875" cy="1785937"/>
          </a:xfrm>
          <a:prstGeom prst="lef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dirty="0"/>
              <a:t>Інтерактивні технології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dirty="0"/>
              <a:t> навчання</a:t>
            </a:r>
            <a:endParaRPr lang="ru-RU" dirty="0"/>
          </a:p>
        </p:txBody>
      </p:sp>
      <p:sp>
        <p:nvSpPr>
          <p:cNvPr id="5" name="Выноска со стрелкой влево 4"/>
          <p:cNvSpPr/>
          <p:nvPr/>
        </p:nvSpPr>
        <p:spPr>
          <a:xfrm rot="892779">
            <a:off x="4832350" y="3702050"/>
            <a:ext cx="2928938" cy="1857375"/>
          </a:xfrm>
          <a:prstGeom prst="lef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dirty="0"/>
              <a:t>Інформаційно-комунікативні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dirty="0"/>
              <a:t>методи навчання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3554" name="Picture 2" descr="C:\Users\qwe\Desktop\-2-63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659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 descr="C:\Users\qwe\Desktop\-12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500063"/>
            <a:ext cx="9144000" cy="7366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Рисунок 1" descr="0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TextBox 2"/>
          <p:cNvSpPr txBox="1">
            <a:spLocks noChangeArrowheads="1"/>
          </p:cNvSpPr>
          <p:nvPr/>
        </p:nvSpPr>
        <p:spPr bwMode="auto">
          <a:xfrm>
            <a:off x="1214438" y="285750"/>
            <a:ext cx="64468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3200" b="1" i="1">
                <a:solidFill>
                  <a:srgbClr val="00B050"/>
                </a:solidFill>
                <a:latin typeface="Calibri" pitchFamily="34" charset="0"/>
              </a:rPr>
              <a:t>Вчитель Гойко Наталя Леонідівна</a:t>
            </a:r>
            <a:endParaRPr lang="ru-RU" sz="3200" b="1" i="1">
              <a:solidFill>
                <a:srgbClr val="00B050"/>
              </a:solidFill>
              <a:latin typeface="Calibri" pitchFamily="34" charset="0"/>
            </a:endParaRPr>
          </a:p>
        </p:txBody>
      </p:sp>
      <p:pic>
        <p:nvPicPr>
          <p:cNvPr id="2560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1000125"/>
            <a:ext cx="3714750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5" y="1000125"/>
            <a:ext cx="3714750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28938" y="3929063"/>
            <a:ext cx="3570287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" descr="C:\Users\qwe\Desktop\-6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500063"/>
            <a:ext cx="9144000" cy="7366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Рисунок 2" descr="0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TextBox 3"/>
          <p:cNvSpPr txBox="1">
            <a:spLocks noChangeArrowheads="1"/>
          </p:cNvSpPr>
          <p:nvPr/>
        </p:nvSpPr>
        <p:spPr bwMode="auto">
          <a:xfrm>
            <a:off x="1214438" y="285750"/>
            <a:ext cx="68500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3200" b="1" i="1">
                <a:solidFill>
                  <a:srgbClr val="00B050"/>
                </a:solidFill>
                <a:latin typeface="Calibri" pitchFamily="34" charset="0"/>
              </a:rPr>
              <a:t>Вчитель Миронюк Ольга Антонівна</a:t>
            </a:r>
            <a:endParaRPr lang="ru-RU" sz="3200" b="1" i="1">
              <a:solidFill>
                <a:srgbClr val="00B050"/>
              </a:solidFill>
              <a:latin typeface="Calibri" pitchFamily="34" charset="0"/>
            </a:endParaRPr>
          </a:p>
        </p:txBody>
      </p:sp>
      <p:pic>
        <p:nvPicPr>
          <p:cNvPr id="2765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1000125"/>
            <a:ext cx="3810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25" y="928688"/>
            <a:ext cx="3927475" cy="294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43250" y="4000500"/>
            <a:ext cx="3524250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Рисунок 1" descr="0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4" name="TextBox 2"/>
          <p:cNvSpPr txBox="1">
            <a:spLocks noChangeArrowheads="1"/>
          </p:cNvSpPr>
          <p:nvPr/>
        </p:nvSpPr>
        <p:spPr bwMode="auto">
          <a:xfrm>
            <a:off x="1214438" y="285750"/>
            <a:ext cx="71612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3200" b="1" i="1">
                <a:solidFill>
                  <a:srgbClr val="00B050"/>
                </a:solidFill>
                <a:latin typeface="Calibri" pitchFamily="34" charset="0"/>
              </a:rPr>
              <a:t>Вчитель Тумаш Людмила Миколаївна</a:t>
            </a:r>
            <a:endParaRPr lang="ru-RU" sz="3200" b="1" i="1">
              <a:solidFill>
                <a:srgbClr val="00B050"/>
              </a:solidFill>
              <a:latin typeface="Calibri" pitchFamily="34" charset="0"/>
            </a:endParaRPr>
          </a:p>
        </p:txBody>
      </p:sp>
      <p:pic>
        <p:nvPicPr>
          <p:cNvPr id="28675" name="Рисунок 3" descr="20160119_125229 (Копировать)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5" y="857250"/>
            <a:ext cx="214312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Рисунок 4" descr="image010 (Копировать)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500" y="2428875"/>
            <a:ext cx="2665413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Рисунок 5" descr="image014 (Копировать)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72125" y="1643063"/>
            <a:ext cx="3286125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Рисунок 2" descr="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714500" y="571500"/>
            <a:ext cx="7429500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0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Результати анкетування  </a:t>
            </a:r>
            <a:r>
              <a:rPr lang="uk-UA" sz="2000" b="1" dirty="0" err="1">
                <a:solidFill>
                  <a:schemeClr val="accent6">
                    <a:lumMod val="75000"/>
                  </a:schemeClr>
                </a:solidFill>
                <a:latin typeface="+mn-lt"/>
              </a:rPr>
              <a:t>“Які</a:t>
            </a:r>
            <a:r>
              <a:rPr lang="uk-UA" sz="20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 засоби навчання іноземної мови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0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 сприяють творчому розвитку особистості школяра?”</a:t>
            </a:r>
            <a:endParaRPr lang="ru-RU" sz="2000" b="1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graphicFrame>
        <p:nvGraphicFramePr>
          <p:cNvPr id="29699" name="Диаграмма 4"/>
          <p:cNvGraphicFramePr>
            <a:graphicFrameLocks/>
          </p:cNvGraphicFramePr>
          <p:nvPr/>
        </p:nvGraphicFramePr>
        <p:xfrm>
          <a:off x="1524000" y="714375"/>
          <a:ext cx="7620000" cy="5857875"/>
        </p:xfrm>
        <a:graphic>
          <a:graphicData uri="http://schemas.openxmlformats.org/presentationml/2006/ole">
            <p:oleObj spid="_x0000_s29699" r:id="rId4" imgW="7620660" imgH="5858764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Рисунок 1" descr="56543926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357313" y="785813"/>
            <a:ext cx="5868987" cy="8302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Критерії ефективності сучасного уроку, які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 залежать від вчителя</a:t>
            </a:r>
            <a:endParaRPr lang="ru-RU" sz="2400" b="1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4" name="Схема 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564236">
            <a:off x="920750" y="1109663"/>
            <a:ext cx="8802688" cy="5632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Рисунок 1" descr="56543926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800100" y="857250"/>
            <a:ext cx="8343900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Критерії ефективності сучасного уроку, які залежать від учня</a:t>
            </a:r>
            <a:endParaRPr lang="ru-RU" sz="2400" b="1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875" y="1428750"/>
            <a:ext cx="3654425" cy="45243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i="1" dirty="0" err="1">
                <a:solidFill>
                  <a:schemeClr val="accent6">
                    <a:lumMod val="75000"/>
                  </a:schemeClr>
                </a:solidFill>
                <a:latin typeface="+mn-lt"/>
              </a:rPr>
              <a:t>Самомотивація</a:t>
            </a:r>
            <a:r>
              <a:rPr lang="uk-UA" sz="2400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 учня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Наявність дискусії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Розвиток особистості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Свідоме ставлення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Бажання вчитися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Активність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Зацікавленість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Здібності дитини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Підготовка до занять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Вміння слухати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Здатність отримувати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Задоволення від навчання</a:t>
            </a:r>
            <a:endParaRPr lang="ru-RU" sz="2400" i="1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Рисунок 1" descr="0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Выноска со стрелкой вправо 2"/>
          <p:cNvSpPr/>
          <p:nvPr/>
        </p:nvSpPr>
        <p:spPr>
          <a:xfrm>
            <a:off x="142875" y="2286000"/>
            <a:ext cx="1857375" cy="1714500"/>
          </a:xfrm>
          <a:prstGeom prst="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dirty="0"/>
              <a:t>Сучасний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dirty="0"/>
              <a:t>урок</a:t>
            </a:r>
            <a:endParaRPr lang="ru-RU" dirty="0"/>
          </a:p>
        </p:txBody>
      </p:sp>
      <p:sp>
        <p:nvSpPr>
          <p:cNvPr id="4" name="Шестиугольник 3"/>
          <p:cNvSpPr/>
          <p:nvPr/>
        </p:nvSpPr>
        <p:spPr>
          <a:xfrm>
            <a:off x="2000250" y="2071688"/>
            <a:ext cx="2428875" cy="2143125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dirty="0"/>
              <a:t>Учитель використовує всі можливості учня, його творчий потенціал</a:t>
            </a:r>
            <a:endParaRPr lang="ru-RU" dirty="0"/>
          </a:p>
        </p:txBody>
      </p:sp>
      <p:sp>
        <p:nvSpPr>
          <p:cNvPr id="5" name="Стрелка вправо с вырезом 4"/>
          <p:cNvSpPr/>
          <p:nvPr/>
        </p:nvSpPr>
        <p:spPr>
          <a:xfrm>
            <a:off x="4214813" y="2643188"/>
            <a:ext cx="1500187" cy="928687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dirty="0"/>
              <a:t>з метою</a:t>
            </a:r>
            <a:endParaRPr lang="ru-RU" dirty="0"/>
          </a:p>
        </p:txBody>
      </p:sp>
      <p:sp>
        <p:nvSpPr>
          <p:cNvPr id="6" name="Вертикальный свиток 5"/>
          <p:cNvSpPr/>
          <p:nvPr/>
        </p:nvSpPr>
        <p:spPr>
          <a:xfrm>
            <a:off x="5286375" y="285750"/>
            <a:ext cx="3857625" cy="4143375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uk-UA" dirty="0"/>
              <a:t>Активного розумового розвитку учнів;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uk-UA" dirty="0"/>
              <a:t>Глибокого й усвідомленого засвоєння ними лінгвістичних знань;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uk-UA" dirty="0"/>
              <a:t>Формування комунікативної компетенції, морально-вольових якостей;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dirty="0"/>
              <a:t>- Виховання мовної особистості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Рисунок 1" descr="56543926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0" name="TextBox 9"/>
          <p:cNvSpPr txBox="1">
            <a:spLocks noChangeArrowheads="1"/>
          </p:cNvSpPr>
          <p:nvPr/>
        </p:nvSpPr>
        <p:spPr bwMode="auto">
          <a:xfrm>
            <a:off x="1285875" y="642938"/>
            <a:ext cx="7380288" cy="332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2400" b="1" i="1">
                <a:solidFill>
                  <a:srgbClr val="FF0000"/>
                </a:solidFill>
                <a:latin typeface="Calibri" pitchFamily="34" charset="0"/>
              </a:rPr>
              <a:t>Висновок:</a:t>
            </a:r>
          </a:p>
          <a:p>
            <a:r>
              <a:rPr lang="uk-UA" sz="2400">
                <a:solidFill>
                  <a:srgbClr val="FF0000"/>
                </a:solidFill>
                <a:latin typeface="Calibri" pitchFamily="34" charset="0"/>
              </a:rPr>
              <a:t>поєднання традиційних методів і підходів з деякими, </a:t>
            </a:r>
          </a:p>
          <a:p>
            <a:r>
              <a:rPr lang="uk-UA" sz="2400">
                <a:solidFill>
                  <a:srgbClr val="FF0000"/>
                </a:solidFill>
                <a:latin typeface="Calibri" pitchFamily="34" charset="0"/>
              </a:rPr>
              <a:t>в нашому випадку – новітніми тенденціями, значно</a:t>
            </a:r>
          </a:p>
          <a:p>
            <a:r>
              <a:rPr lang="uk-UA" sz="2400">
                <a:solidFill>
                  <a:srgbClr val="FF0000"/>
                </a:solidFill>
                <a:latin typeface="Calibri" pitchFamily="34" charset="0"/>
              </a:rPr>
              <a:t> підвищують і оптимізують активність й продуктивність</a:t>
            </a:r>
          </a:p>
          <a:p>
            <a:r>
              <a:rPr lang="uk-UA" sz="2400">
                <a:solidFill>
                  <a:srgbClr val="FF0000"/>
                </a:solidFill>
                <a:latin typeface="Calibri" pitchFamily="34" charset="0"/>
              </a:rPr>
              <a:t> учнів у процесі вивчення</a:t>
            </a:r>
          </a:p>
          <a:p>
            <a:r>
              <a:rPr lang="uk-UA" sz="2400">
                <a:solidFill>
                  <a:srgbClr val="FF0000"/>
                </a:solidFill>
                <a:latin typeface="Calibri" pitchFamily="34" charset="0"/>
              </a:rPr>
              <a:t> іноземної мови. </a:t>
            </a:r>
          </a:p>
          <a:p>
            <a:r>
              <a:rPr lang="uk-UA" sz="2400">
                <a:solidFill>
                  <a:srgbClr val="FF0000"/>
                </a:solidFill>
                <a:latin typeface="Calibri" pitchFamily="34" charset="0"/>
              </a:rPr>
              <a:t>Тому актуальним є подальший пошук нових тенденцій</a:t>
            </a:r>
          </a:p>
          <a:p>
            <a:r>
              <a:rPr lang="uk-UA" sz="2400">
                <a:solidFill>
                  <a:srgbClr val="FF0000"/>
                </a:solidFill>
                <a:latin typeface="Calibri" pitchFamily="34" charset="0"/>
              </a:rPr>
              <a:t> і застосування у процесі навчання іноземній мові.</a:t>
            </a:r>
            <a:endParaRPr lang="ru-RU" sz="2400">
              <a:solidFill>
                <a:srgbClr val="FF0000"/>
              </a:solidFill>
              <a:latin typeface="Calibri" pitchFamily="34" charset="0"/>
            </a:endParaRPr>
          </a:p>
          <a:p>
            <a:endParaRPr lang="ru-RU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Рисунок 1" descr="01_1_русский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88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14282" y="857232"/>
            <a:ext cx="7884914" cy="2123658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4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“Безумство</a:t>
            </a:r>
            <a:r>
              <a:rPr lang="uk-UA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 – діяти по-старому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і чекати на нові </a:t>
            </a:r>
            <a:r>
              <a:rPr lang="uk-UA" sz="44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результати”</a:t>
            </a:r>
            <a:endParaRPr lang="uk-UA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Альберт </a:t>
            </a:r>
            <a:r>
              <a:rPr lang="uk-UA" sz="44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Енштейн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15363" name="TextBox 4"/>
          <p:cNvSpPr txBox="1">
            <a:spLocks noChangeArrowheads="1"/>
          </p:cNvSpPr>
          <p:nvPr/>
        </p:nvSpPr>
        <p:spPr bwMode="auto">
          <a:xfrm>
            <a:off x="2643188" y="3643313"/>
            <a:ext cx="605472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4800" b="1" i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“Людина – це стріла,</a:t>
            </a:r>
          </a:p>
          <a:p>
            <a:r>
              <a:rPr lang="uk-UA" sz="4800" b="1" i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пущена в майбутнє”</a:t>
            </a:r>
          </a:p>
          <a:p>
            <a:r>
              <a:rPr lang="uk-UA" sz="4800" b="1" i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Фрідріх  Ніцше</a:t>
            </a:r>
            <a:endParaRPr lang="ru-RU" sz="4800" b="1" i="1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Рисунок 1" descr="0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81000" y="142875"/>
            <a:ext cx="8229600" cy="4929188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b="1" i="1" dirty="0" err="1">
                <a:solidFill>
                  <a:srgbClr val="00B050"/>
                </a:solidFill>
                <a:latin typeface="+mn-lt"/>
              </a:rPr>
              <a:t>Сучасний</a:t>
            </a:r>
            <a:r>
              <a:rPr lang="ru-RU" sz="2800" b="1" i="1" dirty="0">
                <a:solidFill>
                  <a:srgbClr val="00B050"/>
                </a:solidFill>
                <a:latin typeface="+mn-lt"/>
              </a:rPr>
              <a:t> урок</a:t>
            </a:r>
            <a:r>
              <a:rPr lang="ru-RU" sz="2800" b="1" dirty="0">
                <a:solidFill>
                  <a:srgbClr val="00B050"/>
                </a:solidFill>
                <a:latin typeface="+mn-lt"/>
              </a:rPr>
              <a:t> - </a:t>
            </a:r>
            <a:r>
              <a:rPr lang="ru-RU" sz="2800" b="1" dirty="0" err="1">
                <a:solidFill>
                  <a:schemeClr val="bg1"/>
                </a:solidFill>
                <a:latin typeface="+mn-lt"/>
              </a:rPr>
              <a:t>це</a:t>
            </a:r>
            <a:r>
              <a:rPr lang="ru-RU" sz="2800" b="1" dirty="0">
                <a:solidFill>
                  <a:schemeClr val="bg1"/>
                </a:solidFill>
                <a:latin typeface="+mn-lt"/>
              </a:rPr>
              <a:t> </a:t>
            </a:r>
            <a:r>
              <a:rPr lang="ru-RU" sz="2800" b="1" dirty="0" err="1">
                <a:solidFill>
                  <a:schemeClr val="bg1"/>
                </a:solidFill>
                <a:latin typeface="+mn-lt"/>
              </a:rPr>
              <a:t>урок</a:t>
            </a:r>
            <a:r>
              <a:rPr lang="ru-RU" sz="2800" b="1" dirty="0">
                <a:solidFill>
                  <a:schemeClr val="bg1"/>
                </a:solidFill>
                <a:latin typeface="+mn-lt"/>
              </a:rPr>
              <a:t>, на </a:t>
            </a:r>
            <a:r>
              <a:rPr lang="ru-RU" sz="2800" b="1" dirty="0" err="1">
                <a:solidFill>
                  <a:schemeClr val="bg1"/>
                </a:solidFill>
                <a:latin typeface="+mn-lt"/>
              </a:rPr>
              <a:t>якому</a:t>
            </a:r>
            <a:r>
              <a:rPr lang="ru-RU" sz="2800" b="1" dirty="0">
                <a:solidFill>
                  <a:schemeClr val="bg1"/>
                </a:solidFill>
                <a:latin typeface="+mn-lt"/>
              </a:rPr>
              <a:t> </a:t>
            </a:r>
            <a:r>
              <a:rPr lang="ru-RU" sz="2800" b="1" dirty="0" err="1">
                <a:solidFill>
                  <a:schemeClr val="bg1"/>
                </a:solidFill>
                <a:latin typeface="+mn-lt"/>
              </a:rPr>
              <a:t>вчитель</a:t>
            </a:r>
            <a:r>
              <a:rPr lang="ru-RU" sz="2800" b="1" dirty="0">
                <a:solidFill>
                  <a:schemeClr val="bg1"/>
                </a:solidFill>
                <a:latin typeface="+mn-lt"/>
              </a:rPr>
              <a:t> </a:t>
            </a:r>
            <a:r>
              <a:rPr lang="ru-RU" sz="2800" b="1" dirty="0" err="1">
                <a:solidFill>
                  <a:schemeClr val="bg1"/>
                </a:solidFill>
                <a:latin typeface="+mn-lt"/>
              </a:rPr>
              <a:t>викладає</a:t>
            </a:r>
            <a:r>
              <a:rPr lang="ru-RU" sz="2800" b="1" dirty="0">
                <a:solidFill>
                  <a:schemeClr val="bg1"/>
                </a:solidFill>
                <a:latin typeface="+mn-lt"/>
              </a:rPr>
              <a:t> </a:t>
            </a:r>
            <a:r>
              <a:rPr lang="ru-RU" sz="2800" b="1" dirty="0" err="1">
                <a:solidFill>
                  <a:schemeClr val="bg1"/>
                </a:solidFill>
                <a:latin typeface="+mn-lt"/>
              </a:rPr>
              <a:t>новий</a:t>
            </a:r>
            <a:r>
              <a:rPr lang="ru-RU" sz="2800" b="1" dirty="0">
                <a:solidFill>
                  <a:schemeClr val="bg1"/>
                </a:solidFill>
                <a:latin typeface="+mn-lt"/>
              </a:rPr>
              <a:t> </a:t>
            </a:r>
            <a:r>
              <a:rPr lang="ru-RU" sz="2800" b="1" dirty="0" err="1">
                <a:solidFill>
                  <a:schemeClr val="bg1"/>
                </a:solidFill>
                <a:latin typeface="+mn-lt"/>
              </a:rPr>
              <a:t>матеріал</a:t>
            </a:r>
            <a:r>
              <a:rPr lang="ru-RU" sz="2800" b="1" dirty="0">
                <a:solidFill>
                  <a:schemeClr val="bg1"/>
                </a:solidFill>
                <a:latin typeface="+mn-lt"/>
              </a:rPr>
              <a:t> </a:t>
            </a:r>
            <a:r>
              <a:rPr lang="ru-RU" sz="2800" b="1" dirty="0" err="1">
                <a:solidFill>
                  <a:schemeClr val="bg1"/>
                </a:solidFill>
                <a:latin typeface="+mn-lt"/>
              </a:rPr>
              <a:t>зрозуміло</a:t>
            </a:r>
            <a:r>
              <a:rPr lang="ru-RU" sz="2800" b="1" dirty="0">
                <a:solidFill>
                  <a:schemeClr val="bg1"/>
                </a:solidFill>
                <a:latin typeface="+mn-lt"/>
              </a:rPr>
              <a:t> </a:t>
            </a:r>
            <a:r>
              <a:rPr lang="ru-RU" sz="2800" b="1" dirty="0" err="1">
                <a:solidFill>
                  <a:schemeClr val="bg1"/>
                </a:solidFill>
                <a:latin typeface="+mn-lt"/>
              </a:rPr>
              <a:t>й</a:t>
            </a:r>
            <a:r>
              <a:rPr lang="ru-RU" sz="2800" b="1" dirty="0">
                <a:solidFill>
                  <a:schemeClr val="bg1"/>
                </a:solidFill>
                <a:latin typeface="+mn-lt"/>
              </a:rPr>
              <a:t> доступно.</a:t>
            </a: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b="1" i="1" dirty="0" err="1">
                <a:solidFill>
                  <a:srgbClr val="00B050"/>
                </a:solidFill>
                <a:latin typeface="+mn-lt"/>
              </a:rPr>
              <a:t>Сучасний</a:t>
            </a:r>
            <a:r>
              <a:rPr lang="ru-RU" sz="2800" b="1" i="1" dirty="0">
                <a:solidFill>
                  <a:srgbClr val="00B050"/>
                </a:solidFill>
                <a:latin typeface="+mn-lt"/>
              </a:rPr>
              <a:t> урок</a:t>
            </a:r>
            <a:r>
              <a:rPr lang="ru-RU" sz="2800" b="1" dirty="0">
                <a:solidFill>
                  <a:srgbClr val="00B050"/>
                </a:solidFill>
                <a:latin typeface="+mn-lt"/>
              </a:rPr>
              <a:t> - </a:t>
            </a:r>
            <a:r>
              <a:rPr lang="ru-RU" sz="2800" b="1" dirty="0" err="1">
                <a:solidFill>
                  <a:schemeClr val="bg1"/>
                </a:solidFill>
                <a:latin typeface="+mn-lt"/>
              </a:rPr>
              <a:t>це</a:t>
            </a:r>
            <a:r>
              <a:rPr lang="ru-RU" sz="2800" b="1" dirty="0">
                <a:solidFill>
                  <a:schemeClr val="bg1"/>
                </a:solidFill>
                <a:latin typeface="+mn-lt"/>
              </a:rPr>
              <a:t> веселий, </a:t>
            </a:r>
            <a:r>
              <a:rPr lang="ru-RU" sz="2800" b="1" dirty="0" err="1">
                <a:solidFill>
                  <a:schemeClr val="bg1"/>
                </a:solidFill>
                <a:latin typeface="+mn-lt"/>
              </a:rPr>
              <a:t>пізнавальний</a:t>
            </a:r>
            <a:r>
              <a:rPr lang="ru-RU" sz="2800" b="1" dirty="0">
                <a:solidFill>
                  <a:schemeClr val="bg1"/>
                </a:solidFill>
                <a:latin typeface="+mn-lt"/>
              </a:rPr>
              <a:t>, </a:t>
            </a:r>
            <a:r>
              <a:rPr lang="ru-RU" sz="2800" b="1" dirty="0" err="1">
                <a:solidFill>
                  <a:schemeClr val="bg1"/>
                </a:solidFill>
                <a:latin typeface="+mn-lt"/>
              </a:rPr>
              <a:t>цікавий</a:t>
            </a:r>
            <a:r>
              <a:rPr lang="ru-RU" sz="2800" b="1" dirty="0">
                <a:solidFill>
                  <a:schemeClr val="bg1"/>
                </a:solidFill>
                <a:latin typeface="+mn-lt"/>
              </a:rPr>
              <a:t>, </a:t>
            </a:r>
            <a:r>
              <a:rPr lang="ru-RU" sz="2800" b="1" dirty="0" err="1">
                <a:solidFill>
                  <a:schemeClr val="bg1"/>
                </a:solidFill>
                <a:latin typeface="+mn-lt"/>
              </a:rPr>
              <a:t>неважкий</a:t>
            </a:r>
            <a:r>
              <a:rPr lang="ru-RU" sz="2800" b="1" dirty="0">
                <a:solidFill>
                  <a:schemeClr val="bg1"/>
                </a:solidFill>
                <a:latin typeface="+mn-lt"/>
              </a:rPr>
              <a:t> урок, на </a:t>
            </a:r>
            <a:r>
              <a:rPr lang="ru-RU" sz="2800" b="1" dirty="0" err="1">
                <a:solidFill>
                  <a:schemeClr val="bg1"/>
                </a:solidFill>
                <a:latin typeface="+mn-lt"/>
              </a:rPr>
              <a:t>якому</a:t>
            </a:r>
            <a:r>
              <a:rPr lang="ru-RU" sz="2800" b="1" dirty="0">
                <a:solidFill>
                  <a:schemeClr val="bg1"/>
                </a:solidFill>
                <a:latin typeface="+mn-lt"/>
              </a:rPr>
              <a:t> </a:t>
            </a:r>
            <a:r>
              <a:rPr lang="ru-RU" sz="2800" b="1" dirty="0" err="1">
                <a:solidFill>
                  <a:schemeClr val="bg1"/>
                </a:solidFill>
                <a:latin typeface="+mn-lt"/>
              </a:rPr>
              <a:t>вчитель</a:t>
            </a:r>
            <a:r>
              <a:rPr lang="ru-RU" sz="2800" b="1" dirty="0">
                <a:solidFill>
                  <a:schemeClr val="bg1"/>
                </a:solidFill>
                <a:latin typeface="+mn-lt"/>
              </a:rPr>
              <a:t> </a:t>
            </a:r>
            <a:r>
              <a:rPr lang="ru-RU" sz="2800" b="1" dirty="0" err="1">
                <a:solidFill>
                  <a:schemeClr val="bg1"/>
                </a:solidFill>
                <a:latin typeface="+mn-lt"/>
              </a:rPr>
              <a:t>і</a:t>
            </a:r>
            <a:r>
              <a:rPr lang="ru-RU" sz="2800" b="1" dirty="0">
                <a:solidFill>
                  <a:schemeClr val="bg1"/>
                </a:solidFill>
                <a:latin typeface="+mn-lt"/>
              </a:rPr>
              <a:t> </a:t>
            </a:r>
            <a:r>
              <a:rPr lang="ru-RU" sz="2800" b="1" dirty="0" err="1">
                <a:solidFill>
                  <a:schemeClr val="bg1"/>
                </a:solidFill>
                <a:latin typeface="+mn-lt"/>
              </a:rPr>
              <a:t>учень</a:t>
            </a:r>
            <a:r>
              <a:rPr lang="ru-RU" sz="2800" b="1" dirty="0">
                <a:solidFill>
                  <a:schemeClr val="bg1"/>
                </a:solidFill>
                <a:latin typeface="+mn-lt"/>
              </a:rPr>
              <a:t> </a:t>
            </a:r>
            <a:r>
              <a:rPr lang="ru-RU" sz="2800" b="1" dirty="0" err="1">
                <a:solidFill>
                  <a:schemeClr val="bg1"/>
                </a:solidFill>
                <a:latin typeface="+mn-lt"/>
              </a:rPr>
              <a:t>вільно</a:t>
            </a:r>
            <a:r>
              <a:rPr lang="ru-RU" sz="2800" b="1" dirty="0">
                <a:solidFill>
                  <a:schemeClr val="bg1"/>
                </a:solidFill>
                <a:latin typeface="+mn-lt"/>
              </a:rPr>
              <a:t> </a:t>
            </a:r>
            <a:r>
              <a:rPr lang="ru-RU" sz="2800" b="1" dirty="0" err="1">
                <a:solidFill>
                  <a:schemeClr val="bg1"/>
                </a:solidFill>
                <a:latin typeface="+mn-lt"/>
              </a:rPr>
              <a:t>спілкуються</a:t>
            </a:r>
            <a:r>
              <a:rPr lang="ru-RU" sz="2800" b="1" dirty="0">
                <a:solidFill>
                  <a:schemeClr val="bg1"/>
                </a:solidFill>
                <a:latin typeface="+mn-lt"/>
              </a:rPr>
              <a:t>.</a:t>
            </a: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b="1" i="1" dirty="0" err="1">
                <a:solidFill>
                  <a:srgbClr val="00B050"/>
                </a:solidFill>
                <a:latin typeface="+mn-lt"/>
              </a:rPr>
              <a:t>Сучасний</a:t>
            </a:r>
            <a:r>
              <a:rPr lang="ru-RU" sz="2800" b="1" i="1" dirty="0">
                <a:solidFill>
                  <a:srgbClr val="00B050"/>
                </a:solidFill>
                <a:latin typeface="+mn-lt"/>
              </a:rPr>
              <a:t> урок</a:t>
            </a:r>
            <a:r>
              <a:rPr lang="ru-RU" sz="2800" b="1" dirty="0">
                <a:solidFill>
                  <a:srgbClr val="00B050"/>
                </a:solidFill>
                <a:latin typeface="+mn-lt"/>
              </a:rPr>
              <a:t> - </a:t>
            </a:r>
            <a:r>
              <a:rPr lang="ru-RU" sz="2800" b="1" dirty="0" err="1">
                <a:solidFill>
                  <a:schemeClr val="bg1"/>
                </a:solidFill>
                <a:latin typeface="+mn-lt"/>
              </a:rPr>
              <a:t>це</a:t>
            </a:r>
            <a:r>
              <a:rPr lang="ru-RU" sz="2800" b="1" dirty="0">
                <a:solidFill>
                  <a:schemeClr val="bg1"/>
                </a:solidFill>
                <a:latin typeface="+mn-lt"/>
              </a:rPr>
              <a:t> </a:t>
            </a:r>
            <a:r>
              <a:rPr lang="ru-RU" sz="2800" b="1" dirty="0" err="1">
                <a:solidFill>
                  <a:schemeClr val="bg1"/>
                </a:solidFill>
                <a:latin typeface="+mn-lt"/>
              </a:rPr>
              <a:t>урок</a:t>
            </a:r>
            <a:r>
              <a:rPr lang="ru-RU" sz="2800" b="1" dirty="0">
                <a:solidFill>
                  <a:schemeClr val="bg1"/>
                </a:solidFill>
                <a:latin typeface="+mn-lt"/>
              </a:rPr>
              <a:t>, на </a:t>
            </a:r>
            <a:r>
              <a:rPr lang="ru-RU" sz="2800" b="1" dirty="0" err="1">
                <a:solidFill>
                  <a:schemeClr val="bg1"/>
                </a:solidFill>
                <a:latin typeface="+mn-lt"/>
              </a:rPr>
              <a:t>якому</a:t>
            </a:r>
            <a:r>
              <a:rPr lang="ru-RU" sz="2800" b="1" dirty="0">
                <a:solidFill>
                  <a:schemeClr val="bg1"/>
                </a:solidFill>
                <a:latin typeface="+mn-lt"/>
              </a:rPr>
              <a:t> не доводиться </a:t>
            </a:r>
            <a:r>
              <a:rPr lang="ru-RU" sz="2800" b="1" dirty="0" err="1">
                <a:solidFill>
                  <a:schemeClr val="bg1"/>
                </a:solidFill>
                <a:latin typeface="+mn-lt"/>
              </a:rPr>
              <a:t>робити</a:t>
            </a:r>
            <a:r>
              <a:rPr lang="ru-RU" sz="2800" b="1" dirty="0">
                <a:solidFill>
                  <a:schemeClr val="bg1"/>
                </a:solidFill>
                <a:latin typeface="+mn-lt"/>
              </a:rPr>
              <a:t> </a:t>
            </a:r>
            <a:r>
              <a:rPr lang="ru-RU" sz="2800" b="1" dirty="0" err="1">
                <a:solidFill>
                  <a:schemeClr val="bg1"/>
                </a:solidFill>
                <a:latin typeface="+mn-lt"/>
              </a:rPr>
              <a:t>щораз</a:t>
            </a:r>
            <a:r>
              <a:rPr lang="ru-RU" sz="2800" b="1" dirty="0">
                <a:solidFill>
                  <a:schemeClr val="bg1"/>
                </a:solidFill>
                <a:latin typeface="+mn-lt"/>
              </a:rPr>
              <a:t> те </a:t>
            </a:r>
            <a:r>
              <a:rPr lang="ru-RU" sz="2800" b="1" dirty="0" err="1">
                <a:solidFill>
                  <a:schemeClr val="bg1"/>
                </a:solidFill>
                <a:latin typeface="+mn-lt"/>
              </a:rPr>
              <a:t>саме</a:t>
            </a:r>
            <a:r>
              <a:rPr lang="ru-RU" sz="2800" b="1" dirty="0">
                <a:solidFill>
                  <a:schemeClr val="bg1"/>
                </a:solidFill>
                <a:latin typeface="+mn-lt"/>
              </a:rPr>
              <a:t>, </a:t>
            </a:r>
            <a:r>
              <a:rPr lang="ru-RU" sz="2800" b="1" dirty="0" err="1">
                <a:solidFill>
                  <a:schemeClr val="bg1"/>
                </a:solidFill>
                <a:latin typeface="+mn-lt"/>
              </a:rPr>
              <a:t>це</a:t>
            </a:r>
            <a:r>
              <a:rPr lang="ru-RU" sz="2800" b="1" dirty="0">
                <a:solidFill>
                  <a:schemeClr val="bg1"/>
                </a:solidFill>
                <a:latin typeface="+mn-lt"/>
              </a:rPr>
              <a:t> </a:t>
            </a:r>
            <a:r>
              <a:rPr lang="ru-RU" sz="2800" b="1" dirty="0" err="1">
                <a:solidFill>
                  <a:schemeClr val="bg1"/>
                </a:solidFill>
                <a:latin typeface="+mn-lt"/>
              </a:rPr>
              <a:t>різноманітний</a:t>
            </a:r>
            <a:r>
              <a:rPr lang="ru-RU" sz="2800" b="1" dirty="0">
                <a:solidFill>
                  <a:schemeClr val="bg1"/>
                </a:solidFill>
                <a:latin typeface="+mn-lt"/>
              </a:rPr>
              <a:t> урок.</a:t>
            </a: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b="1" i="1" dirty="0" err="1">
                <a:solidFill>
                  <a:srgbClr val="00B050"/>
                </a:solidFill>
                <a:latin typeface="+mn-lt"/>
              </a:rPr>
              <a:t>Сучасний</a:t>
            </a:r>
            <a:r>
              <a:rPr lang="ru-RU" sz="2800" b="1" i="1" dirty="0">
                <a:solidFill>
                  <a:srgbClr val="00B050"/>
                </a:solidFill>
                <a:latin typeface="+mn-lt"/>
              </a:rPr>
              <a:t> урок</a:t>
            </a:r>
            <a:r>
              <a:rPr lang="ru-RU" sz="2800" b="1" dirty="0">
                <a:solidFill>
                  <a:srgbClr val="00B050"/>
                </a:solidFill>
                <a:latin typeface="+mn-lt"/>
              </a:rPr>
              <a:t> - </a:t>
            </a:r>
            <a:r>
              <a:rPr lang="ru-RU" sz="2800" b="1" dirty="0" err="1">
                <a:solidFill>
                  <a:schemeClr val="bg1"/>
                </a:solidFill>
                <a:latin typeface="+mn-lt"/>
              </a:rPr>
              <a:t>це</a:t>
            </a:r>
            <a:r>
              <a:rPr lang="ru-RU" sz="2800" b="1" dirty="0">
                <a:solidFill>
                  <a:schemeClr val="bg1"/>
                </a:solidFill>
                <a:latin typeface="+mn-lt"/>
              </a:rPr>
              <a:t> </a:t>
            </a:r>
            <a:r>
              <a:rPr lang="ru-RU" sz="2800" b="1" dirty="0" err="1">
                <a:solidFill>
                  <a:schemeClr val="bg1"/>
                </a:solidFill>
                <a:latin typeface="+mn-lt"/>
              </a:rPr>
              <a:t>урок</a:t>
            </a:r>
            <a:r>
              <a:rPr lang="ru-RU" sz="2800" b="1" dirty="0">
                <a:solidFill>
                  <a:schemeClr val="bg1"/>
                </a:solidFill>
                <a:latin typeface="+mn-lt"/>
              </a:rPr>
              <a:t>, на </a:t>
            </a:r>
            <a:r>
              <a:rPr lang="ru-RU" sz="2800" b="1" dirty="0" err="1">
                <a:solidFill>
                  <a:schemeClr val="bg1"/>
                </a:solidFill>
                <a:latin typeface="+mn-lt"/>
              </a:rPr>
              <a:t>якому</a:t>
            </a:r>
            <a:r>
              <a:rPr lang="ru-RU" sz="2800" b="1" dirty="0">
                <a:solidFill>
                  <a:schemeClr val="bg1"/>
                </a:solidFill>
                <a:latin typeface="+mn-lt"/>
              </a:rPr>
              <a:t> </a:t>
            </a:r>
            <a:r>
              <a:rPr lang="ru-RU" sz="2800" b="1" dirty="0" err="1">
                <a:solidFill>
                  <a:schemeClr val="bg1"/>
                </a:solidFill>
                <a:latin typeface="+mn-lt"/>
              </a:rPr>
              <a:t>вислуховують</a:t>
            </a:r>
            <a:r>
              <a:rPr lang="ru-RU" sz="2800" b="1" dirty="0">
                <a:solidFill>
                  <a:schemeClr val="bg1"/>
                </a:solidFill>
                <a:latin typeface="+mn-lt"/>
              </a:rPr>
              <a:t> </a:t>
            </a:r>
            <a:r>
              <a:rPr lang="ru-RU" sz="2800" b="1" dirty="0" err="1">
                <a:solidFill>
                  <a:schemeClr val="bg1"/>
                </a:solidFill>
                <a:latin typeface="+mn-lt"/>
              </a:rPr>
              <a:t>будь-яку</a:t>
            </a:r>
            <a:r>
              <a:rPr lang="ru-RU" sz="2800" b="1" dirty="0">
                <a:solidFill>
                  <a:schemeClr val="bg1"/>
                </a:solidFill>
                <a:latin typeface="+mn-lt"/>
              </a:rPr>
              <a:t> твою думку, урок, де </a:t>
            </a:r>
            <a:r>
              <a:rPr lang="ru-RU" sz="2800" b="1" dirty="0" err="1">
                <a:solidFill>
                  <a:schemeClr val="bg1"/>
                </a:solidFill>
                <a:latin typeface="+mn-lt"/>
              </a:rPr>
              <a:t>людина</a:t>
            </a:r>
            <a:r>
              <a:rPr lang="ru-RU" sz="2800" b="1" dirty="0">
                <a:solidFill>
                  <a:schemeClr val="bg1"/>
                </a:solidFill>
                <a:latin typeface="+mn-lt"/>
              </a:rPr>
              <a:t> учиться бути </a:t>
            </a:r>
            <a:r>
              <a:rPr lang="ru-RU" sz="2800" b="1" dirty="0" err="1">
                <a:solidFill>
                  <a:schemeClr val="bg1"/>
                </a:solidFill>
                <a:latin typeface="+mn-lt"/>
              </a:rPr>
              <a:t>людиною</a:t>
            </a:r>
            <a:r>
              <a:rPr lang="ru-RU" sz="2800" b="1" dirty="0">
                <a:solidFill>
                  <a:schemeClr val="bg1"/>
                </a:solidFill>
                <a:latin typeface="+mn-lt"/>
              </a:rPr>
              <a:t>.</a:t>
            </a: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b="1" i="1" dirty="0" err="1">
                <a:solidFill>
                  <a:srgbClr val="00B050"/>
                </a:solidFill>
                <a:latin typeface="+mn-lt"/>
              </a:rPr>
              <a:t>Сучасний</a:t>
            </a:r>
            <a:r>
              <a:rPr lang="ru-RU" sz="2800" b="1" i="1" dirty="0">
                <a:solidFill>
                  <a:srgbClr val="00B050"/>
                </a:solidFill>
                <a:latin typeface="+mn-lt"/>
              </a:rPr>
              <a:t> урок</a:t>
            </a:r>
            <a:r>
              <a:rPr lang="ru-RU" sz="2800" b="1" dirty="0">
                <a:solidFill>
                  <a:srgbClr val="00B050"/>
                </a:solidFill>
                <a:latin typeface="+mn-lt"/>
              </a:rPr>
              <a:t> - </a:t>
            </a:r>
            <a:r>
              <a:rPr lang="ru-RU" sz="2800" b="1" dirty="0" err="1">
                <a:solidFill>
                  <a:schemeClr val="bg1"/>
                </a:solidFill>
                <a:latin typeface="+mn-lt"/>
              </a:rPr>
              <a:t>це</a:t>
            </a:r>
            <a:r>
              <a:rPr lang="ru-RU" sz="2800" b="1" dirty="0">
                <a:solidFill>
                  <a:schemeClr val="bg1"/>
                </a:solidFill>
                <a:latin typeface="+mn-lt"/>
              </a:rPr>
              <a:t> </a:t>
            </a:r>
            <a:r>
              <a:rPr lang="ru-RU" sz="2800" b="1" dirty="0" err="1">
                <a:solidFill>
                  <a:schemeClr val="bg1"/>
                </a:solidFill>
                <a:latin typeface="+mn-lt"/>
              </a:rPr>
              <a:t>урок</a:t>
            </a:r>
            <a:r>
              <a:rPr lang="ru-RU" sz="2800" b="1" dirty="0">
                <a:solidFill>
                  <a:schemeClr val="bg1"/>
                </a:solidFill>
                <a:latin typeface="+mn-lt"/>
              </a:rPr>
              <a:t>, на </a:t>
            </a:r>
            <a:r>
              <a:rPr lang="ru-RU" sz="2800" b="1" dirty="0" err="1">
                <a:solidFill>
                  <a:schemeClr val="bg1"/>
                </a:solidFill>
                <a:latin typeface="+mn-lt"/>
              </a:rPr>
              <a:t>якому</a:t>
            </a:r>
            <a:r>
              <a:rPr lang="ru-RU" sz="2800" b="1" dirty="0">
                <a:solidFill>
                  <a:schemeClr val="bg1"/>
                </a:solidFill>
                <a:latin typeface="+mn-lt"/>
              </a:rPr>
              <a:t> </a:t>
            </a:r>
            <a:r>
              <a:rPr lang="ru-RU" sz="2800" b="1" dirty="0" err="1">
                <a:solidFill>
                  <a:schemeClr val="bg1"/>
                </a:solidFill>
                <a:latin typeface="+mn-lt"/>
              </a:rPr>
              <a:t>почуваєш</a:t>
            </a:r>
            <a:r>
              <a:rPr lang="ru-RU" sz="2800" b="1" dirty="0">
                <a:solidFill>
                  <a:schemeClr val="bg1"/>
                </a:solidFill>
                <a:latin typeface="+mn-lt"/>
              </a:rPr>
              <a:t> себе </a:t>
            </a:r>
            <a:r>
              <a:rPr lang="ru-RU" sz="2800" b="1" dirty="0" err="1">
                <a:solidFill>
                  <a:schemeClr val="bg1"/>
                </a:solidFill>
                <a:latin typeface="+mn-lt"/>
              </a:rPr>
              <a:t>впевнено</a:t>
            </a:r>
            <a:r>
              <a:rPr lang="ru-RU" sz="2800" b="1" dirty="0">
                <a:solidFill>
                  <a:schemeClr val="bg1"/>
                </a:solidFill>
                <a:latin typeface="+mn-lt"/>
              </a:rPr>
              <a:t>.</a:t>
            </a: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b="1" i="1" dirty="0" err="1">
                <a:solidFill>
                  <a:srgbClr val="00B050"/>
                </a:solidFill>
                <a:latin typeface="+mn-lt"/>
              </a:rPr>
              <a:t>Сучасний</a:t>
            </a:r>
            <a:r>
              <a:rPr lang="ru-RU" sz="2800" b="1" i="1" dirty="0">
                <a:solidFill>
                  <a:srgbClr val="00B050"/>
                </a:solidFill>
                <a:latin typeface="+mn-lt"/>
              </a:rPr>
              <a:t> урок</a:t>
            </a:r>
            <a:r>
              <a:rPr lang="ru-RU" sz="2800" b="1" dirty="0">
                <a:solidFill>
                  <a:srgbClr val="00B050"/>
                </a:solidFill>
                <a:latin typeface="+mn-lt"/>
              </a:rPr>
              <a:t> - </a:t>
            </a:r>
            <a:r>
              <a:rPr lang="ru-RU" sz="2800" b="1" dirty="0" err="1">
                <a:solidFill>
                  <a:schemeClr val="bg1"/>
                </a:solidFill>
                <a:latin typeface="+mn-lt"/>
              </a:rPr>
              <a:t>це</a:t>
            </a:r>
            <a:r>
              <a:rPr lang="ru-RU" sz="2800" b="1" dirty="0">
                <a:solidFill>
                  <a:schemeClr val="bg1"/>
                </a:solidFill>
                <a:latin typeface="+mn-lt"/>
              </a:rPr>
              <a:t> </a:t>
            </a:r>
            <a:r>
              <a:rPr lang="ru-RU" sz="2800" b="1" dirty="0" err="1">
                <a:solidFill>
                  <a:schemeClr val="bg1"/>
                </a:solidFill>
                <a:latin typeface="+mn-lt"/>
              </a:rPr>
              <a:t>урок</a:t>
            </a:r>
            <a:r>
              <a:rPr lang="ru-RU" sz="2800" b="1" dirty="0">
                <a:solidFill>
                  <a:schemeClr val="bg1"/>
                </a:solidFill>
                <a:latin typeface="+mn-lt"/>
              </a:rPr>
              <a:t> без </a:t>
            </a:r>
            <a:r>
              <a:rPr lang="ru-RU" sz="2800" b="1" dirty="0" err="1">
                <a:solidFill>
                  <a:schemeClr val="bg1"/>
                </a:solidFill>
                <a:latin typeface="+mn-lt"/>
              </a:rPr>
              <a:t>стресів</a:t>
            </a:r>
            <a:r>
              <a:rPr lang="ru-RU" sz="2800" b="1" dirty="0">
                <a:solidFill>
                  <a:srgbClr val="FFCC00"/>
                </a:solidFill>
                <a:latin typeface="+mn-lt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Рисунок 1" descr="78660418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642938" y="571500"/>
            <a:ext cx="8342312" cy="41862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Характерні ознаки сучасного уроку іноземної мови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800" b="1" i="1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• </a:t>
            </a:r>
            <a:r>
              <a:rPr lang="ru-RU" sz="2400" dirty="0" err="1">
                <a:solidFill>
                  <a:schemeClr val="accent6">
                    <a:lumMod val="75000"/>
                  </a:schemeClr>
                </a:solidFill>
                <a:latin typeface="+mn-lt"/>
              </a:rPr>
              <a:t>гуманітарний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 </a:t>
            </a:r>
            <a:r>
              <a:rPr lang="ru-RU" sz="2400" dirty="0" err="1">
                <a:solidFill>
                  <a:schemeClr val="accent6">
                    <a:lumMod val="75000"/>
                  </a:schemeClr>
                </a:solidFill>
                <a:latin typeface="+mn-lt"/>
              </a:rPr>
              <a:t>потенціал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 </a:t>
            </a:r>
            <a:r>
              <a:rPr lang="ru-RU" sz="2400" dirty="0" err="1">
                <a:solidFill>
                  <a:schemeClr val="accent6">
                    <a:lumMod val="75000"/>
                  </a:schemeClr>
                </a:solidFill>
                <a:latin typeface="+mn-lt"/>
              </a:rPr>
              <a:t>і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 </a:t>
            </a:r>
            <a:r>
              <a:rPr lang="ru-RU" sz="2400" dirty="0" err="1">
                <a:solidFill>
                  <a:schemeClr val="accent6">
                    <a:lumMod val="75000"/>
                  </a:schemeClr>
                </a:solidFill>
                <a:latin typeface="+mn-lt"/>
              </a:rPr>
              <a:t>гуманізація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 </a:t>
            </a:r>
            <a:r>
              <a:rPr lang="ru-RU" sz="2400" dirty="0" err="1">
                <a:solidFill>
                  <a:schemeClr val="accent6">
                    <a:lumMod val="75000"/>
                  </a:schemeClr>
                </a:solidFill>
                <a:latin typeface="+mn-lt"/>
              </a:rPr>
              <a:t>навчання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;</a:t>
            </a:r>
            <a:br>
              <a:rPr lang="ru-RU" sz="2400" dirty="0">
                <a:solidFill>
                  <a:schemeClr val="accent6">
                    <a:lumMod val="75000"/>
                  </a:schemeClr>
                </a:solidFill>
                <a:latin typeface="+mn-lt"/>
              </a:rPr>
            </a:b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• </a:t>
            </a:r>
            <a:r>
              <a:rPr lang="ru-RU" sz="2400" dirty="0" err="1">
                <a:solidFill>
                  <a:schemeClr val="accent6">
                    <a:lumMod val="75000"/>
                  </a:schemeClr>
                </a:solidFill>
                <a:latin typeface="+mn-lt"/>
              </a:rPr>
              <a:t>варіативність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 </a:t>
            </a:r>
            <a:r>
              <a:rPr lang="ru-RU" sz="2400" dirty="0" err="1">
                <a:solidFill>
                  <a:schemeClr val="accent6">
                    <a:lumMod val="75000"/>
                  </a:schemeClr>
                </a:solidFill>
                <a:latin typeface="+mn-lt"/>
              </a:rPr>
              <a:t>і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 </a:t>
            </a:r>
            <a:r>
              <a:rPr lang="ru-RU" sz="2400" dirty="0" err="1">
                <a:solidFill>
                  <a:schemeClr val="accent6">
                    <a:lumMod val="75000"/>
                  </a:schemeClr>
                </a:solidFill>
                <a:latin typeface="+mn-lt"/>
              </a:rPr>
              <a:t>гнучкість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 </a:t>
            </a:r>
            <a:r>
              <a:rPr lang="ru-RU" sz="2400" dirty="0" err="1">
                <a:solidFill>
                  <a:schemeClr val="accent6">
                    <a:lumMod val="75000"/>
                  </a:schemeClr>
                </a:solidFill>
                <a:latin typeface="+mn-lt"/>
              </a:rPr>
              <a:t>структури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 уроку;</a:t>
            </a:r>
            <a:br>
              <a:rPr lang="ru-RU" sz="2400" dirty="0">
                <a:solidFill>
                  <a:schemeClr val="accent6">
                    <a:lumMod val="75000"/>
                  </a:schemeClr>
                </a:solidFill>
                <a:latin typeface="+mn-lt"/>
              </a:rPr>
            </a:b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• </a:t>
            </a:r>
            <a:r>
              <a:rPr lang="ru-RU" sz="2400" dirty="0" err="1">
                <a:solidFill>
                  <a:schemeClr val="accent6">
                    <a:lumMod val="75000"/>
                  </a:schemeClr>
                </a:solidFill>
                <a:latin typeface="+mn-lt"/>
              </a:rPr>
              <a:t>спрямованість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 уроку на </a:t>
            </a:r>
            <a:r>
              <a:rPr lang="ru-RU" sz="2400" dirty="0" err="1">
                <a:solidFill>
                  <a:schemeClr val="accent6">
                    <a:lumMod val="75000"/>
                  </a:schemeClr>
                </a:solidFill>
                <a:latin typeface="+mn-lt"/>
              </a:rPr>
              <a:t>особливість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 </a:t>
            </a:r>
            <a:r>
              <a:rPr lang="ru-RU" sz="2400" dirty="0" err="1">
                <a:solidFill>
                  <a:schemeClr val="accent6">
                    <a:lumMod val="75000"/>
                  </a:schemeClr>
                </a:solidFill>
                <a:latin typeface="+mn-lt"/>
              </a:rPr>
              <a:t>учня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;</a:t>
            </a:r>
            <a:br>
              <a:rPr lang="ru-RU" sz="2400" dirty="0">
                <a:solidFill>
                  <a:schemeClr val="accent6">
                    <a:lumMod val="75000"/>
                  </a:schemeClr>
                </a:solidFill>
                <a:latin typeface="+mn-lt"/>
              </a:rPr>
            </a:b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• </a:t>
            </a:r>
            <a:r>
              <a:rPr lang="ru-RU" sz="2400" dirty="0" err="1">
                <a:solidFill>
                  <a:schemeClr val="accent6">
                    <a:lumMod val="75000"/>
                  </a:schemeClr>
                </a:solidFill>
                <a:latin typeface="+mn-lt"/>
              </a:rPr>
              <a:t>системний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 </a:t>
            </a:r>
            <a:r>
              <a:rPr lang="ru-RU" sz="2400" dirty="0" err="1">
                <a:solidFill>
                  <a:schemeClr val="accent6">
                    <a:lumMod val="75000"/>
                  </a:schemeClr>
                </a:solidFill>
                <a:latin typeface="+mn-lt"/>
              </a:rPr>
              <a:t>підхід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 до </a:t>
            </a:r>
            <a:r>
              <a:rPr lang="ru-RU" sz="2400" dirty="0" err="1">
                <a:solidFill>
                  <a:schemeClr val="accent6">
                    <a:lumMod val="75000"/>
                  </a:schemeClr>
                </a:solidFill>
                <a:latin typeface="+mn-lt"/>
              </a:rPr>
              <a:t>архітектури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 уроку та </a:t>
            </a:r>
            <a:r>
              <a:rPr lang="ru-RU" sz="2400" dirty="0" err="1">
                <a:solidFill>
                  <a:schemeClr val="accent6">
                    <a:lumMod val="75000"/>
                  </a:schemeClr>
                </a:solidFill>
                <a:latin typeface="+mn-lt"/>
              </a:rPr>
              <a:t>процесу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 </a:t>
            </a:r>
            <a:r>
              <a:rPr lang="ru-RU" sz="2400" dirty="0" err="1">
                <a:solidFill>
                  <a:schemeClr val="accent6">
                    <a:lumMod val="75000"/>
                  </a:schemeClr>
                </a:solidFill>
                <a:latin typeface="+mn-lt"/>
              </a:rPr>
              <a:t>навчання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;</a:t>
            </a:r>
            <a:br>
              <a:rPr lang="ru-RU" sz="2400" dirty="0">
                <a:solidFill>
                  <a:schemeClr val="accent6">
                    <a:lumMod val="75000"/>
                  </a:schemeClr>
                </a:solidFill>
                <a:latin typeface="+mn-lt"/>
              </a:rPr>
            </a:b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• </a:t>
            </a:r>
            <a:r>
              <a:rPr lang="ru-RU" sz="2400" dirty="0" err="1">
                <a:solidFill>
                  <a:schemeClr val="accent6">
                    <a:lumMod val="75000"/>
                  </a:schemeClr>
                </a:solidFill>
                <a:latin typeface="+mn-lt"/>
              </a:rPr>
              <a:t>спрямованість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 уроку на головне — </a:t>
            </a:r>
            <a:r>
              <a:rPr lang="ru-RU" sz="2400" dirty="0" err="1">
                <a:solidFill>
                  <a:schemeClr val="accent6">
                    <a:lumMod val="75000"/>
                  </a:schemeClr>
                </a:solidFill>
                <a:latin typeface="+mn-lt"/>
              </a:rPr>
              <a:t>генералізацію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 </a:t>
            </a:r>
            <a:r>
              <a:rPr lang="ru-RU" sz="2400" dirty="0" err="1">
                <a:solidFill>
                  <a:schemeClr val="accent6">
                    <a:lumMod val="75000"/>
                  </a:schemeClr>
                </a:solidFill>
                <a:latin typeface="+mn-lt"/>
              </a:rPr>
              <a:t>навчання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;</a:t>
            </a:r>
            <a:br>
              <a:rPr lang="ru-RU" sz="2400" dirty="0">
                <a:solidFill>
                  <a:schemeClr val="accent6">
                    <a:lumMod val="75000"/>
                  </a:schemeClr>
                </a:solidFill>
                <a:latin typeface="+mn-lt"/>
              </a:rPr>
            </a:b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• </a:t>
            </a:r>
            <a:r>
              <a:rPr lang="ru-RU" sz="2400" dirty="0" err="1">
                <a:solidFill>
                  <a:schemeClr val="accent6">
                    <a:lumMod val="75000"/>
                  </a:schemeClr>
                </a:solidFill>
                <a:latin typeface="+mn-lt"/>
              </a:rPr>
              <a:t>повне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 </a:t>
            </a:r>
            <a:r>
              <a:rPr lang="ru-RU" sz="2400" dirty="0" err="1">
                <a:solidFill>
                  <a:schemeClr val="accent6">
                    <a:lumMod val="75000"/>
                  </a:schemeClr>
                </a:solidFill>
                <a:latin typeface="+mn-lt"/>
              </a:rPr>
              <a:t>засвоєння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 нового </a:t>
            </a:r>
            <a:r>
              <a:rPr lang="ru-RU" sz="2400" dirty="0" err="1">
                <a:solidFill>
                  <a:schemeClr val="accent6">
                    <a:lumMod val="75000"/>
                  </a:schemeClr>
                </a:solidFill>
                <a:latin typeface="+mn-lt"/>
              </a:rPr>
              <a:t>матеріалу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 на </a:t>
            </a:r>
            <a:r>
              <a:rPr lang="ru-RU" sz="2400" dirty="0" err="1">
                <a:solidFill>
                  <a:schemeClr val="accent6">
                    <a:lumMod val="75000"/>
                  </a:schemeClr>
                </a:solidFill>
                <a:latin typeface="+mn-lt"/>
              </a:rPr>
              <a:t>уроці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;</a:t>
            </a:r>
            <a:br>
              <a:rPr lang="ru-RU" sz="2400" dirty="0">
                <a:solidFill>
                  <a:schemeClr val="accent6">
                    <a:lumMod val="75000"/>
                  </a:schemeClr>
                </a:solidFill>
                <a:latin typeface="+mn-lt"/>
              </a:rPr>
            </a:b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• </a:t>
            </a:r>
            <a:r>
              <a:rPr lang="ru-RU" sz="2400" dirty="0" err="1">
                <a:solidFill>
                  <a:schemeClr val="accent6">
                    <a:lumMod val="75000"/>
                  </a:schemeClr>
                </a:solidFill>
                <a:latin typeface="+mn-lt"/>
              </a:rPr>
              <a:t>оптимізація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 форм </a:t>
            </a:r>
            <a:r>
              <a:rPr lang="ru-RU" sz="2400" dirty="0" err="1">
                <a:solidFill>
                  <a:schemeClr val="accent6">
                    <a:lumMod val="75000"/>
                  </a:schemeClr>
                </a:solidFill>
                <a:latin typeface="+mn-lt"/>
              </a:rPr>
              <a:t>роботи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 на </a:t>
            </a:r>
            <a:r>
              <a:rPr lang="ru-RU" sz="2400" dirty="0" err="1">
                <a:solidFill>
                  <a:schemeClr val="accent6">
                    <a:lumMod val="75000"/>
                  </a:schemeClr>
                </a:solidFill>
                <a:latin typeface="+mn-lt"/>
              </a:rPr>
              <a:t>уроці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;</a:t>
            </a:r>
            <a:br>
              <a:rPr lang="ru-RU" sz="2400" dirty="0">
                <a:solidFill>
                  <a:schemeClr val="accent6">
                    <a:lumMod val="75000"/>
                  </a:schemeClr>
                </a:solidFill>
                <a:latin typeface="+mn-lt"/>
              </a:rPr>
            </a:b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• </a:t>
            </a:r>
            <a:r>
              <a:rPr lang="ru-RU" sz="2400" dirty="0" err="1">
                <a:solidFill>
                  <a:schemeClr val="accent6">
                    <a:lumMod val="75000"/>
                  </a:schemeClr>
                </a:solidFill>
                <a:latin typeface="+mn-lt"/>
              </a:rPr>
              <a:t>економія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 часу в </a:t>
            </a:r>
            <a:r>
              <a:rPr lang="ru-RU" sz="2400" dirty="0" err="1">
                <a:solidFill>
                  <a:schemeClr val="accent6">
                    <a:lumMod val="75000"/>
                  </a:schemeClr>
                </a:solidFill>
                <a:latin typeface="+mn-lt"/>
              </a:rPr>
              <a:t>шкільному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 </a:t>
            </a:r>
            <a:r>
              <a:rPr lang="ru-RU" sz="2400" dirty="0" err="1">
                <a:solidFill>
                  <a:schemeClr val="accent6">
                    <a:lumMod val="75000"/>
                  </a:schemeClr>
                </a:solidFill>
                <a:latin typeface="+mn-lt"/>
              </a:rPr>
              <a:t>навчанні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.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/>
            </a:r>
            <a:br>
              <a:rPr lang="ru-RU" dirty="0">
                <a:solidFill>
                  <a:schemeClr val="accent6">
                    <a:lumMod val="75000"/>
                  </a:schemeClr>
                </a:solidFill>
                <a:latin typeface="+mn-lt"/>
              </a:rPr>
            </a:br>
            <a:endParaRPr lang="ru-RU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Рисунок 1" descr="56543926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Прямоугольник 2"/>
          <p:cNvSpPr>
            <a:spLocks noChangeArrowheads="1"/>
          </p:cNvSpPr>
          <p:nvPr/>
        </p:nvSpPr>
        <p:spPr bwMode="auto">
          <a:xfrm>
            <a:off x="1214438" y="642938"/>
            <a:ext cx="4572000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3200" i="1">
                <a:solidFill>
                  <a:srgbClr val="402090"/>
                </a:solidFill>
                <a:latin typeface="Arial Black" pitchFamily="34" charset="0"/>
              </a:rPr>
              <a:t>Сучасний урок…</a:t>
            </a:r>
            <a:r>
              <a:rPr lang="en-US" sz="3200" i="1">
                <a:solidFill>
                  <a:srgbClr val="402090"/>
                </a:solidFill>
                <a:latin typeface="Arial Black" pitchFamily="34" charset="0"/>
              </a:rPr>
              <a:t/>
            </a:r>
            <a:br>
              <a:rPr lang="en-US" sz="3200" i="1">
                <a:solidFill>
                  <a:srgbClr val="402090"/>
                </a:solidFill>
                <a:latin typeface="Arial Black" pitchFamily="34" charset="0"/>
              </a:rPr>
            </a:br>
            <a:r>
              <a:rPr lang="uk-UA" sz="3200" i="1">
                <a:solidFill>
                  <a:srgbClr val="402090"/>
                </a:solidFill>
                <a:latin typeface="Arial Black" pitchFamily="34" charset="0"/>
              </a:rPr>
              <a:t>Яким йому бути?</a:t>
            </a:r>
            <a:r>
              <a:rPr lang="ru-RU" sz="3200" i="1">
                <a:solidFill>
                  <a:srgbClr val="402090"/>
                </a:solidFill>
                <a:latin typeface="Arial Black" pitchFamily="34" charset="0"/>
              </a:rPr>
              <a:t/>
            </a:r>
            <a:br>
              <a:rPr lang="ru-RU" sz="3200" i="1">
                <a:solidFill>
                  <a:srgbClr val="402090"/>
                </a:solidFill>
                <a:latin typeface="Arial Black" pitchFamily="34" charset="0"/>
              </a:rPr>
            </a:br>
            <a:endParaRPr lang="ru-RU" sz="3200">
              <a:latin typeface="Calibri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500" y="1714500"/>
            <a:ext cx="5643563" cy="415448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b="1" i="1" dirty="0">
                <a:solidFill>
                  <a:srgbClr val="66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Сучасний якісний урок — це урок добре підготовлений, ретельно розрахований відповідно до поставленої мети й наявних можливостей. </a:t>
            </a:r>
            <a:r>
              <a:rPr lang="ru-RU" sz="2400" b="1" i="1" dirty="0">
                <a:solidFill>
                  <a:srgbClr val="66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</a:t>
            </a:r>
            <a:r>
              <a:rPr lang="ru-RU" sz="2400" b="1" i="1" dirty="0" err="1">
                <a:solidFill>
                  <a:srgbClr val="66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Кожен</a:t>
            </a:r>
            <a:r>
              <a:rPr lang="ru-RU" sz="2400" b="1" i="1" dirty="0">
                <a:solidFill>
                  <a:srgbClr val="66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</a:t>
            </a:r>
            <a:r>
              <a:rPr lang="ru-RU" sz="2400" b="1" i="1" dirty="0" err="1">
                <a:solidFill>
                  <a:srgbClr val="66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вчитель</a:t>
            </a:r>
            <a:r>
              <a:rPr lang="ru-RU" sz="2400" b="1" i="1" dirty="0">
                <a:solidFill>
                  <a:srgbClr val="66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</a:t>
            </a:r>
            <a:r>
              <a:rPr lang="ru-RU" sz="2400" b="1" i="1" dirty="0" err="1">
                <a:solidFill>
                  <a:srgbClr val="66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знає</a:t>
            </a:r>
            <a:r>
              <a:rPr lang="ru-RU" sz="2400" b="1" i="1" dirty="0">
                <a:solidFill>
                  <a:srgbClr val="66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, </a:t>
            </a:r>
            <a:r>
              <a:rPr lang="ru-RU" sz="2400" b="1" i="1" dirty="0" err="1">
                <a:solidFill>
                  <a:srgbClr val="66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що</a:t>
            </a:r>
            <a:r>
              <a:rPr lang="ru-RU" sz="2400" b="1" i="1" dirty="0">
                <a:solidFill>
                  <a:srgbClr val="66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</a:t>
            </a:r>
            <a:r>
              <a:rPr lang="ru-RU" sz="2400" b="1" i="1" dirty="0" err="1">
                <a:solidFill>
                  <a:srgbClr val="66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такі</a:t>
            </a:r>
            <a:r>
              <a:rPr lang="ru-RU" sz="2400" b="1" i="1" dirty="0">
                <a:solidFill>
                  <a:srgbClr val="66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уроки </a:t>
            </a:r>
            <a:r>
              <a:rPr lang="ru-RU" sz="2400" b="1" i="1" dirty="0" err="1">
                <a:solidFill>
                  <a:srgbClr val="66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краще</a:t>
            </a:r>
            <a:r>
              <a:rPr lang="ru-RU" sz="2400" b="1" i="1" dirty="0">
                <a:solidFill>
                  <a:srgbClr val="66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</a:t>
            </a:r>
            <a:r>
              <a:rPr lang="ru-RU" sz="2400" b="1" i="1" dirty="0" err="1">
                <a:solidFill>
                  <a:srgbClr val="66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запам’ятовуються</a:t>
            </a:r>
            <a:r>
              <a:rPr lang="ru-RU" sz="2400" b="1" i="1" dirty="0">
                <a:solidFill>
                  <a:srgbClr val="66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</a:t>
            </a:r>
            <a:r>
              <a:rPr lang="ru-RU" sz="2400" b="1" i="1" dirty="0" err="1">
                <a:solidFill>
                  <a:srgbClr val="66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учнями</a:t>
            </a:r>
            <a:r>
              <a:rPr lang="ru-RU" sz="2400" b="1" i="1" dirty="0">
                <a:solidFill>
                  <a:srgbClr val="66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, </a:t>
            </a:r>
            <a:r>
              <a:rPr lang="ru-RU" sz="2400" b="1" i="1" dirty="0" err="1">
                <a:solidFill>
                  <a:srgbClr val="66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викликають</a:t>
            </a:r>
            <a:r>
              <a:rPr lang="ru-RU" sz="2400" b="1" i="1" dirty="0">
                <a:solidFill>
                  <a:srgbClr val="66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</a:t>
            </a:r>
            <a:r>
              <a:rPr lang="ru-RU" sz="2400" b="1" i="1" dirty="0" err="1">
                <a:solidFill>
                  <a:srgbClr val="66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зацікавленість</a:t>
            </a:r>
            <a:r>
              <a:rPr lang="ru-RU" sz="2400" b="1" i="1" dirty="0">
                <a:solidFill>
                  <a:srgbClr val="66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</a:t>
            </a:r>
            <a:r>
              <a:rPr lang="ru-RU" sz="2400" b="1" i="1" dirty="0" err="1">
                <a:solidFill>
                  <a:srgbClr val="66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і</a:t>
            </a:r>
            <a:r>
              <a:rPr lang="ru-RU" sz="2400" b="1" i="1" dirty="0">
                <a:solidFill>
                  <a:srgbClr val="66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</a:t>
            </a:r>
            <a:r>
              <a:rPr lang="ru-RU" sz="2400" b="1" i="1" dirty="0" err="1">
                <a:solidFill>
                  <a:srgbClr val="66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бажання</a:t>
            </a:r>
            <a:r>
              <a:rPr lang="ru-RU" sz="2400" b="1" i="1" dirty="0">
                <a:solidFill>
                  <a:srgbClr val="66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</a:t>
            </a:r>
            <a:r>
              <a:rPr lang="ru-RU" sz="2400" b="1" i="1" dirty="0" err="1">
                <a:solidFill>
                  <a:srgbClr val="66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взяти</a:t>
            </a:r>
            <a:r>
              <a:rPr lang="ru-RU" sz="2400" b="1" i="1" dirty="0">
                <a:solidFill>
                  <a:srgbClr val="66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участь в </a:t>
            </a:r>
            <a:r>
              <a:rPr lang="ru-RU" sz="2400" b="1" i="1" dirty="0" err="1">
                <a:solidFill>
                  <a:srgbClr val="66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уроці</a:t>
            </a:r>
            <a:r>
              <a:rPr lang="ru-RU" sz="2400" b="1" i="1" dirty="0">
                <a:solidFill>
                  <a:srgbClr val="66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.</a:t>
            </a:r>
            <a:r>
              <a:rPr lang="en-US" sz="2400" b="1" i="1" dirty="0">
                <a:solidFill>
                  <a:srgbClr val="66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</a:t>
            </a:r>
            <a:r>
              <a:rPr lang="uk-UA" sz="2400" b="1" i="1" dirty="0">
                <a:solidFill>
                  <a:srgbClr val="66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        </a:t>
            </a:r>
            <a:r>
              <a:rPr lang="uk-UA" sz="2400" b="1" i="1" dirty="0">
                <a:solidFill>
                  <a:srgbClr val="4B17A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З  чого почати?</a:t>
            </a:r>
            <a:r>
              <a:rPr lang="ru-RU" sz="2400" b="1" i="1" dirty="0">
                <a:solidFill>
                  <a:srgbClr val="4B17A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</a:t>
            </a:r>
            <a:endParaRPr lang="ru-RU" sz="2400" b="1" i="1" dirty="0">
              <a:solidFill>
                <a:srgbClr val="4B17A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Рисунок 1" descr="0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Овал 12"/>
          <p:cNvSpPr/>
          <p:nvPr/>
        </p:nvSpPr>
        <p:spPr>
          <a:xfrm>
            <a:off x="642938" y="214313"/>
            <a:ext cx="2428875" cy="17859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dirty="0"/>
              <a:t>Гарний вступ уроку</a:t>
            </a:r>
            <a:endParaRPr lang="ru-RU" dirty="0"/>
          </a:p>
        </p:txBody>
      </p:sp>
      <p:sp>
        <p:nvSpPr>
          <p:cNvPr id="14" name="Овал 13"/>
          <p:cNvSpPr/>
          <p:nvPr/>
        </p:nvSpPr>
        <p:spPr>
          <a:xfrm>
            <a:off x="571500" y="2786063"/>
            <a:ext cx="2786063" cy="20002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dirty="0"/>
              <a:t>Позитивна установка на урок</a:t>
            </a:r>
            <a:endParaRPr lang="ru-RU" dirty="0"/>
          </a:p>
        </p:txBody>
      </p:sp>
      <p:sp>
        <p:nvSpPr>
          <p:cNvPr id="15" name="Плюс 14"/>
          <p:cNvSpPr/>
          <p:nvPr/>
        </p:nvSpPr>
        <p:spPr>
          <a:xfrm>
            <a:off x="1428750" y="2000250"/>
            <a:ext cx="928688" cy="85725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Стрелка вправо с вырезом 15"/>
          <p:cNvSpPr/>
          <p:nvPr/>
        </p:nvSpPr>
        <p:spPr>
          <a:xfrm>
            <a:off x="3357563" y="1714500"/>
            <a:ext cx="1428750" cy="114300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Горизонтальный свиток 16"/>
          <p:cNvSpPr/>
          <p:nvPr/>
        </p:nvSpPr>
        <p:spPr>
          <a:xfrm>
            <a:off x="5000625" y="571500"/>
            <a:ext cx="4000500" cy="400050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dirty="0"/>
              <a:t>Створюють ситуацію захоплення і зацікавленості на уроці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Рисунок 2" descr="01_1_русский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88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TextBox 3"/>
          <p:cNvSpPr txBox="1">
            <a:spLocks noChangeArrowheads="1"/>
          </p:cNvSpPr>
          <p:nvPr/>
        </p:nvSpPr>
        <p:spPr bwMode="auto">
          <a:xfrm>
            <a:off x="357188" y="142875"/>
            <a:ext cx="73533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3200" b="1">
                <a:solidFill>
                  <a:srgbClr val="C00000"/>
                </a:solidFill>
                <a:latin typeface="Calibri" pitchFamily="34" charset="0"/>
              </a:rPr>
              <a:t>Чотири блоки вимог до сучасного уроку</a:t>
            </a:r>
            <a:endParaRPr lang="ru-RU" sz="3200" b="1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42875" y="1357313"/>
            <a:ext cx="4286250" cy="32861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b="1" dirty="0"/>
              <a:t>      </a:t>
            </a:r>
            <a:r>
              <a:rPr lang="uk-UA" b="1" dirty="0" err="1"/>
              <a:t>Загальнопедагогічні</a:t>
            </a:r>
            <a:r>
              <a:rPr lang="uk-UA" b="1" dirty="0"/>
              <a:t> </a:t>
            </a:r>
            <a:endParaRPr lang="ru-RU" b="1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dirty="0"/>
              <a:t>пріоритет особистості учня в організації освітнього процесу; урахування вікових та індивідуальних особливостей учнів чітке визначення освітніх, виховних і розвиваючих завдань уроку.</a:t>
            </a:r>
            <a:endParaRPr lang="ru-RU" b="1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285750" y="4714875"/>
            <a:ext cx="3500438" cy="20002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dirty="0"/>
              <a:t>        Гігієнічні </a:t>
            </a:r>
            <a:endParaRPr lang="ru-RU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dirty="0"/>
              <a:t>Дотримання санітарно-гігієнічних норм:температурний режим, освітлення тощо.</a:t>
            </a: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4786313" y="857250"/>
            <a:ext cx="4071937" cy="31432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b="1" dirty="0"/>
              <a:t>             Дидактичні </a:t>
            </a:r>
            <a:endParaRPr lang="ru-RU" b="1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dirty="0"/>
              <a:t>Раціональне використання часу,активних методів навчання,формування вмінь учнів самостійно здобути знання і застосовувати їх на практиці,гуманізація,індивідуалізація,диференціація навчального процесу</a:t>
            </a: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4786313" y="4071938"/>
            <a:ext cx="4071937" cy="26431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dirty="0"/>
              <a:t>           Психологічні </a:t>
            </a:r>
            <a:endParaRPr lang="ru-RU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dirty="0"/>
              <a:t>Створення позитивного мікроклімату,врахування психологічних особливостей кожного учня, доброзичливість учасників освітнього процесу, педагогічна етика.</a:t>
            </a: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Рисунок 1" descr="78660418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0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TextBox 2"/>
          <p:cNvSpPr txBox="1">
            <a:spLocks noChangeArrowheads="1"/>
          </p:cNvSpPr>
          <p:nvPr/>
        </p:nvSpPr>
        <p:spPr bwMode="auto">
          <a:xfrm>
            <a:off x="1000125" y="1000125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4" name="Rectangle 7"/>
          <p:cNvSpPr txBox="1">
            <a:spLocks noChangeArrowheads="1"/>
          </p:cNvSpPr>
          <p:nvPr/>
        </p:nvSpPr>
        <p:spPr>
          <a:xfrm>
            <a:off x="381000" y="304800"/>
            <a:ext cx="8305800" cy="909638"/>
          </a:xfrm>
          <a:prstGeom prst="rect">
            <a:avLst/>
          </a:prstGeom>
        </p:spPr>
        <p:txBody>
          <a:bodyPr>
            <a:normAutofit fontScale="75000" lnSpcReduction="2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uk-UA" sz="28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ВИМОГИ ДО СУЧАСНОГО УРОКУ</a:t>
            </a:r>
            <a:br>
              <a:rPr lang="uk-UA" sz="28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</a:br>
            <a:r>
              <a:rPr lang="uk-UA" sz="28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(за </a:t>
            </a:r>
            <a:r>
              <a:rPr lang="uk-UA" sz="2800" b="1" dirty="0" err="1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Дайрі</a:t>
            </a:r>
            <a:r>
              <a:rPr lang="uk-UA" sz="28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 Н.Г., </a:t>
            </a:r>
            <a:r>
              <a:rPr lang="uk-UA" sz="2800" b="1" dirty="0" err="1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Онищуком</a:t>
            </a:r>
            <a:r>
              <a:rPr lang="uk-UA" sz="28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 М.О., Підласим І.П.)</a:t>
            </a:r>
            <a:r>
              <a:rPr lang="uk-UA" sz="2800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/>
            </a:r>
            <a:br>
              <a:rPr lang="uk-UA" sz="2800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</a:br>
            <a:endParaRPr lang="ru-RU" sz="2800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Rectangle 8"/>
          <p:cNvSpPr txBox="1">
            <a:spLocks noChangeArrowheads="1"/>
          </p:cNvSpPr>
          <p:nvPr/>
        </p:nvSpPr>
        <p:spPr>
          <a:xfrm>
            <a:off x="285750" y="1000125"/>
            <a:ext cx="8572500" cy="4525963"/>
          </a:xfrm>
          <a:prstGeom prst="rect">
            <a:avLst/>
          </a:prstGeom>
        </p:spPr>
        <p:txBody>
          <a:bodyPr/>
          <a:lstStyle/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На першому місці організації освітнього процесу виступає особистість не вчителя, а учня.</a:t>
            </a: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Завдання вчителя сьогодні – формування вмінь учнів самостійно здобувати знання і застосовувати їх на практиці.</a:t>
            </a: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У вимогах до </a:t>
            </a:r>
            <a:r>
              <a:rPr lang="uk-UA" dirty="0" err="1">
                <a:solidFill>
                  <a:schemeClr val="accent6">
                    <a:lumMod val="50000"/>
                  </a:schemeClr>
                </a:solidFill>
                <a:latin typeface="+mn-lt"/>
              </a:rPr>
              <a:t>особистісно</a:t>
            </a:r>
            <a:r>
              <a:rPr lang="uk-UA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 орієнтованого уроку визначальною є позиція до учня як до суб’єкта навчання.</a:t>
            </a: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Одне із завдань сучасного уроку – виховання якостей особистості, працелюбність, бажання бути корисним суспільству.</a:t>
            </a: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Необхідність викликати в учнів інтерес до матеріалу (мотивація учіння); створення необхідних умов для сприйняття, осмислення і запам’ятовування навчальної інформації.</a:t>
            </a: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Від формування знань, умінь і навичок як основної освітньої мети (яка забезпечує соціальну компетентність) – до створення умов для розкриття суб’єктного досвіду учня, його природної психічної активності як особистості.</a:t>
            </a: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Методологічна спрямованість уроку: на першому плані – розвиток творчої і пізнавальної активності учнів; основний шлях його – проблемне навчання, створення творчої ситуації.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>
              <a:solidFill>
                <a:schemeClr val="bg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</TotalTime>
  <Words>532</Words>
  <Application>Microsoft Office PowerPoint</Application>
  <PresentationFormat>Экран (4:3)</PresentationFormat>
  <Paragraphs>75</Paragraphs>
  <Slides>20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7" baseType="lpstr">
      <vt:lpstr>Calibri</vt:lpstr>
      <vt:lpstr>Arial</vt:lpstr>
      <vt:lpstr>Times New Roman</vt:lpstr>
      <vt:lpstr>Arial Black</vt:lpstr>
      <vt:lpstr>Georgia</vt:lpstr>
      <vt:lpstr>Тема Office</vt:lpstr>
      <vt:lpstr>Диаграмма Microsoft Excel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СУЧАСНИЙ  УРОК ІНОЗЕМНОЇ МОВИ</dc:title>
  <dc:creator>qaz123qsdfsdfsdfazwsx123@hotmail.com</dc:creator>
  <cp:lastModifiedBy>User</cp:lastModifiedBy>
  <cp:revision>28</cp:revision>
  <dcterms:created xsi:type="dcterms:W3CDTF">2016-01-25T18:39:39Z</dcterms:created>
  <dcterms:modified xsi:type="dcterms:W3CDTF">2016-01-27T07:37:14Z</dcterms:modified>
</cp:coreProperties>
</file>