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68" r:id="rId4"/>
    <p:sldId id="271" r:id="rId5"/>
    <p:sldId id="272" r:id="rId6"/>
    <p:sldId id="273" r:id="rId7"/>
    <p:sldId id="27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2884"/>
    <a:srgbClr val="2E2E9E"/>
    <a:srgbClr val="0054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26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76924-996F-4B57-8416-689F64C073F2}" type="datetimeFigureOut">
              <a:rPr lang="ru-RU" smtClean="0"/>
              <a:pPr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FAF8-187B-49E2-8B79-30A53BB35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8864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  <a:latin typeface="Monotype Corsiva" pitchFamily="66" charset="0"/>
              </a:rPr>
              <a:t>Організми і середовище існування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1519" y="4714884"/>
            <a:ext cx="4142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Monotype Corsiva" pitchFamily="66" charset="0"/>
              </a:rPr>
              <a:t>Підготувала </a:t>
            </a:r>
          </a:p>
          <a:p>
            <a:r>
              <a:rPr lang="uk-UA" sz="2400" b="1" dirty="0" smtClean="0">
                <a:latin typeface="Monotype Corsiva" pitchFamily="66" charset="0"/>
              </a:rPr>
              <a:t>в</a:t>
            </a:r>
            <a:r>
              <a:rPr lang="uk-UA" sz="2400" b="1" dirty="0" smtClean="0">
                <a:latin typeface="Monotype Corsiva" pitchFamily="66" charset="0"/>
              </a:rPr>
              <a:t>читель біології</a:t>
            </a:r>
          </a:p>
          <a:p>
            <a:r>
              <a:rPr lang="uk-UA" sz="2400" b="1" dirty="0" smtClean="0">
                <a:latin typeface="Monotype Corsiva" pitchFamily="66" charset="0"/>
              </a:rPr>
              <a:t>Криворізької </a:t>
            </a:r>
            <a:r>
              <a:rPr lang="uk-UA" sz="2400" b="1" dirty="0" err="1" smtClean="0">
                <a:latin typeface="Monotype Corsiva" pitchFamily="66" charset="0"/>
              </a:rPr>
              <a:t>Тернівської</a:t>
            </a:r>
            <a:r>
              <a:rPr lang="uk-UA" sz="2400" b="1" dirty="0" smtClean="0">
                <a:latin typeface="Monotype Corsiva" pitchFamily="66" charset="0"/>
              </a:rPr>
              <a:t> гімназії</a:t>
            </a:r>
          </a:p>
          <a:p>
            <a:r>
              <a:rPr lang="uk-UA" sz="2400" b="1" dirty="0" err="1" smtClean="0">
                <a:latin typeface="Monotype Corsiva" pitchFamily="66" charset="0"/>
              </a:rPr>
              <a:t>Понурок</a:t>
            </a:r>
            <a:r>
              <a:rPr lang="uk-UA" sz="2400" b="1" dirty="0" smtClean="0">
                <a:latin typeface="Monotype Corsiva" pitchFamily="66" charset="0"/>
              </a:rPr>
              <a:t> О. В.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0"/>
            <a:ext cx="70391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>
                <a:solidFill>
                  <a:srgbClr val="FF0000"/>
                </a:solidFill>
                <a:latin typeface="Monotype Corsiva" pitchFamily="66" charset="0"/>
              </a:rPr>
              <a:t>Приклади екосистем</a:t>
            </a:r>
            <a:r>
              <a:rPr lang="en-US" sz="6600" dirty="0" smtClean="0">
                <a:solidFill>
                  <a:srgbClr val="FF0000"/>
                </a:solidFill>
                <a:latin typeface="Monotype Corsiva" pitchFamily="66" charset="0"/>
              </a:rPr>
              <a:t>:</a:t>
            </a:r>
            <a:endParaRPr lang="uk-UA" sz="66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928670"/>
            <a:ext cx="273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  <a:latin typeface="Monotype Corsiva" pitchFamily="66" charset="0"/>
              </a:rPr>
              <a:t>Екосистема лісу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802" y="928670"/>
            <a:ext cx="3050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  <a:latin typeface="Monotype Corsiva" pitchFamily="66" charset="0"/>
              </a:rPr>
              <a:t>Екосистема степу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7741" y="928670"/>
            <a:ext cx="2956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  <a:latin typeface="Monotype Corsiva" pitchFamily="66" charset="0"/>
              </a:rPr>
              <a:t>Екосистема моря</a:t>
            </a:r>
            <a:endParaRPr lang="ru-RU" sz="32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img3.jpg"/>
          <p:cNvPicPr>
            <a:picLocks noChangeAspect="1"/>
          </p:cNvPicPr>
          <p:nvPr/>
        </p:nvPicPr>
        <p:blipFill>
          <a:blip r:embed="rId2" cstate="print"/>
          <a:srcRect t="20000"/>
          <a:stretch>
            <a:fillRect/>
          </a:stretch>
        </p:blipFill>
        <p:spPr>
          <a:xfrm>
            <a:off x="0" y="1428736"/>
            <a:ext cx="464345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530" y="4286257"/>
            <a:ext cx="5075810" cy="2571744"/>
          </a:xfrm>
          <a:prstGeom prst="rect">
            <a:avLst/>
          </a:prstGeom>
        </p:spPr>
      </p:pic>
      <p:pic>
        <p:nvPicPr>
          <p:cNvPr id="8" name="Рисунок 7" descr="7668596787f1a4236375c4ac09d6a39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0" y="1428736"/>
            <a:ext cx="4286250" cy="3429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42852"/>
            <a:ext cx="8441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rgbClr val="FFFF00"/>
                </a:solidFill>
                <a:latin typeface="Monotype Corsiva" pitchFamily="66" charset="0"/>
              </a:rPr>
              <a:t>Екосистема прісної водойми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00108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Утворена рослинами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ydrocharis-ninf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33" y="1285861"/>
            <a:ext cx="3905276" cy="2928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71612"/>
            <a:ext cx="3857652" cy="288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bolot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115754"/>
            <a:ext cx="4240587" cy="2742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3658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Утворена тваринами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0022-045-Ptitsy-presnogo-vodoema-utki-gusi-aisty-tsap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43248"/>
            <a:ext cx="3571900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гє.jpg"/>
          <p:cNvPicPr>
            <a:picLocks noChangeAspect="1"/>
          </p:cNvPicPr>
          <p:nvPr/>
        </p:nvPicPr>
        <p:blipFill>
          <a:blip r:embed="rId3" cstate="print"/>
          <a:srcRect t="14062"/>
          <a:stretch>
            <a:fillRect/>
          </a:stretch>
        </p:blipFill>
        <p:spPr>
          <a:xfrm>
            <a:off x="1857356" y="642918"/>
            <a:ext cx="3879289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т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8219" y="0"/>
            <a:ext cx="3455781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ш.jpg"/>
          <p:cNvPicPr>
            <a:picLocks noChangeAspect="1"/>
          </p:cNvPicPr>
          <p:nvPr/>
        </p:nvPicPr>
        <p:blipFill>
          <a:blip r:embed="rId5" cstate="print"/>
          <a:srcRect t="17187"/>
          <a:stretch>
            <a:fillRect/>
          </a:stretch>
        </p:blipFill>
        <p:spPr>
          <a:xfrm>
            <a:off x="2357422" y="4571984"/>
            <a:ext cx="368062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г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1814" y="2643158"/>
            <a:ext cx="3242186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0105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Утворена бактеріями та грибами, які поширені</a:t>
            </a:r>
          </a:p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по всій водоймі, особливо їх багато на дні водойма.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422.jpg"/>
          <p:cNvPicPr>
            <a:picLocks noChangeAspect="1"/>
          </p:cNvPicPr>
          <p:nvPr/>
        </p:nvPicPr>
        <p:blipFill>
          <a:blip r:embed="rId2" cstate="print"/>
          <a:srcRect l="3125" t="4081" r="3125" b="4081"/>
          <a:stretch>
            <a:fillRect/>
          </a:stretch>
        </p:blipFill>
        <p:spPr>
          <a:xfrm>
            <a:off x="0" y="1214422"/>
            <a:ext cx="314327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blue green algae, bg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8850" y="1142984"/>
            <a:ext cx="3005150" cy="2253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lue green algae, bg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214422"/>
            <a:ext cx="3290902" cy="2468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 стрелкой 6"/>
          <p:cNvCxnSpPr/>
          <p:nvPr/>
        </p:nvCxnSpPr>
        <p:spPr>
          <a:xfrm rot="5400000">
            <a:off x="6607983" y="3536157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715008" y="3429000"/>
            <a:ext cx="857256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57752" y="3786190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rgbClr val="FFC000"/>
                </a:solidFill>
                <a:latin typeface="Monotype Corsiva" pitchFamily="66" charset="0"/>
              </a:rPr>
              <a:t>Це</a:t>
            </a:r>
            <a:r>
              <a:rPr lang="ru-RU" sz="2400" dirty="0" smtClean="0">
                <a:solidFill>
                  <a:srgbClr val="FFC000"/>
                </a:solidFill>
                <a:latin typeface="Monotype Corsiva" pitchFamily="66" charset="0"/>
              </a:rPr>
              <a:t> не </a:t>
            </a:r>
            <a:r>
              <a:rPr lang="ru-RU" sz="2400" dirty="0" err="1" smtClean="0">
                <a:solidFill>
                  <a:srgbClr val="FFC000"/>
                </a:solidFill>
                <a:latin typeface="Monotype Corsiva" pitchFamily="66" charset="0"/>
              </a:rPr>
              <a:t>водорості</a:t>
            </a:r>
            <a:r>
              <a:rPr lang="ru-RU" sz="2400" dirty="0" smtClean="0">
                <a:solidFill>
                  <a:srgbClr val="FFC000"/>
                </a:solidFill>
                <a:latin typeface="Monotype Corsiva" pitchFamily="66" charset="0"/>
              </a:rPr>
              <a:t>, а </a:t>
            </a:r>
            <a:r>
              <a:rPr lang="ru-RU" sz="2400" dirty="0" err="1" smtClean="0">
                <a:solidFill>
                  <a:srgbClr val="FFC000"/>
                </a:solidFill>
                <a:latin typeface="Monotype Corsiva" pitchFamily="66" charset="0"/>
              </a:rPr>
              <a:t>колонії</a:t>
            </a:r>
            <a:r>
              <a:rPr lang="ru-RU" sz="2400" dirty="0" smtClean="0"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FFC000"/>
                </a:solidFill>
                <a:latin typeface="Monotype Corsiva" pitchFamily="66" charset="0"/>
              </a:rPr>
              <a:t>бактерій</a:t>
            </a:r>
            <a:endParaRPr lang="ru-RU" sz="2400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13" name="Рисунок 12" descr="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14752"/>
            <a:ext cx="3143240" cy="2355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4572008"/>
            <a:ext cx="3437582" cy="2285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05497" y="4143380"/>
            <a:ext cx="3238503" cy="2428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34903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Усі ці живі організми прісної водойми взаємодіють як між </a:t>
            </a:r>
          </a:p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собою, так і з фізичними чинниками водного середовища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Світло 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Температура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Тиск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Грунт</a:t>
            </a:r>
            <a:endParaRPr lang="uk-UA" sz="32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3" name="Рисунок 2" descr="1506201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7326" y="1142984"/>
            <a:ext cx="4191028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4000504"/>
            <a:ext cx="4572032" cy="31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24826-kis-yuzuculeri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2908" y="3000372"/>
            <a:ext cx="4621474" cy="3076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8335491_ekosiste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5497" y="4572008"/>
            <a:ext cx="3848504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Ecossistemas-de-agua-do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-1"/>
            <a:ext cx="3786182" cy="239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tipi-priklad-ekosistemi-priklad-zmni-ekosistemi_52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1631" y="2357430"/>
            <a:ext cx="3762369" cy="2257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тьб.jpg"/>
          <p:cNvPicPr>
            <a:picLocks noChangeAspect="1"/>
          </p:cNvPicPr>
          <p:nvPr/>
        </p:nvPicPr>
        <p:blipFill>
          <a:blip r:embed="rId5" cstate="print"/>
          <a:srcRect l="3333" t="6016" r="3333" b="3743"/>
          <a:stretch>
            <a:fillRect/>
          </a:stretch>
        </p:blipFill>
        <p:spPr>
          <a:xfrm>
            <a:off x="0" y="3987748"/>
            <a:ext cx="3571868" cy="287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к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"/>
            <a:ext cx="4214810" cy="2135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2357430"/>
            <a:ext cx="5591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Усі природні екосистеми </a:t>
            </a:r>
            <a:r>
              <a:rPr lang="uk-UA" sz="2400" b="1" dirty="0" err="1" smtClean="0">
                <a:solidFill>
                  <a:srgbClr val="FFC000"/>
                </a:solidFill>
                <a:latin typeface="Monotype Corsiva" pitchFamily="66" charset="0"/>
              </a:rPr>
              <a:t>пов</a:t>
            </a:r>
            <a:r>
              <a:rPr lang="en-US" sz="2400" b="1" dirty="0" smtClean="0">
                <a:solidFill>
                  <a:srgbClr val="FFC000"/>
                </a:solidFill>
                <a:latin typeface="Monotype Corsiva" pitchFamily="66" charset="0"/>
              </a:rPr>
              <a:t>’</a:t>
            </a:r>
            <a:r>
              <a:rPr lang="uk-UA" sz="2400" b="1" dirty="0" err="1" smtClean="0">
                <a:solidFill>
                  <a:srgbClr val="FFC000"/>
                </a:solidFill>
                <a:latin typeface="Monotype Corsiva" pitchFamily="66" charset="0"/>
              </a:rPr>
              <a:t>язані</a:t>
            </a: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 між собою і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утворюють живу оболонку Землі – </a:t>
            </a:r>
            <a:r>
              <a:rPr lang="uk-UA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бісферу</a:t>
            </a:r>
            <a:r>
              <a:rPr lang="uk-UA" sz="24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– 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сферу життя</a:t>
            </a:r>
            <a:endParaRPr lang="ru-RU" sz="24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3174" y="0"/>
            <a:ext cx="27334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  <a:latin typeface="Monotype Corsiva" pitchFamily="66" charset="0"/>
              </a:rPr>
              <a:t>Біосфера</a:t>
            </a: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1285860"/>
            <a:ext cx="6667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>Біосфера – сфера життя, оболонка Землі,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>Населена живими організмами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3713950" y="1214422"/>
            <a:ext cx="572298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Рисунок 7" descr="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758" y="2357430"/>
            <a:ext cx="6602556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6489" y="142852"/>
            <a:ext cx="558838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itchFamily="66" charset="0"/>
              </a:rPr>
              <a:t>Чинники середовища</a:t>
            </a:r>
          </a:p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</a:rPr>
              <a:t>(екологічні чинники)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14488"/>
            <a:ext cx="87735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Середовище існування </a:t>
            </a:r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– це сукупність конкретних умов, у яких </a:t>
            </a:r>
          </a:p>
          <a:p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живе дана особина, популяція, вид.</a:t>
            </a:r>
            <a:endParaRPr lang="ru-RU" sz="28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27346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571743"/>
            <a:ext cx="4572035" cy="2857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2894531_225699517783599_1048201155_o_1024x605_1464939107_613x362.1728515625_3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3" y="3694003"/>
            <a:ext cx="5357818" cy="3163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409674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D82884"/>
                </a:solidFill>
                <a:latin typeface="Monotype Corsiva" pitchFamily="66" charset="0"/>
              </a:rPr>
              <a:t>За походженням і характером впливу всі екологічні чинники </a:t>
            </a:r>
          </a:p>
          <a:p>
            <a:pPr algn="ctr"/>
            <a:r>
              <a:rPr lang="uk-UA" sz="2800" b="1" dirty="0" smtClean="0">
                <a:solidFill>
                  <a:srgbClr val="D82884"/>
                </a:solidFill>
                <a:latin typeface="Monotype Corsiva" pitchFamily="66" charset="0"/>
              </a:rPr>
              <a:t>поділяють</a:t>
            </a:r>
            <a:r>
              <a:rPr lang="en-US" sz="2800" b="1" dirty="0" smtClean="0">
                <a:solidFill>
                  <a:srgbClr val="D82884"/>
                </a:solidFill>
                <a:latin typeface="Monotype Corsiva" pitchFamily="66" charset="0"/>
              </a:rPr>
              <a:t>:</a:t>
            </a:r>
            <a:endParaRPr lang="ru-RU" sz="2800" b="1" dirty="0">
              <a:solidFill>
                <a:srgbClr val="D82884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2071678"/>
            <a:ext cx="250421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Чинники неживої</a:t>
            </a:r>
          </a:p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природи</a:t>
            </a:r>
          </a:p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(абіотичні чинники)</a:t>
            </a:r>
            <a:endParaRPr lang="uk-UA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57488" y="2071678"/>
            <a:ext cx="296587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Чинники живої природи</a:t>
            </a:r>
          </a:p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(біотичні чинники)</a:t>
            </a:r>
            <a:endParaRPr lang="ru-RU" sz="2400" b="1" dirty="0">
              <a:solidFill>
                <a:srgbClr val="D82884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322" y="2071678"/>
            <a:ext cx="2993127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Чинники, </a:t>
            </a:r>
            <a:r>
              <a:rPr lang="uk-UA" sz="2400" b="1" dirty="0" err="1" smtClean="0">
                <a:solidFill>
                  <a:srgbClr val="D82884"/>
                </a:solidFill>
                <a:latin typeface="Monotype Corsiva" pitchFamily="66" charset="0"/>
              </a:rPr>
              <a:t>пов</a:t>
            </a:r>
            <a:r>
              <a:rPr lang="en-US" sz="2400" b="1" dirty="0" smtClean="0">
                <a:solidFill>
                  <a:srgbClr val="D82884"/>
                </a:solidFill>
                <a:latin typeface="Monotype Corsiva" pitchFamily="66" charset="0"/>
              </a:rPr>
              <a:t>’</a:t>
            </a:r>
            <a:r>
              <a:rPr lang="uk-UA" sz="2400" b="1" dirty="0" err="1" smtClean="0">
                <a:solidFill>
                  <a:srgbClr val="D82884"/>
                </a:solidFill>
                <a:latin typeface="Monotype Corsiva" pitchFamily="66" charset="0"/>
              </a:rPr>
              <a:t>язані</a:t>
            </a:r>
            <a:endParaRPr lang="uk-UA" sz="2400" b="1" dirty="0" smtClean="0">
              <a:solidFill>
                <a:srgbClr val="D82884"/>
              </a:solidFill>
              <a:latin typeface="Monotype Corsiva" pitchFamily="66" charset="0"/>
            </a:endParaRPr>
          </a:p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з людиною та її</a:t>
            </a:r>
          </a:p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діяльністю</a:t>
            </a:r>
          </a:p>
          <a:p>
            <a:r>
              <a:rPr lang="uk-UA" sz="2400" b="1" dirty="0" smtClean="0">
                <a:solidFill>
                  <a:srgbClr val="D82884"/>
                </a:solidFill>
                <a:latin typeface="Monotype Corsiva" pitchFamily="66" charset="0"/>
              </a:rPr>
              <a:t>(антропогенні  чинники)</a:t>
            </a:r>
            <a:endParaRPr lang="ru-RU" sz="2400" b="1" dirty="0">
              <a:solidFill>
                <a:srgbClr val="D82884"/>
              </a:solidFill>
              <a:latin typeface="Monotype Corsiva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2071670" y="1214422"/>
            <a:ext cx="1285884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4037009" y="1607331"/>
            <a:ext cx="785024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215074" y="1214422"/>
            <a:ext cx="1000132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 descr="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3143248"/>
            <a:ext cx="2250297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є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4357694"/>
            <a:ext cx="2266079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5606937"/>
            <a:ext cx="2143140" cy="1417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1267627165_0_e98a_fbc00ed9_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2857495"/>
            <a:ext cx="2843659" cy="1905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pictures-of-animals-that-live-in-the-rainforest_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4643446"/>
            <a:ext cx="3186408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лл.jpg"/>
          <p:cNvPicPr>
            <a:picLocks noChangeAspect="1"/>
          </p:cNvPicPr>
          <p:nvPr/>
        </p:nvPicPr>
        <p:blipFill>
          <a:blip r:embed="rId7" cstate="print"/>
          <a:srcRect t="5208" b="15625"/>
          <a:stretch>
            <a:fillRect/>
          </a:stretch>
        </p:blipFill>
        <p:spPr>
          <a:xfrm>
            <a:off x="5545814" y="3500438"/>
            <a:ext cx="3248527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ь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86500" y="5143512"/>
            <a:ext cx="2857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9714" y="142852"/>
            <a:ext cx="4158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Абіотичні чинники </a:t>
            </a:r>
            <a:r>
              <a:rPr lang="en-US" sz="4000" b="1" dirty="0" smtClean="0">
                <a:solidFill>
                  <a:srgbClr val="FF0000"/>
                </a:solidFill>
                <a:latin typeface="Monotype Corsiva" pitchFamily="66" charset="0"/>
              </a:rPr>
              <a:t>: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14356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FFFF00"/>
                </a:solidFill>
                <a:latin typeface="Monotype Corsiva" pitchFamily="66" charset="0"/>
              </a:rPr>
              <a:t>Освітленість-</a:t>
            </a:r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 сезонна і добова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428736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Вдень краще бачать</a:t>
            </a:r>
            <a:r>
              <a:rPr lang="en-US" sz="2000" b="1" dirty="0" smtClean="0">
                <a:solidFill>
                  <a:srgbClr val="FFC000"/>
                </a:solidFill>
                <a:latin typeface="Monotype Corsiva" pitchFamily="66" charset="0"/>
              </a:rPr>
              <a:t>: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02fe669e06f901766d9a33a885e63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0835" y="357166"/>
            <a:ext cx="2183165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000108"/>
            <a:ext cx="285752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ммм.jpg"/>
          <p:cNvPicPr>
            <a:picLocks noChangeAspect="1"/>
          </p:cNvPicPr>
          <p:nvPr/>
        </p:nvPicPr>
        <p:blipFill>
          <a:blip r:embed="rId4" cstate="print"/>
          <a:srcRect b="15841"/>
          <a:stretch>
            <a:fillRect/>
          </a:stretch>
        </p:blipFill>
        <p:spPr>
          <a:xfrm>
            <a:off x="1928794" y="1714488"/>
            <a:ext cx="2653539" cy="176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у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86058"/>
            <a:ext cx="2381235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2844" y="4714884"/>
            <a:ext cx="218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Вночі краще бачать</a:t>
            </a:r>
            <a:r>
              <a:rPr lang="en-US" sz="2000" b="1" dirty="0" smtClean="0">
                <a:solidFill>
                  <a:srgbClr val="FFC000"/>
                </a:solidFill>
                <a:latin typeface="Monotype Corsiva" pitchFamily="66" charset="0"/>
              </a:rPr>
              <a:t>: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25966-animals-birds-owls-2560x1600.jpg"/>
          <p:cNvPicPr>
            <a:picLocks noChangeAspect="1"/>
          </p:cNvPicPr>
          <p:nvPr/>
        </p:nvPicPr>
        <p:blipFill>
          <a:blip r:embed="rId6" cstate="print"/>
          <a:srcRect b="11250"/>
          <a:stretch>
            <a:fillRect/>
          </a:stretch>
        </p:blipFill>
        <p:spPr>
          <a:xfrm>
            <a:off x="5929322" y="3571876"/>
            <a:ext cx="309094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722538_9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4942" y="5072074"/>
            <a:ext cx="2678889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berkut_cikav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14612" y="4143380"/>
            <a:ext cx="2797602" cy="180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golden-eagle-talons-wallpaper-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10" y="5089910"/>
            <a:ext cx="2357454" cy="176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833" y="142852"/>
            <a:ext cx="78021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2E2E9E"/>
                </a:solidFill>
                <a:latin typeface="Monotype Corsiva" pitchFamily="66" charset="0"/>
              </a:rPr>
              <a:t>Поняття про популяцію,</a:t>
            </a:r>
          </a:p>
          <a:p>
            <a:pPr algn="ctr"/>
            <a:r>
              <a:rPr lang="uk-UA" sz="6000" b="1" dirty="0" smtClean="0">
                <a:solidFill>
                  <a:srgbClr val="2E2E9E"/>
                </a:solidFill>
                <a:latin typeface="Monotype Corsiva" pitchFamily="66" charset="0"/>
              </a:rPr>
              <a:t> екосистему та чинники </a:t>
            </a:r>
          </a:p>
          <a:p>
            <a:pPr algn="ctr"/>
            <a:r>
              <a:rPr lang="uk-UA" sz="6000" b="1" dirty="0" smtClean="0">
                <a:solidFill>
                  <a:srgbClr val="2E2E9E"/>
                </a:solidFill>
                <a:latin typeface="Monotype Corsiva" pitchFamily="66" charset="0"/>
              </a:rPr>
              <a:t>середовища</a:t>
            </a:r>
            <a:endParaRPr lang="ru-RU" sz="6000" b="1" dirty="0">
              <a:solidFill>
                <a:srgbClr val="2E2E9E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Пристосування до тривалості світлового дня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785794"/>
            <a:ext cx="649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Зростання</a:t>
            </a:r>
            <a:r>
              <a:rPr lang="ru-RU" sz="2000" b="1" dirty="0" smtClean="0">
                <a:solidFill>
                  <a:srgbClr val="FFC000"/>
                </a:solidFill>
                <a:latin typeface="Monotype Corsiva" pitchFamily="66" charset="0"/>
              </a:rPr>
              <a:t> – </a:t>
            </a:r>
            <a:r>
              <a:rPr lang="ru-RU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п</a:t>
            </a:r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і</a:t>
            </a:r>
            <a:r>
              <a:rPr lang="ru-RU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дготовка</a:t>
            </a:r>
            <a:r>
              <a:rPr lang="ru-RU" sz="2000" b="1" dirty="0" smtClean="0">
                <a:solidFill>
                  <a:srgbClr val="FFC000"/>
                </a:solidFill>
                <a:latin typeface="Monotype Corsiva" pitchFamily="66" charset="0"/>
              </a:rPr>
              <a:t> до </a:t>
            </a:r>
            <a:r>
              <a:rPr lang="ru-RU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розмноження</a:t>
            </a:r>
            <a:r>
              <a:rPr lang="ru-RU" sz="2000" b="1" dirty="0" smtClean="0">
                <a:solidFill>
                  <a:srgbClr val="FFC000"/>
                </a:solidFill>
                <a:latin typeface="Monotype Corsiva" pitchFamily="66" charset="0"/>
              </a:rPr>
              <a:t> та </a:t>
            </a:r>
            <a:r>
              <a:rPr lang="ru-RU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власне</a:t>
            </a:r>
            <a:r>
              <a:rPr lang="ru-RU" sz="2000" b="1" dirty="0" smtClean="0"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розмноження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9" y="1142984"/>
            <a:ext cx="2947205" cy="197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я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1357298"/>
            <a:ext cx="320042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leleka_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736"/>
            <a:ext cx="261073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2844" y="3429000"/>
            <a:ext cx="6292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Зменшення – </a:t>
            </a:r>
            <a:r>
              <a:rPr lang="uk-UA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запасання</a:t>
            </a:r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 корму, міграції, підготовка до сплячки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10" name="Рисунок 9" descr="7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4929198"/>
            <a:ext cx="2381247" cy="178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005694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0" y="5072074"/>
            <a:ext cx="2381235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616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3643314"/>
            <a:ext cx="2652848" cy="176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j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57290" y="3714752"/>
            <a:ext cx="2321720" cy="1547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ч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6050" y="5143488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142852"/>
            <a:ext cx="3084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Температура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14356"/>
            <a:ext cx="760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Пристосування холоднокровних тварин до низьких температур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285860"/>
            <a:ext cx="539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Безхребетні – стан зиготи, личинки, лялечки, анабіоз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422" y="1571613"/>
            <a:ext cx="419057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143248"/>
            <a:ext cx="5073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Хребетні – </a:t>
            </a:r>
            <a:r>
              <a:rPr lang="uk-UA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зацепеніння</a:t>
            </a:r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(</a:t>
            </a:r>
            <a:r>
              <a:rPr lang="uk-UA" sz="2000" b="1" dirty="0" err="1" smtClean="0">
                <a:solidFill>
                  <a:srgbClr val="FFC000"/>
                </a:solidFill>
                <a:latin typeface="Monotype Corsiva" pitchFamily="66" charset="0"/>
              </a:rPr>
              <a:t>ходнокровні</a:t>
            </a:r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), закопування 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в пісок, волосяний покрив(теплокровні)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viper_dormanc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9066"/>
            <a:ext cx="278608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610x343-polar_be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032787"/>
            <a:ext cx="5024432" cy="282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736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Організми, пристосовані до життя у теплих водах тропічних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та субтропічних морів</a:t>
            </a:r>
            <a:endParaRPr lang="ru-RU" sz="24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most_poisonous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0259" y="642918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715140" y="278605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Риба-куля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Рисунок 4" descr="acropora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000108"/>
            <a:ext cx="2640555" cy="1982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yba-zebra-obraz-zhizni-i-sreda-obitaniya-ryby-zebry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071546"/>
            <a:ext cx="2857520" cy="169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8596" y="278605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Риба-зебра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500438"/>
            <a:ext cx="8016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Пристосування до існування у холодних водах – мають спеціальний білок у крові,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що перешкоджає замерзанню рідин в організмі. Близько 450 видів риб виявлено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Monotype Corsiva" pitchFamily="66" charset="0"/>
              </a:rPr>
              <a:t>у водах Арктики.</a:t>
            </a:r>
            <a:endParaRPr lang="ru-RU" sz="20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948f4ff7bccf4465bb8a4450bbbef5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1628" y="4438111"/>
            <a:ext cx="3762372" cy="2419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н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4" y="4500570"/>
            <a:ext cx="3809987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57158" y="5286388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Палія</a:t>
            </a:r>
          </a:p>
          <a:p>
            <a:r>
              <a:rPr lang="uk-UA" dirty="0" smtClean="0">
                <a:latin typeface="Monotype Corsiva" pitchFamily="66" charset="0"/>
              </a:rPr>
              <a:t> арктична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78" y="142852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Тиск 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000108"/>
            <a:ext cx="62071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Пристосування риб до високого тиску у воді</a:t>
            </a:r>
            <a:r>
              <a:rPr lang="en-US" sz="2800" b="1" dirty="0" smtClean="0">
                <a:solidFill>
                  <a:srgbClr val="FFC000"/>
                </a:solidFill>
                <a:latin typeface="Monotype Corsiva" pitchFamily="66" charset="0"/>
              </a:rPr>
              <a:t>:</a:t>
            </a:r>
            <a:endParaRPr lang="uk-UA" sz="2800" b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Сплюснута форма тіла</a:t>
            </a:r>
          </a:p>
          <a:p>
            <a:pPr>
              <a:buFont typeface="Wingdings" pitchFamily="2" charset="2"/>
              <a:buChar char="ü"/>
            </a:pPr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Відсутність плавального міхура</a:t>
            </a:r>
            <a:endParaRPr lang="ru-RU" sz="28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45d70------------------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6874" y="1285860"/>
            <a:ext cx="360712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3214686"/>
            <a:ext cx="3429024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kat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4429132"/>
            <a:ext cx="3238491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5992"/>
            <a:ext cx="3295650" cy="204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alibut-33-half-mount-6-1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29132"/>
            <a:ext cx="3675825" cy="2051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14546" y="4143380"/>
            <a:ext cx="82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палтус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02" y="0"/>
            <a:ext cx="2173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Вологість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14356"/>
            <a:ext cx="57695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Збереження води в організмі</a:t>
            </a:r>
          </a:p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Покриви тіла (луски плазунів)</a:t>
            </a:r>
          </a:p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Особливі органи виділення (</a:t>
            </a:r>
            <a:r>
              <a:rPr lang="uk-UA" sz="2400" b="1" dirty="0" err="1" smtClean="0">
                <a:solidFill>
                  <a:srgbClr val="FFC000"/>
                </a:solidFill>
                <a:latin typeface="Monotype Corsiva" pitchFamily="66" charset="0"/>
              </a:rPr>
              <a:t>мальпігієві</a:t>
            </a: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 судини)</a:t>
            </a:r>
          </a:p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Нічна активність</a:t>
            </a:r>
          </a:p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Закриття входу в нору</a:t>
            </a:r>
          </a:p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Літня сплячка</a:t>
            </a:r>
            <a:endParaRPr lang="ru-RU" sz="24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2180" y="40183"/>
            <a:ext cx="3511820" cy="2602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6932" y="2500306"/>
            <a:ext cx="3887068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50418212307-5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6272" y="4786322"/>
            <a:ext cx="3455342" cy="22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96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2285992"/>
            <a:ext cx="314327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14346" y="3500438"/>
            <a:ext cx="3524254" cy="1762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7гш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8" y="4623293"/>
            <a:ext cx="2714644" cy="2234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Нестача води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928670"/>
            <a:ext cx="6651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Накопичення жиру</a:t>
            </a: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Здатність до тривалого бігу (біг копитних до водопою)</a:t>
            </a:r>
            <a:endParaRPr lang="ru-RU" sz="24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6н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571612"/>
            <a:ext cx="4179123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el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643051"/>
            <a:ext cx="4143404" cy="2750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f237f6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071942"/>
            <a:ext cx="4679452" cy="2919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з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14818"/>
            <a:ext cx="4250529" cy="2833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723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Кожен вид існує за певної інтенсивності екологічного чинника.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Однак умови середовища нестабільні, тому у кожного виду впродовж 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Тривалої еволюції виробилися пристосування до зміни інтенсивності дії  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Чинників (або підвищеної, або зниженої) - </a:t>
            </a:r>
            <a:r>
              <a:rPr lang="uk-UA" sz="2400" b="1" dirty="0" smtClean="0">
                <a:solidFill>
                  <a:srgbClr val="FF0000"/>
                </a:solidFill>
                <a:latin typeface="Monotype Corsiva" pitchFamily="66" charset="0"/>
              </a:rPr>
              <a:t>адаптації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0_ee935_f8e9c47a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3418" y="1500175"/>
            <a:ext cx="4324895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4мит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488"/>
            <a:ext cx="3276600" cy="2047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н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071810"/>
            <a:ext cx="365762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ed-deer-106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4346" y="4357694"/>
            <a:ext cx="4069931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5111513382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4572008"/>
            <a:ext cx="3786182" cy="2446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857364"/>
            <a:ext cx="76642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b="1" dirty="0" smtClean="0">
                <a:solidFill>
                  <a:srgbClr val="FFFF00"/>
                </a:solidFill>
                <a:latin typeface="Monotype Corsiva" pitchFamily="66" charset="0"/>
              </a:rPr>
              <a:t>Дякую за увагу!!!</a:t>
            </a:r>
            <a:endParaRPr lang="ru-RU" sz="8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28"/>
            <a:ext cx="88408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Популяція</a:t>
            </a:r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 – це сукупність особин одного виду, які тривалий час</a:t>
            </a:r>
          </a:p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(багато поколінь) живуть на певній території. Ця територія </a:t>
            </a:r>
          </a:p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характеризується відносно стабільними умовами.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056474"/>
            <a:ext cx="6786610" cy="4801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v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89"/>
            <a:ext cx="3000396" cy="1806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2000240"/>
            <a:ext cx="78870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МІСЦЯ ПРОЖИВАННЯ 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На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території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Євразії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від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Середземного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моря на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півдні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до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Скандинавії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на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півночі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на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сході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до Китаю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Кореї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. 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ЗБЕРЕЖЕННЯ </a:t>
            </a:r>
            <a:b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Попри те,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що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популяції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білки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залежать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від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наявності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джерел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їжі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, в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більшій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частині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</a:p>
          <a:p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європейських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лісів</a:t>
            </a:r>
            <a:endParaRPr lang="ru-RU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вона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є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численною. У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Великій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Британії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чисельність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звичайних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білок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значно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Monotype Corsiva" pitchFamily="66" charset="0"/>
              </a:rPr>
              <a:t>скоротилася</a:t>
            </a:r>
            <a:r>
              <a:rPr lang="ru-RU" b="1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thumb_167325_news_m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42852"/>
            <a:ext cx="3176590" cy="219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ю.жє.jpg"/>
          <p:cNvPicPr>
            <a:picLocks noChangeAspect="1"/>
          </p:cNvPicPr>
          <p:nvPr/>
        </p:nvPicPr>
        <p:blipFill>
          <a:blip r:embed="rId4" cstate="print"/>
          <a:srcRect l="2817" b="5238"/>
          <a:stretch>
            <a:fillRect/>
          </a:stretch>
        </p:blipFill>
        <p:spPr>
          <a:xfrm>
            <a:off x="5501272" y="3992730"/>
            <a:ext cx="3642728" cy="2865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4714884"/>
            <a:ext cx="53431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Кожний з лісів чи парків має одну або </a:t>
            </a:r>
          </a:p>
          <a:p>
            <a:r>
              <a:rPr lang="uk-UA" sz="2800" b="1" dirty="0" smtClean="0">
                <a:solidFill>
                  <a:srgbClr val="FFC000"/>
                </a:solidFill>
                <a:latin typeface="Monotype Corsiva" pitchFamily="66" charset="0"/>
              </a:rPr>
              <a:t>кілька популяцій білки</a:t>
            </a:r>
            <a:endParaRPr lang="ru-RU" sz="28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8970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Популяції карася, які трапляються на території його поширення (ареалі) </a:t>
            </a:r>
            <a:r>
              <a:rPr lang="en-US" sz="2400" b="1" dirty="0" smtClean="0">
                <a:solidFill>
                  <a:srgbClr val="FFC000"/>
                </a:solidFill>
                <a:latin typeface="Monotype Corsiva" pitchFamily="66" charset="0"/>
              </a:rPr>
              <a:t>:</a:t>
            </a:r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 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- озеро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- річка</a:t>
            </a:r>
          </a:p>
          <a:p>
            <a:r>
              <a:rPr lang="uk-UA" sz="2400" b="1" dirty="0" smtClean="0">
                <a:solidFill>
                  <a:srgbClr val="FFC000"/>
                </a:solidFill>
                <a:latin typeface="Monotype Corsiva" pitchFamily="66" charset="0"/>
              </a:rPr>
              <a:t>- ставок</a:t>
            </a:r>
            <a:endParaRPr lang="ru-RU" sz="24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857231"/>
            <a:ext cx="3571876" cy="26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pic_d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571612"/>
            <a:ext cx="3905254" cy="2622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4" cstate="print"/>
          <a:srcRect r="16422" b="19946"/>
          <a:stretch>
            <a:fillRect/>
          </a:stretch>
        </p:blipFill>
        <p:spPr>
          <a:xfrm>
            <a:off x="5357818" y="3714751"/>
            <a:ext cx="3643338" cy="212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4429132"/>
            <a:ext cx="53527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Кожен вид тварин на певній території (</a:t>
            </a:r>
            <a:r>
              <a:rPr lang="uk-UA" sz="2000" b="1" dirty="0" smtClean="0">
                <a:solidFill>
                  <a:srgbClr val="FF0000"/>
                </a:solidFill>
                <a:latin typeface="Monotype Corsiva" pitchFamily="66" charset="0"/>
              </a:rPr>
              <a:t>ареалі)</a:t>
            </a:r>
          </a:p>
          <a:p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поширений нерівномірно. Ділянки, де зустрічаються</a:t>
            </a:r>
          </a:p>
          <a:p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особини певного виду (</a:t>
            </a:r>
            <a:r>
              <a:rPr lang="en-US" sz="2000" b="1" dirty="0" smtClean="0">
                <a:solidFill>
                  <a:srgbClr val="FF0000"/>
                </a:solidFill>
                <a:latin typeface="Monotype Corsiva" pitchFamily="66" charset="0"/>
              </a:rPr>
              <a:t>”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о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стрівки</a:t>
            </a:r>
            <a:r>
              <a:rPr lang="en-US" sz="2000" b="1" dirty="0" smtClean="0">
                <a:solidFill>
                  <a:srgbClr val="FF0000"/>
                </a:solidFill>
                <a:latin typeface="Monotype Corsiva" pitchFamily="66" charset="0"/>
              </a:rPr>
              <a:t>”</a:t>
            </a:r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), чергуються з </a:t>
            </a:r>
          </a:p>
          <a:p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ділянками, де відсутні такі особини. Ці </a:t>
            </a:r>
            <a:r>
              <a:rPr lang="en-US" sz="2000" b="1" dirty="0" smtClean="0">
                <a:solidFill>
                  <a:srgbClr val="FF0000"/>
                </a:solidFill>
                <a:latin typeface="Monotype Corsiva" pitchFamily="66" charset="0"/>
              </a:rPr>
              <a:t>”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о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стрівки</a:t>
            </a:r>
            <a:r>
              <a:rPr lang="en-US" sz="2000" b="1" dirty="0" smtClean="0">
                <a:solidFill>
                  <a:srgbClr val="FF0000"/>
                </a:solidFill>
                <a:latin typeface="Monotype Corsiva" pitchFamily="66" charset="0"/>
              </a:rPr>
              <a:t>”</a:t>
            </a:r>
            <a:endParaRPr lang="uk-UA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sz="2000" b="1" dirty="0" smtClean="0">
                <a:solidFill>
                  <a:srgbClr val="FFFF00"/>
                </a:solidFill>
                <a:latin typeface="Monotype Corsiva" pitchFamily="66" charset="0"/>
              </a:rPr>
              <a:t>і є </a:t>
            </a:r>
            <a:r>
              <a:rPr lang="uk-UA" sz="2000" b="1" dirty="0" smtClean="0">
                <a:solidFill>
                  <a:srgbClr val="FF0000"/>
                </a:solidFill>
                <a:latin typeface="Monotype Corsiva" pitchFamily="66" charset="0"/>
              </a:rPr>
              <a:t>популяціями.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88697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Різні популяції одного виду завжди чимось різняться між собою.</a:t>
            </a:r>
          </a:p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Адже в природі практично не буває однакових умов існування для декількох</a:t>
            </a:r>
          </a:p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Популяцій, тому і пристосувальні ознаки особин цих популяцій будуть</a:t>
            </a:r>
          </a:p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 відрізнятися. Іноді ці ознаки непомітні, іноді – очевидні.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ч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1394" y="1785926"/>
            <a:ext cx="418659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4357686" cy="282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2127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За весь час,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що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живе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на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землі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цей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хижак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його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ареал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поширення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значно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змінився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.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На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сьогоднішній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день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він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в основному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зустрічається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на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територіях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</a:p>
          <a:p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північної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півкулі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. У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Північній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Америці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цих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хижаків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можна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зустріти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на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території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від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Аляски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До Мексики, в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Японії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вже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не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залишилося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жодного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представника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цих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тварин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що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пояснюється</a:t>
            </a:r>
            <a:endParaRPr lang="ru-RU" sz="20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високим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рівнем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урбанізації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.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Найбільше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представництво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вовк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звичайний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має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в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Європі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</a:p>
          <a:p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Азії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– в першу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чергу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в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Росії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Україні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Білорусі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Польщі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Іспанії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, на Балканах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і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країнах</a:t>
            </a:r>
            <a:endParaRPr lang="ru-RU" sz="20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Monotype Corsiva" pitchFamily="66" charset="0"/>
              </a:rPr>
              <a:t>Скандинавії</a:t>
            </a:r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endParaRPr lang="ru-RU" sz="2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0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143116"/>
            <a:ext cx="6171635" cy="183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114444835193210_informsklad_ru.jpg"/>
          <p:cNvPicPr>
            <a:picLocks noChangeAspect="1"/>
          </p:cNvPicPr>
          <p:nvPr/>
        </p:nvPicPr>
        <p:blipFill>
          <a:blip r:embed="rId3" cstate="print"/>
          <a:srcRect l="3421" b="6872"/>
          <a:stretch>
            <a:fillRect/>
          </a:stretch>
        </p:blipFill>
        <p:spPr>
          <a:xfrm>
            <a:off x="285720" y="4066195"/>
            <a:ext cx="3857652" cy="2791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pr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6281" y="4071942"/>
            <a:ext cx="4179087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84" y="1714488"/>
            <a:ext cx="4641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dirty="0" smtClean="0">
                <a:solidFill>
                  <a:srgbClr val="FFC000"/>
                </a:solidFill>
                <a:latin typeface="Monotype Corsiva" pitchFamily="66" charset="0"/>
              </a:rPr>
              <a:t>Екосистема </a:t>
            </a:r>
            <a:endParaRPr lang="ru-RU" sz="72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285728"/>
            <a:ext cx="1681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  <a:latin typeface="Monotype Corsiva" pitchFamily="66" charset="0"/>
              </a:rPr>
              <a:t>нежива </a:t>
            </a:r>
          </a:p>
          <a:p>
            <a:r>
              <a:rPr lang="uk-UA" sz="3600" b="1" dirty="0" smtClean="0">
                <a:solidFill>
                  <a:srgbClr val="FFC000"/>
                </a:solidFill>
                <a:latin typeface="Monotype Corsiva" pitchFamily="66" charset="0"/>
              </a:rPr>
              <a:t>природа </a:t>
            </a:r>
            <a:endParaRPr lang="ru-RU" sz="36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868" y="428604"/>
            <a:ext cx="156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  <a:latin typeface="Monotype Corsiva" pitchFamily="66" charset="0"/>
              </a:rPr>
              <a:t>рослини</a:t>
            </a:r>
            <a:endParaRPr lang="ru-RU" sz="36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3636" y="500042"/>
            <a:ext cx="206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C000"/>
                </a:solidFill>
                <a:latin typeface="Monotype Corsiva" pitchFamily="66" charset="0"/>
              </a:rPr>
              <a:t>середовище</a:t>
            </a:r>
            <a:endParaRPr lang="ru-RU" sz="36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 flipH="1" flipV="1">
            <a:off x="3642512" y="1500174"/>
            <a:ext cx="1000926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214810" y="1071546"/>
            <a:ext cx="2143140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>
            <a:off x="2357422" y="1357298"/>
            <a:ext cx="1714512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7158" y="4357694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живі організми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6182" y="4143380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чинники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6446" y="4286256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тварини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5400000">
            <a:off x="2107389" y="2678901"/>
            <a:ext cx="1714512" cy="16430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H="1">
            <a:off x="3464711" y="3393281"/>
            <a:ext cx="1571636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H="1">
            <a:off x="4607719" y="2750339"/>
            <a:ext cx="1714512" cy="16430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2159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C000"/>
                </a:solidFill>
                <a:latin typeface="Monotype Corsiva" pitchFamily="66" charset="0"/>
              </a:rPr>
              <a:t>Екосистема </a:t>
            </a:r>
            <a:r>
              <a:rPr lang="uk-UA" sz="3200" dirty="0" smtClean="0">
                <a:solidFill>
                  <a:srgbClr val="002060"/>
                </a:solidFill>
                <a:latin typeface="Monotype Corsiva" pitchFamily="66" charset="0"/>
              </a:rPr>
              <a:t>–</a:t>
            </a:r>
            <a:r>
              <a:rPr lang="uk-UA" sz="3200" dirty="0" smtClean="0">
                <a:latin typeface="Monotype Corsiva" pitchFamily="66" charset="0"/>
              </a:rPr>
              <a:t> </a:t>
            </a:r>
            <a:r>
              <a:rPr lang="uk-UA" sz="3200" dirty="0" smtClean="0">
                <a:solidFill>
                  <a:srgbClr val="002060"/>
                </a:solidFill>
                <a:latin typeface="Monotype Corsiva" pitchFamily="66" charset="0"/>
              </a:rPr>
              <a:t>сукупність живих організмів, що займають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Monotype Corsiva" pitchFamily="66" charset="0"/>
              </a:rPr>
              <a:t>певну територію та взаємодіють як між собою, 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Monotype Corsiva" pitchFamily="66" charset="0"/>
              </a:rPr>
              <a:t>так і з фізичними чинниками навколишнього середовища 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Monotype Corsiva" pitchFamily="66" charset="0"/>
              </a:rPr>
              <a:t>( </a:t>
            </a:r>
            <a:r>
              <a:rPr lang="uk-UA" sz="3200" dirty="0" err="1" smtClean="0">
                <a:solidFill>
                  <a:srgbClr val="002060"/>
                </a:solidFill>
                <a:latin typeface="Monotype Corsiva" pitchFamily="66" charset="0"/>
              </a:rPr>
              <a:t>грунт</a:t>
            </a:r>
            <a:r>
              <a:rPr lang="uk-UA" sz="3200" dirty="0" smtClean="0">
                <a:solidFill>
                  <a:srgbClr val="002060"/>
                </a:solidFill>
                <a:latin typeface="Monotype Corsiva" pitchFamily="66" charset="0"/>
              </a:rPr>
              <a:t>, клімат тощо).</a:t>
            </a:r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2428868"/>
            <a:ext cx="3643338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4444416"/>
            <a:ext cx="4714908" cy="2413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вірівське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028" y="1643051"/>
            <a:ext cx="4662389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664</Words>
  <Application>Microsoft Office PowerPoint</Application>
  <PresentationFormat>Экран (4:3)</PresentationFormat>
  <Paragraphs>127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Оля</cp:lastModifiedBy>
  <cp:revision>54</cp:revision>
  <dcterms:created xsi:type="dcterms:W3CDTF">2017-04-22T15:13:06Z</dcterms:created>
  <dcterms:modified xsi:type="dcterms:W3CDTF">2017-06-22T07:41:40Z</dcterms:modified>
</cp:coreProperties>
</file>