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Rg st="1" end="15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F6816"/>
    <a:srgbClr val="C2F30D"/>
    <a:srgbClr val="8F1126"/>
    <a:srgbClr val="FFD44B"/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4" d="100"/>
        <a:sy n="144" d="100"/>
      </p:scale>
      <p:origin x="0" y="23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06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60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2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31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86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82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54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44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22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25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04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9560E-573A-4911-9A66-3C019588F500}" type="datetimeFigureOut">
              <a:rPr lang="ru-RU" smtClean="0"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C3E09-9378-4FD3-A83B-C4B7FF432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3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8153"/>
            <a:ext cx="9144000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6941" y="491479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ВІДДІЛ ОСВІТИ ВИКОНКОМУ САКСАГАНСЬКОЇ РАЙОННОЇ У МІСТІ РАДИ</a:t>
            </a:r>
          </a:p>
          <a:p>
            <a:pPr algn="ctr"/>
            <a:r>
              <a:rPr lang="ru-RU" sz="1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КОМУНАЛЬНИЙ КОМБІНОВАНИЙ ДОШКІЛЬНИЙ НАВЧАЛЬНИЙ ЗАКЛАД № </a:t>
            </a: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303</a:t>
            </a:r>
            <a:endParaRPr lang="ru-RU" sz="12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4168" y="5642132"/>
            <a:ext cx="3059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Підготувала:</a:t>
            </a:r>
          </a:p>
          <a:p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вчитель-дефектолог</a:t>
            </a:r>
          </a:p>
          <a:p>
            <a:r>
              <a:rPr lang="uk-UA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Тимощук</a:t>
            </a: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А.М.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4" y="1815972"/>
            <a:ext cx="78321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Предметно-розвиваюче </a:t>
            </a:r>
            <a:endParaRPr lang="uk-UA" sz="3200" b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середовище – як </a:t>
            </a:r>
            <a:r>
              <a:rPr lang="uk-UA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умова 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успішної </a:t>
            </a:r>
            <a:r>
              <a:rPr lang="uk-UA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соціалізації 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дітей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із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ЗПР 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 су</a:t>
            </a:r>
            <a:r>
              <a:rPr lang="uk-UA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часному</a:t>
            </a:r>
            <a:r>
              <a:rPr lang="uk-UA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uk-UA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освітньому просторі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9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51"/>
    </mc:Choice>
    <mc:Fallback xmlns="">
      <p:transition spd="slow" advTm="255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" y="0"/>
            <a:ext cx="9182100" cy="684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476672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dirty="0" smtClean="0">
                <a:solidFill>
                  <a:srgbClr val="3F6816"/>
                </a:solidFill>
                <a:latin typeface="Georgia" pitchFamily="18" charset="0"/>
              </a:rPr>
              <a:t>Предметно-</a:t>
            </a:r>
            <a:r>
              <a:rPr lang="ru-RU" sz="3000" dirty="0" err="1" smtClean="0">
                <a:solidFill>
                  <a:srgbClr val="3F6816"/>
                </a:solidFill>
                <a:latin typeface="Georgia" pitchFamily="18" charset="0"/>
              </a:rPr>
              <a:t>розвиваюче</a:t>
            </a:r>
            <a:r>
              <a:rPr lang="ru-RU" sz="3000" dirty="0" smtClean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середовище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дуже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важливе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для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дітей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дошкільного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віку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, а особливо для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дітей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із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ЗПР.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Воно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дає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змогу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комфортно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відчувати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себе не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тільки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вдома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, а й там, де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дитина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проводить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більшість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свого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часу,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допомагає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розвинути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увагу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,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пам’ять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непомітним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,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цікавим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та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ефективним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способом.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Це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є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важливою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частиною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корекційної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роботи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,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якій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варто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приділяти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чимало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уваги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.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Адже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правильно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організоване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розвивальне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середовище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сприяє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000" dirty="0" err="1">
                <a:solidFill>
                  <a:srgbClr val="3F6816"/>
                </a:solidFill>
                <a:latin typeface="Georgia" pitchFamily="18" charset="0"/>
              </a:rPr>
              <a:t>соціалізації</a:t>
            </a:r>
            <a:r>
              <a:rPr lang="ru-RU" sz="30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200" dirty="0" err="1">
                <a:solidFill>
                  <a:srgbClr val="3F6816"/>
                </a:solidFill>
                <a:latin typeface="Georgia" pitchFamily="18" charset="0"/>
              </a:rPr>
              <a:t>дитини</a:t>
            </a:r>
            <a:r>
              <a:rPr lang="ru-RU" sz="3200" dirty="0">
                <a:solidFill>
                  <a:srgbClr val="3F6816"/>
                </a:solidFill>
                <a:latin typeface="Georgia" pitchFamily="18" charset="0"/>
              </a:rPr>
              <a:t>, </a:t>
            </a:r>
            <a:r>
              <a:rPr lang="ru-RU" sz="3200" dirty="0" err="1">
                <a:solidFill>
                  <a:srgbClr val="3F6816"/>
                </a:solidFill>
                <a:latin typeface="Georgia" pitchFamily="18" charset="0"/>
              </a:rPr>
              <a:t>впливає</a:t>
            </a:r>
            <a:r>
              <a:rPr lang="ru-RU" sz="3200" dirty="0">
                <a:solidFill>
                  <a:srgbClr val="3F6816"/>
                </a:solidFill>
                <a:latin typeface="Georgia" pitchFamily="18" charset="0"/>
              </a:rPr>
              <a:t> на </a:t>
            </a:r>
            <a:r>
              <a:rPr lang="ru-RU" sz="3200" dirty="0" err="1">
                <a:solidFill>
                  <a:srgbClr val="3F6816"/>
                </a:solidFill>
                <a:latin typeface="Georgia" pitchFamily="18" charset="0"/>
              </a:rPr>
              <a:t>всі</a:t>
            </a:r>
            <a:r>
              <a:rPr lang="ru-RU" sz="32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200" dirty="0" err="1">
                <a:solidFill>
                  <a:srgbClr val="3F6816"/>
                </a:solidFill>
                <a:latin typeface="Georgia" pitchFamily="18" charset="0"/>
              </a:rPr>
              <a:t>аспекти</a:t>
            </a:r>
            <a:r>
              <a:rPr lang="ru-RU" sz="32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200" dirty="0" err="1">
                <a:solidFill>
                  <a:srgbClr val="3F6816"/>
                </a:solidFill>
                <a:latin typeface="Georgia" pitchFamily="18" charset="0"/>
              </a:rPr>
              <a:t>її</a:t>
            </a:r>
            <a:r>
              <a:rPr lang="ru-RU" sz="3200" dirty="0">
                <a:solidFill>
                  <a:srgbClr val="3F6816"/>
                </a:solidFill>
                <a:latin typeface="Georgia" pitchFamily="18" charset="0"/>
              </a:rPr>
              <a:t> </a:t>
            </a:r>
            <a:r>
              <a:rPr lang="ru-RU" sz="3200" dirty="0" err="1">
                <a:solidFill>
                  <a:srgbClr val="3F6816"/>
                </a:solidFill>
                <a:latin typeface="Georgia" pitchFamily="18" charset="0"/>
              </a:rPr>
              <a:t>розвитку</a:t>
            </a:r>
            <a:r>
              <a:rPr lang="ru-RU" sz="3200" dirty="0">
                <a:solidFill>
                  <a:srgbClr val="3F6816"/>
                </a:solidFill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13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75157" cy="683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1761" y="260648"/>
            <a:ext cx="865163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             </a:t>
            </a:r>
          </a:p>
          <a:p>
            <a:pPr algn="ctr"/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Предметно-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розвиваюче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середовище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</a:p>
          <a:p>
            <a:endParaRPr lang="ru-RU" sz="32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це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система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матеріальних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об'єктів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і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засобів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діяльності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дитини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,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що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функціонально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моделює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зміст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розвитку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її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духовного і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фізичного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стану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відповідно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до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вимог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основної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загальноосвітньої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програми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дошкільної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освіти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; 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це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сукупність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умов,які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забезпечують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</a:p>
          <a:p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різно-бічний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розвиток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дітей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.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23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0"/>
    </mc:Choice>
    <mc:Fallback xmlns="">
      <p:transition spd="slow" advTm="207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75157" cy="683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482809"/>
            <a:ext cx="7704856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Одна з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основних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умов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створення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розвивального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довкілля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для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дітей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із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ЗПР є опора на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особистісно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орієнтовану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модель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взаємодії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між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 педагогом і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дітьми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Georgia" pitchFamily="18" charset="0"/>
                <a:ea typeface="Times New Roman"/>
                <a:cs typeface="Times New Roman"/>
              </a:rPr>
              <a:t>. 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  <a:ea typeface="Calibri"/>
              <a:cs typeface="Times New Roman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645987" y="2667637"/>
            <a:ext cx="3444730" cy="1800200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       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Пріоритетною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</a:p>
          <a:p>
            <a:pPr algn="ctr"/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      метою 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виховання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є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формування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гармонійної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і    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всебічно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розвиненої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особистості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;</a:t>
            </a:r>
          </a:p>
        </p:txBody>
      </p:sp>
      <p:sp>
        <p:nvSpPr>
          <p:cNvPr id="7" name="Облако 6"/>
          <p:cNvSpPr/>
          <p:nvPr/>
        </p:nvSpPr>
        <p:spPr>
          <a:xfrm>
            <a:off x="4932040" y="2356342"/>
            <a:ext cx="3600400" cy="1800200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Завдання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педагога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полягає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у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забезпеченні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інтересів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дитини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у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задоволенні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її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природних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нахилів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і потреб;</a:t>
            </a:r>
          </a:p>
        </p:txBody>
      </p:sp>
      <p:sp>
        <p:nvSpPr>
          <p:cNvPr id="8" name="Облако 7"/>
          <p:cNvSpPr/>
          <p:nvPr/>
        </p:nvSpPr>
        <p:spPr>
          <a:xfrm>
            <a:off x="2771800" y="4437112"/>
            <a:ext cx="3600400" cy="1800200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Дорослий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у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своїй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педагогічній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діяльності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керується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положенням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: "Не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поруч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не над, </a:t>
            </a:r>
            <a:endParaRPr lang="ru-RU" sz="1600" dirty="0" smtClean="0">
              <a:solidFill>
                <a:srgbClr val="8F1126"/>
              </a:solidFill>
              <a:latin typeface="Georgia" pitchFamily="18" charset="0"/>
            </a:endParaRPr>
          </a:p>
          <a:p>
            <a:pPr algn="ctr"/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а 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разом".</a:t>
            </a:r>
          </a:p>
        </p:txBody>
      </p:sp>
    </p:spTree>
    <p:extLst>
      <p:ext uri="{BB962C8B-B14F-4D97-AF65-F5344CB8AC3E}">
        <p14:creationId xmlns:p14="http://schemas.microsoft.com/office/powerpoint/2010/main" val="3719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5"/>
    </mc:Choice>
    <mc:Fallback xmlns="">
      <p:transition spd="slow" advTm="192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  <p:extLst mod="1">
    <p:ext uri="{E180D4A7-C9FB-4DFB-919C-405C955672EB}">
      <p14:showEvtLst xmlns:p14="http://schemas.microsoft.com/office/powerpoint/2010/main">
        <p14:playEvt time="18001" objId="3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6"/>
            <a:ext cx="9175157" cy="683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12134" y="483948"/>
            <a:ext cx="5951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Основні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вимоги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до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обладнання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ігрових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куточків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(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центрів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, зон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):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511424" y="1484784"/>
            <a:ext cx="3916560" cy="2312640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   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Усі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іграшки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матеріали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предмети-замінники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об'єднуються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за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функціо-нальними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ознаками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відповідно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до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різних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видів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предметно-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ігрової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діяльності</a:t>
            </a:r>
            <a:endParaRPr lang="ru-RU" sz="1600" dirty="0">
              <a:solidFill>
                <a:srgbClr val="8F1126"/>
              </a:solidFill>
              <a:latin typeface="Georgia" pitchFamily="18" charset="0"/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4788024" y="1340768"/>
            <a:ext cx="3912809" cy="2312640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</a:t>
            </a:r>
          </a:p>
          <a:p>
            <a:pPr algn="ctr"/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Більшість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дидактичних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матеріалів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іграшок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та картинок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мають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бути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поліфункціональними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(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використовуватися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по-різному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залежно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від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мети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діяльності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).</a:t>
            </a:r>
          </a:p>
        </p:txBody>
      </p:sp>
      <p:sp>
        <p:nvSpPr>
          <p:cNvPr id="6" name="Облако 5"/>
          <p:cNvSpPr/>
          <p:nvPr/>
        </p:nvSpPr>
        <p:spPr>
          <a:xfrm>
            <a:off x="2195736" y="3797424"/>
            <a:ext cx="4548692" cy="2325038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   </a:t>
            </a:r>
          </a:p>
          <a:p>
            <a:pPr algn="ctr"/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Усі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іграшки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незалежно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від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їхньої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класифікаційної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приналежності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групуються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так,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щоб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вони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відповідали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за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розмірами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одна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одній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,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зростові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 err="1">
                <a:solidFill>
                  <a:srgbClr val="8F1126"/>
                </a:solidFill>
                <a:latin typeface="Georgia" pitchFamily="18" charset="0"/>
              </a:rPr>
              <a:t>дітей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 і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стаціо-нарному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1600" dirty="0">
                <a:solidFill>
                  <a:srgbClr val="8F1126"/>
                </a:solidFill>
                <a:latin typeface="Georgia" pitchFamily="18" charset="0"/>
              </a:rPr>
              <a:t>предметному </a:t>
            </a:r>
            <a:r>
              <a:rPr lang="ru-RU" sz="1600" dirty="0" err="1" smtClean="0">
                <a:solidFill>
                  <a:srgbClr val="8F1126"/>
                </a:solidFill>
                <a:latin typeface="Georgia" pitchFamily="18" charset="0"/>
              </a:rPr>
              <a:t>оточенню</a:t>
            </a:r>
            <a:r>
              <a:rPr lang="ru-RU" sz="1600" dirty="0" smtClean="0">
                <a:solidFill>
                  <a:srgbClr val="8F1126"/>
                </a:solidFill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04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71"/>
    </mc:Choice>
    <mc:Fallback xmlns="">
      <p:transition spd="slow" advTm="249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9" y="7938"/>
            <a:ext cx="9175750" cy="684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92418" y="404664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Основні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принципи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облаштування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endParaRPr lang="ru-RU" sz="2400" b="1" dirty="0" smtClean="0">
              <a:solidFill>
                <a:schemeClr val="accent3">
                  <a:lumMod val="50000"/>
                </a:schemeClr>
              </a:solidFill>
              <a:latin typeface="Georgia" pitchFamily="18" charset="0"/>
            </a:endParaRPr>
          </a:p>
          <a:p>
            <a:pPr algn="ctr"/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розвивального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довкілля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6" name="Облако 5"/>
          <p:cNvSpPr/>
          <p:nvPr/>
        </p:nvSpPr>
        <p:spPr>
          <a:xfrm>
            <a:off x="2482788" y="1628800"/>
            <a:ext cx="4248472" cy="1944216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400" b="1" dirty="0" err="1" smtClean="0">
                <a:solidFill>
                  <a:srgbClr val="8F1126"/>
                </a:solidFill>
                <a:latin typeface="Georgia" pitchFamily="18" charset="0"/>
              </a:rPr>
              <a:t>взаємодії</a:t>
            </a:r>
            <a:r>
              <a:rPr lang="ru-RU" sz="2400" b="1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endParaRPr lang="ru-RU" sz="2400" b="1" dirty="0">
              <a:solidFill>
                <a:srgbClr val="8F1126"/>
              </a:solidFill>
              <a:latin typeface="Georgia" pitchFamily="18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744279" y="4225665"/>
            <a:ext cx="2880320" cy="1800200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Створення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доброзичливої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психологічної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атмосфери</a:t>
            </a:r>
            <a:endParaRPr lang="ru-RU" sz="2000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13" name="Загнутый угол 12"/>
          <p:cNvSpPr/>
          <p:nvPr/>
        </p:nvSpPr>
        <p:spPr>
          <a:xfrm>
            <a:off x="5678199" y="4231523"/>
            <a:ext cx="2880320" cy="1800200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Позиція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наближення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одне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до 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одного</a:t>
            </a:r>
          </a:p>
          <a:p>
            <a:pPr algn="ctr"/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(педагог-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дитина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)</a:t>
            </a:r>
            <a:endParaRPr lang="ru-RU" sz="2000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6754318" y="2652134"/>
            <a:ext cx="649052" cy="1512168"/>
          </a:xfrm>
          <a:prstGeom prst="curvedLeftArrow">
            <a:avLst>
              <a:gd name="adj1" fmla="val 25000"/>
              <a:gd name="adj2" fmla="val 46629"/>
              <a:gd name="adj3" fmla="val 25000"/>
            </a:avLst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1891381" y="2600908"/>
            <a:ext cx="576064" cy="1559855"/>
          </a:xfrm>
          <a:prstGeom prst="curvedRight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29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0"/>
    </mc:Choice>
    <mc:Fallback xmlns="">
      <p:transition spd="slow" advTm="261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6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6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6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000"/>
                            </p:stCondLst>
                            <p:childTnLst>
                              <p:par>
                                <p:cTn id="28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6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6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1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2" y="0"/>
            <a:ext cx="9175750" cy="684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блако 3"/>
          <p:cNvSpPr/>
          <p:nvPr/>
        </p:nvSpPr>
        <p:spPr>
          <a:xfrm flipH="1">
            <a:off x="5184030" y="1215517"/>
            <a:ext cx="3277344" cy="1653059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активності</a:t>
            </a:r>
            <a:endParaRPr lang="ru-RU" sz="2000" b="1" dirty="0">
              <a:solidFill>
                <a:srgbClr val="8F1126"/>
              </a:solidFill>
              <a:latin typeface="Georgia" pitchFamily="18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148055" y="1231792"/>
            <a:ext cx="3277344" cy="1584176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 smtClean="0">
                <a:solidFill>
                  <a:srgbClr val="8F1126"/>
                </a:solidFill>
                <a:latin typeface="Georgia" pitchFamily="18" charset="0"/>
              </a:rPr>
              <a:t>самостійності</a:t>
            </a:r>
            <a:r>
              <a:rPr lang="ru-RU" sz="2000" b="1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endParaRPr lang="ru-RU" sz="2000" b="1" dirty="0">
              <a:solidFill>
                <a:srgbClr val="8F1126"/>
              </a:solidFill>
              <a:latin typeface="Georgia" pitchFamily="18" charset="0"/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 rot="1446024">
            <a:off x="7466273" y="2633703"/>
            <a:ext cx="899592" cy="2955420"/>
          </a:xfrm>
          <a:prstGeom prst="curvedLeft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 rot="20288079" flipH="1">
            <a:off x="1111099" y="2583846"/>
            <a:ext cx="893370" cy="2892687"/>
          </a:xfrm>
          <a:prstGeom prst="curvedLeftArrow">
            <a:avLst>
              <a:gd name="adj1" fmla="val 25000"/>
              <a:gd name="adj2" fmla="val 50000"/>
              <a:gd name="adj3" fmla="val 20203"/>
            </a:avLst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rot="3383894">
            <a:off x="3453290" y="4080459"/>
            <a:ext cx="1944216" cy="669442"/>
          </a:xfrm>
          <a:prstGeom prst="curvedDown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2982977" y="2736524"/>
            <a:ext cx="3178046" cy="1680679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 smtClean="0">
                <a:solidFill>
                  <a:srgbClr val="8F1126"/>
                </a:solidFill>
                <a:latin typeface="Georgia" pitchFamily="18" charset="0"/>
              </a:rPr>
              <a:t>творчості</a:t>
            </a:r>
            <a:r>
              <a:rPr lang="ru-RU" sz="2000" b="1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endParaRPr lang="ru-RU" sz="2000" b="1" dirty="0">
              <a:solidFill>
                <a:srgbClr val="8F1126"/>
              </a:solidFill>
              <a:latin typeface="Georgia" pitchFamily="18" charset="0"/>
            </a:endParaRPr>
          </a:p>
        </p:txBody>
      </p:sp>
      <p:sp>
        <p:nvSpPr>
          <p:cNvPr id="9" name="Загнутый угол 8"/>
          <p:cNvSpPr/>
          <p:nvPr/>
        </p:nvSpPr>
        <p:spPr>
          <a:xfrm>
            <a:off x="1778395" y="5436022"/>
            <a:ext cx="5939561" cy="1080120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Таким чином,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діти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активно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пізнають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навколишню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дійсність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, у них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розвиваються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інтелектуальні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вольові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та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емоційні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здібності</a:t>
            </a:r>
            <a:r>
              <a:rPr lang="ru-RU" dirty="0"/>
              <a:t>.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220555"/>
            <a:ext cx="7778750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34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390"/>
    </mc:Choice>
    <mc:Fallback xmlns="">
      <p:transition spd="slow" advTm="33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6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6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11" grpId="0" animBg="1"/>
      <p:bldP spid="6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17463"/>
            <a:ext cx="9182100" cy="684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лако 5"/>
          <p:cNvSpPr/>
          <p:nvPr/>
        </p:nvSpPr>
        <p:spPr>
          <a:xfrm>
            <a:off x="501522" y="1644038"/>
            <a:ext cx="3240360" cy="1653059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 smtClean="0">
                <a:solidFill>
                  <a:srgbClr val="8F1126"/>
                </a:solidFill>
                <a:latin typeface="Georgia" pitchFamily="18" charset="0"/>
              </a:rPr>
              <a:t>динамічності</a:t>
            </a:r>
            <a:endParaRPr lang="ru-RU" sz="2000" b="1" dirty="0">
              <a:solidFill>
                <a:srgbClr val="8F1126"/>
              </a:solidFill>
              <a:latin typeface="Georgia" pitchFamily="18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58364" y="3895451"/>
            <a:ext cx="3240360" cy="1653059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вільного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центрування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4" name="Загнутый угол 3"/>
          <p:cNvSpPr/>
          <p:nvPr/>
        </p:nvSpPr>
        <p:spPr>
          <a:xfrm>
            <a:off x="5679652" y="1498262"/>
            <a:ext cx="2990790" cy="1957273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Предметне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довкілля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, яке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оточує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дитину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змінюється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залежно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від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її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віку</a:t>
            </a:r>
            <a:endParaRPr lang="ru-RU" sz="2000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9" name="Загнутый угол 8"/>
          <p:cNvSpPr/>
          <p:nvPr/>
        </p:nvSpPr>
        <p:spPr>
          <a:xfrm>
            <a:off x="5652121" y="3961787"/>
            <a:ext cx="2961654" cy="1987493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Georgia" pitchFamily="18" charset="0"/>
            </a:endParaRPr>
          </a:p>
          <a:p>
            <a:pPr algn="ctr"/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ередбачає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створен­ня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певних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куточків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залежно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від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програми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навчання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і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виховання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дітей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.</a:t>
            </a:r>
          </a:p>
          <a:p>
            <a:pPr algn="ctr"/>
            <a:endParaRPr lang="ru-RU" sz="2000" dirty="0">
              <a:latin typeface="Georgia" pitchFamily="18" charset="0"/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3491880" y="1400882"/>
            <a:ext cx="2187772" cy="461957"/>
          </a:xfrm>
          <a:prstGeom prst="curvedDown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>
            <a:off x="3491880" y="5157192"/>
            <a:ext cx="2160241" cy="504056"/>
          </a:xfrm>
          <a:prstGeom prst="curvedUp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321310"/>
            <a:ext cx="7778750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79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511"/>
    </mc:Choice>
    <mc:Fallback xmlns="">
      <p:transition spd="slow" advTm="385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6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6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4" grpId="0" animBg="1"/>
      <p:bldP spid="9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6" y="17463"/>
            <a:ext cx="9182100" cy="684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74" y="332656"/>
            <a:ext cx="7778750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лако 5"/>
          <p:cNvSpPr/>
          <p:nvPr/>
        </p:nvSpPr>
        <p:spPr>
          <a:xfrm>
            <a:off x="525364" y="1644038"/>
            <a:ext cx="3240360" cy="1653059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емоційного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комфорту</a:t>
            </a:r>
          </a:p>
        </p:txBody>
      </p:sp>
      <p:sp>
        <p:nvSpPr>
          <p:cNvPr id="11" name="Облако 10"/>
          <p:cNvSpPr/>
          <p:nvPr/>
        </p:nvSpPr>
        <p:spPr>
          <a:xfrm>
            <a:off x="555567" y="4008189"/>
            <a:ext cx="3240360" cy="1653059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естетичності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12" name="Загнутый угол 11"/>
          <p:cNvSpPr/>
          <p:nvPr/>
        </p:nvSpPr>
        <p:spPr>
          <a:xfrm>
            <a:off x="5622985" y="1491932"/>
            <a:ext cx="2990790" cy="1957273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С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творення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в 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групі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–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атмосфери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, в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якій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дитина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почувається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психологічно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врівноважено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. </a:t>
            </a:r>
          </a:p>
        </p:txBody>
      </p:sp>
      <p:sp>
        <p:nvSpPr>
          <p:cNvPr id="15" name="Загнутый угол 14"/>
          <p:cNvSpPr/>
          <p:nvPr/>
        </p:nvSpPr>
        <p:spPr>
          <a:xfrm>
            <a:off x="5597655" y="3909854"/>
            <a:ext cx="2961654" cy="1987493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П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олягає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у правильному </a:t>
            </a:r>
            <a:endParaRPr lang="ru-RU" sz="2000" dirty="0" smtClean="0">
              <a:solidFill>
                <a:srgbClr val="FFFF00"/>
              </a:solidFill>
              <a:latin typeface="Georgia" pitchFamily="18" charset="0"/>
            </a:endParaRPr>
          </a:p>
          <a:p>
            <a:pPr algn="ctr"/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доборі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обладнання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за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кольором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, формою, 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розмірами</a:t>
            </a:r>
            <a:endParaRPr lang="ru-RU" sz="2000" dirty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>
            <a:off x="3491880" y="1400882"/>
            <a:ext cx="2187772" cy="461957"/>
          </a:xfrm>
          <a:prstGeom prst="curvedDown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низ стрелка 16"/>
          <p:cNvSpPr/>
          <p:nvPr/>
        </p:nvSpPr>
        <p:spPr>
          <a:xfrm>
            <a:off x="3491880" y="5157192"/>
            <a:ext cx="2160241" cy="504056"/>
          </a:xfrm>
          <a:prstGeom prst="curvedUp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67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6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6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6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6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6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9" y="7938"/>
            <a:ext cx="9182100" cy="684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778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лако 6"/>
          <p:cNvSpPr/>
          <p:nvPr/>
        </p:nvSpPr>
        <p:spPr>
          <a:xfrm>
            <a:off x="495989" y="1553825"/>
            <a:ext cx="3240360" cy="1653059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зв'язку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з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реальним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життям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8" name="Облако 7"/>
          <p:cNvSpPr/>
          <p:nvPr/>
        </p:nvSpPr>
        <p:spPr>
          <a:xfrm>
            <a:off x="495989" y="4076577"/>
            <a:ext cx="3240360" cy="1797075"/>
          </a:xfrm>
          <a:prstGeom prst="cloud">
            <a:avLst/>
          </a:prstGeom>
          <a:solidFill>
            <a:srgbClr val="FFD44B"/>
          </a:solidFill>
          <a:ln>
            <a:solidFill>
              <a:srgbClr val="8F11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8F1126"/>
                </a:solidFill>
                <a:latin typeface="Georgia" pitchFamily="18" charset="0"/>
              </a:rPr>
              <a:t>Принцип </a:t>
            </a:r>
            <a:r>
              <a:rPr lang="ru-RU" sz="2000" b="1" dirty="0" err="1" smtClean="0">
                <a:solidFill>
                  <a:srgbClr val="8F1126"/>
                </a:solidFill>
                <a:latin typeface="Georgia" pitchFamily="18" charset="0"/>
              </a:rPr>
              <a:t>урахування</a:t>
            </a:r>
            <a:r>
              <a:rPr lang="ru-RU" sz="2000" b="1" dirty="0" smtClean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вікових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особливостей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  <a:r>
              <a:rPr lang="ru-RU" sz="2000" b="1" dirty="0" err="1">
                <a:solidFill>
                  <a:srgbClr val="8F1126"/>
                </a:solidFill>
                <a:latin typeface="Georgia" pitchFamily="18" charset="0"/>
              </a:rPr>
              <a:t>дітей</a:t>
            </a:r>
            <a:r>
              <a:rPr lang="ru-RU" sz="2000" b="1" dirty="0">
                <a:solidFill>
                  <a:srgbClr val="8F1126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9" name="Загнутый угол 8"/>
          <p:cNvSpPr/>
          <p:nvPr/>
        </p:nvSpPr>
        <p:spPr>
          <a:xfrm>
            <a:off x="5687145" y="1400882"/>
            <a:ext cx="2990790" cy="1957273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Передбачає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відповідність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соціокультурним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особливостям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суспільства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, в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якому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діти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живуть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. </a:t>
            </a:r>
          </a:p>
        </p:txBody>
      </p:sp>
      <p:sp>
        <p:nvSpPr>
          <p:cNvPr id="10" name="Загнутый угол 9"/>
          <p:cNvSpPr/>
          <p:nvPr/>
        </p:nvSpPr>
        <p:spPr>
          <a:xfrm>
            <a:off x="5729840" y="3912726"/>
            <a:ext cx="2961654" cy="1987493"/>
          </a:xfrm>
          <a:prstGeom prst="foldedCorner">
            <a:avLst/>
          </a:prstGeom>
          <a:solidFill>
            <a:srgbClr val="3F6816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Georgia" pitchFamily="18" charset="0"/>
            </a:endParaRPr>
          </a:p>
          <a:p>
            <a:pPr algn="ctr"/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Д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обирання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матеріалів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, </a:t>
            </a:r>
            <a:r>
              <a:rPr lang="ru-RU" sz="2000" dirty="0" err="1" smtClean="0">
                <a:solidFill>
                  <a:srgbClr val="FFFF00"/>
                </a:solidFill>
                <a:latin typeface="Georgia" pitchFamily="18" charset="0"/>
              </a:rPr>
              <a:t>розміщення</a:t>
            </a:r>
            <a:r>
              <a:rPr lang="ru-RU" sz="2000" dirty="0" smtClean="0">
                <a:solidFill>
                  <a:srgbClr val="FFFF00"/>
                </a:solidFill>
                <a:latin typeface="Georgia" pitchFamily="18" charset="0"/>
              </a:rPr>
              <a:t> у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куточках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розвивального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середовища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здійснюється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залежно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від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віку</a:t>
            </a:r>
            <a:r>
              <a:rPr lang="ru-RU" sz="20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Georgia" pitchFamily="18" charset="0"/>
              </a:rPr>
              <a:t>вихованців</a:t>
            </a:r>
            <a:r>
              <a:rPr lang="ru-RU" sz="2000" dirty="0">
                <a:latin typeface="Georgia" pitchFamily="18" charset="0"/>
              </a:rPr>
              <a:t>. </a:t>
            </a: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3512693" y="1322846"/>
            <a:ext cx="2187772" cy="461957"/>
          </a:xfrm>
          <a:prstGeom prst="curvedDown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>
            <a:off x="3636838" y="5229200"/>
            <a:ext cx="2160241" cy="504056"/>
          </a:xfrm>
          <a:prstGeom prst="curvedUpArrow">
            <a:avLst/>
          </a:prstGeom>
          <a:solidFill>
            <a:srgbClr val="C2F30D"/>
          </a:solidFill>
          <a:ln>
            <a:solidFill>
              <a:srgbClr val="3F68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1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6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6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6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6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6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6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440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Алина</cp:lastModifiedBy>
  <cp:revision>41</cp:revision>
  <dcterms:created xsi:type="dcterms:W3CDTF">2017-04-06T05:23:44Z</dcterms:created>
  <dcterms:modified xsi:type="dcterms:W3CDTF">2017-06-14T23:40:46Z</dcterms:modified>
</cp:coreProperties>
</file>