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97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 descr="&amp;Pcy;&amp;ocy;&amp;khcy;&amp;ocy;&amp;zhcy;&amp;ie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634558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635896" y="836712"/>
            <a:ext cx="432048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  <a:latin typeface="Arial Black" panose="020B0A04020102020204" pitchFamily="34" charset="0"/>
              </a:rPr>
              <a:t>У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- </a:t>
            </a:r>
            <a:r>
              <a:rPr lang="ru-RU" sz="2800" dirty="0" err="1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уважними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                                                                                                                                   </a:t>
            </a:r>
            <a:r>
              <a:rPr lang="ru-RU" sz="2800" dirty="0">
                <a:solidFill>
                  <a:srgbClr val="FF0000"/>
                </a:solidFill>
                <a:latin typeface="Arial Black" panose="020B0A04020102020204" pitchFamily="34" charset="0"/>
              </a:rPr>
              <a:t>Р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- </a:t>
            </a:r>
            <a:r>
              <a:rPr lang="ru-RU" sz="2800" dirty="0" err="1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розумними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                                                                                                                             </a:t>
            </a:r>
            <a:r>
              <a:rPr lang="ru-RU" sz="2800" dirty="0">
                <a:solidFill>
                  <a:srgbClr val="FF0000"/>
                </a:solidFill>
                <a:latin typeface="Arial Black" panose="020B0A04020102020204" pitchFamily="34" charset="0"/>
              </a:rPr>
              <a:t>О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- </a:t>
            </a:r>
            <a:r>
              <a:rPr lang="ru-RU" sz="2800" dirty="0" err="1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організованими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                                                                                                                           </a:t>
            </a:r>
            <a:r>
              <a:rPr lang="ru-RU" sz="2800" dirty="0">
                <a:solidFill>
                  <a:srgbClr val="FF0000"/>
                </a:solidFill>
                <a:latin typeface="Arial Black" panose="020B0A04020102020204" pitchFamily="34" charset="0"/>
              </a:rPr>
              <a:t>К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- </a:t>
            </a:r>
            <a:r>
              <a:rPr lang="uk-UA" sz="2800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к</a:t>
            </a:r>
            <a:r>
              <a:rPr lang="ru-RU" sz="2800" dirty="0" err="1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мітливими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uk-UA" dirty="0">
                <a:solidFill>
                  <a:schemeClr val="tx2">
                    <a:lumMod val="75000"/>
                  </a:schemeClr>
                </a:solidFill>
              </a:rPr>
              <a:t>	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59832" y="3284984"/>
            <a:ext cx="576064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Не просто </a:t>
            </a:r>
            <a:r>
              <a:rPr lang="ru-RU" sz="2400" dirty="0" err="1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слухати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, а </a:t>
            </a:r>
            <a:r>
              <a:rPr lang="ru-RU" sz="2400" dirty="0" err="1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чути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.                                                                                                Не просто </a:t>
            </a:r>
            <a:r>
              <a:rPr lang="ru-RU" sz="2400" dirty="0" err="1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дивитись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, а </a:t>
            </a:r>
            <a:r>
              <a:rPr lang="ru-RU" sz="2400" dirty="0" err="1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бачити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.                                                                                                     Не просто </a:t>
            </a:r>
            <a:r>
              <a:rPr lang="ru-RU" sz="2400" dirty="0" err="1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відповідати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, а </a:t>
            </a:r>
            <a:r>
              <a:rPr lang="ru-RU" sz="2400" dirty="0" err="1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міркувати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.                                                                                 Дружно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й </a:t>
            </a:r>
            <a:r>
              <a:rPr lang="ru-RU" sz="2400" dirty="0" err="1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плідно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ru-RU" sz="2400" dirty="0" err="1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працювати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. </a:t>
            </a:r>
          </a:p>
        </p:txBody>
      </p:sp>
      <p:sp>
        <p:nvSpPr>
          <p:cNvPr id="8" name="AutoShape 8" descr="&amp;Kcy;&amp;acy;&amp;rcy;&amp;tcy;&amp;icy;&amp;ncy;&amp;kcy;&amp;icy; &amp;pcy;&amp;ocy; &amp;zcy;&amp;acy;&amp;pcy;&amp;rcy;&amp;ocy;&amp;scy;&amp;ucy; &amp;vcy;&amp;iecy;&amp;scy;&amp;ncy;&amp;acy;"/>
          <p:cNvSpPr>
            <a:spLocks noChangeAspect="1" noChangeArrowheads="1"/>
          </p:cNvSpPr>
          <p:nvPr/>
        </p:nvSpPr>
        <p:spPr bwMode="auto">
          <a:xfrm>
            <a:off x="612775" y="-1423988"/>
            <a:ext cx="6276975" cy="3924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10" descr="&amp;Pcy;&amp;ocy;&amp;khcy;&amp;ocy;&amp;zhcy;&amp;iecy;&amp;iecy; &amp;icy;&amp;zcy;&amp;ocy;&amp;bcy;&amp;rcy;&amp;acy;&amp;zhcy;&amp;iecy;&amp;ncy;&amp;icy;&amp;iecy;"/>
          <p:cNvSpPr>
            <a:spLocks noChangeAspect="1" noChangeArrowheads="1"/>
          </p:cNvSpPr>
          <p:nvPr/>
        </p:nvSpPr>
        <p:spPr bwMode="auto">
          <a:xfrm>
            <a:off x="155575" y="-1881188"/>
            <a:ext cx="5353050" cy="3924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3471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0666"/>
          </a:xfrm>
        </p:spPr>
        <p:txBody>
          <a:bodyPr>
            <a:normAutofit/>
          </a:bodyPr>
          <a:lstStyle/>
          <a:p>
            <a:pPr lvl="0" algn="l"/>
            <a:r>
              <a:rPr lang="uk-UA" b="1" dirty="0" smtClean="0"/>
              <a:t>		</a:t>
            </a:r>
            <a:r>
              <a:rPr lang="uk-UA" b="1" dirty="0" smtClean="0">
                <a:solidFill>
                  <a:schemeClr val="accent1">
                    <a:lumMod val="50000"/>
                  </a:schemeClr>
                </a:solidFill>
              </a:rPr>
              <a:t>«</a:t>
            </a:r>
            <a:r>
              <a:rPr lang="uk-UA" b="1" dirty="0">
                <a:solidFill>
                  <a:schemeClr val="accent1">
                    <a:lumMod val="50000"/>
                  </a:schemeClr>
                </a:solidFill>
              </a:rPr>
              <a:t>Продовж речення</a:t>
            </a:r>
            <a:r>
              <a:rPr lang="uk-UA" b="1" dirty="0" smtClean="0">
                <a:solidFill>
                  <a:schemeClr val="accent1">
                    <a:lumMod val="50000"/>
                  </a:schemeClr>
                </a:solidFill>
              </a:rPr>
              <a:t>»</a:t>
            </a:r>
            <a:br>
              <a:rPr lang="uk-UA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uk-UA" sz="3600" b="1" dirty="0">
                <a:solidFill>
                  <a:schemeClr val="accent4">
                    <a:lumMod val="50000"/>
                  </a:schemeClr>
                </a:solidFill>
              </a:rPr>
              <a:t>Від  Сови я дізнався, що ….</a:t>
            </a:r>
            <a:r>
              <a:rPr lang="ru-RU" sz="3600" b="1" dirty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sz="3600" b="1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uk-UA" sz="3600" b="1" dirty="0">
                <a:solidFill>
                  <a:schemeClr val="accent4">
                    <a:lumMod val="50000"/>
                  </a:schemeClr>
                </a:solidFill>
              </a:rPr>
              <a:t>Весняні місяці – це …</a:t>
            </a:r>
            <a:r>
              <a:rPr lang="ru-RU" sz="3600" b="1" dirty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sz="3600" b="1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uk-UA" sz="3600" b="1" dirty="0">
                <a:solidFill>
                  <a:schemeClr val="accent4">
                    <a:lumMod val="50000"/>
                  </a:schemeClr>
                </a:solidFill>
              </a:rPr>
              <a:t>Сонце навесні над горизонтом ….</a:t>
            </a:r>
            <a:r>
              <a:rPr lang="ru-RU" sz="3600" b="1" dirty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sz="3600" b="1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uk-UA" sz="3600" b="1" dirty="0">
                <a:solidFill>
                  <a:schemeClr val="accent4">
                    <a:lumMod val="50000"/>
                  </a:schemeClr>
                </a:solidFill>
              </a:rPr>
              <a:t>На деревах з</a:t>
            </a:r>
            <a:r>
              <a:rPr lang="en-US" sz="3600" b="1" dirty="0">
                <a:solidFill>
                  <a:schemeClr val="accent4">
                    <a:lumMod val="50000"/>
                  </a:schemeClr>
                </a:solidFill>
              </a:rPr>
              <a:t>’</a:t>
            </a:r>
            <a:r>
              <a:rPr lang="uk-UA" sz="3600" b="1" dirty="0">
                <a:solidFill>
                  <a:schemeClr val="accent4">
                    <a:lumMod val="50000"/>
                  </a:schemeClr>
                </a:solidFill>
              </a:rPr>
              <a:t>являються …</a:t>
            </a:r>
            <a:r>
              <a:rPr lang="ru-RU" sz="3600" b="1" dirty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sz="3600" b="1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uk-UA" sz="3600" b="1" dirty="0">
                <a:solidFill>
                  <a:schemeClr val="accent4">
                    <a:lumMod val="50000"/>
                  </a:schemeClr>
                </a:solidFill>
              </a:rPr>
              <a:t>Перша гроза може бути ...</a:t>
            </a:r>
            <a:r>
              <a:rPr lang="ru-RU" sz="3600" b="1" dirty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sz="3600" b="1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uk-UA" b="1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uk-UA" b="1" dirty="0" smtClean="0">
                <a:solidFill>
                  <a:schemeClr val="accent4">
                    <a:lumMod val="50000"/>
                  </a:schemeClr>
                </a:solidFill>
              </a:rPr>
            </a:b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3" name="Picture 2" descr="&amp;Kcy;&amp;acy;&amp;rcy;&amp;tcy;&amp;icy;&amp;ncy;&amp;kcy;&amp;icy; &amp;pcy;&amp;ocy; &amp;zcy;&amp;acy;&amp;pcy;&amp;rcy;&amp;ocy;&amp;scy;&amp;ucy; &amp;mcy;&amp;ucy;&amp;dcy;&amp;rcy;&amp;acy;&amp;yacy; &amp;scy;&amp;ocy;&amp;vcy;&amp;acy; 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853924"/>
            <a:ext cx="3472979" cy="3758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8004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802434"/>
          </a:xfrm>
        </p:spPr>
        <p:txBody>
          <a:bodyPr>
            <a:normAutofit/>
          </a:bodyPr>
          <a:lstStyle/>
          <a:p>
            <a:r>
              <a:rPr lang="uk-UA" b="1" dirty="0">
                <a:solidFill>
                  <a:schemeClr val="bg2">
                    <a:lumMod val="25000"/>
                  </a:schemeClr>
                </a:solidFill>
              </a:rPr>
              <a:t>Домашнє </a:t>
            </a:r>
            <a:r>
              <a:rPr lang="uk-UA" b="1" dirty="0" smtClean="0">
                <a:solidFill>
                  <a:schemeClr val="bg2">
                    <a:lumMod val="25000"/>
                  </a:schemeClr>
                </a:solidFill>
              </a:rPr>
              <a:t>завдання</a:t>
            </a:r>
            <a:r>
              <a:rPr lang="uk-UA" b="1" dirty="0" smtClean="0"/>
              <a:t/>
            </a:r>
            <a:br>
              <a:rPr lang="uk-UA" b="1" dirty="0" smtClean="0"/>
            </a:br>
            <a:r>
              <a:rPr lang="uk-UA" b="1" dirty="0" smtClean="0"/>
              <a:t/>
            </a:r>
            <a:br>
              <a:rPr lang="uk-UA" b="1" dirty="0" smtClean="0"/>
            </a:br>
            <a:r>
              <a:rPr lang="uk-UA" dirty="0">
                <a:solidFill>
                  <a:schemeClr val="accent6">
                    <a:lumMod val="50000"/>
                  </a:schemeClr>
                </a:solidFill>
              </a:rPr>
              <a:t>С. 82 – 84, підготувати 3 весняні прикмети</a:t>
            </a:r>
            <a:r>
              <a:rPr lang="uk-UA" dirty="0"/>
              <a:t>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" name="Picture 2" descr="&amp;Kcy;&amp;acy;&amp;rcy;&amp;tcy;&amp;icy;&amp;ncy;&amp;kcy;&amp;icy; &amp;pcy;&amp;ocy; &amp;zcy;&amp;acy;&amp;pcy;&amp;rcy;&amp;ocy;&amp;scy;&amp;ucy; &amp;mcy;&amp;ucy;&amp;dcy;&amp;rcy;&amp;acy;&amp;yacy; &amp;scy;&amp;ocy;&amp;vcy;&amp;acy; 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853924"/>
            <a:ext cx="3472979" cy="3758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1862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&amp;Pcy;&amp;ocy;&amp;khcy;&amp;ocy;&amp;zhcy;&amp;ie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206463"/>
            <a:ext cx="8795953" cy="6390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55576" y="836712"/>
            <a:ext cx="7776864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6600" b="1" i="1" dirty="0">
                <a:solidFill>
                  <a:schemeClr val="accent6">
                    <a:lumMod val="50000"/>
                  </a:schemeClr>
                </a:solidFill>
              </a:rPr>
              <a:t>Ми дізнаємось про</a:t>
            </a:r>
            <a:r>
              <a:rPr lang="uk-UA" sz="6600" b="1" i="1" dirty="0" smtClean="0">
                <a:solidFill>
                  <a:schemeClr val="accent6">
                    <a:lumMod val="50000"/>
                  </a:schemeClr>
                </a:solidFill>
              </a:rPr>
              <a:t>…</a:t>
            </a:r>
          </a:p>
          <a:p>
            <a:endParaRPr lang="uk-UA" sz="5400" b="1" i="1" dirty="0" smtClean="0"/>
          </a:p>
          <a:p>
            <a:r>
              <a:rPr lang="uk-UA" sz="6600" b="1" i="1" dirty="0">
                <a:solidFill>
                  <a:schemeClr val="accent6">
                    <a:lumMod val="50000"/>
                  </a:schemeClr>
                </a:solidFill>
              </a:rPr>
              <a:t>Ми з</a:t>
            </a:r>
            <a:r>
              <a:rPr lang="ru-RU" sz="6600" b="1" i="1" dirty="0">
                <a:solidFill>
                  <a:schemeClr val="accent6">
                    <a:lumMod val="50000"/>
                  </a:schemeClr>
                </a:solidFill>
              </a:rPr>
              <a:t>’</a:t>
            </a:r>
            <a:r>
              <a:rPr lang="uk-UA" sz="6600" b="1" i="1" dirty="0">
                <a:solidFill>
                  <a:schemeClr val="accent6">
                    <a:lumMod val="50000"/>
                  </a:schemeClr>
                </a:solidFill>
              </a:rPr>
              <a:t>ясуємо, що …</a:t>
            </a:r>
            <a:endParaRPr lang="ru-RU" sz="6600" b="1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uk-UA" dirty="0"/>
              <a:t> </a:t>
            </a:r>
            <a:endParaRPr lang="ru-RU" dirty="0"/>
          </a:p>
          <a:p>
            <a:endParaRPr lang="ru-RU" dirty="0"/>
          </a:p>
        </p:txBody>
      </p:sp>
      <p:sp>
        <p:nvSpPr>
          <p:cNvPr id="3" name="AutoShape 2" descr="&amp;Kcy;&amp;acy;&amp;rcy;&amp;tcy;&amp;icy;&amp;ncy;&amp;kcy;&amp;icy; &amp;pcy;&amp;ocy; &amp;zcy;&amp;acy;&amp;pcy;&amp;rcy;&amp;ocy;&amp;scy;&amp;ucy; &amp;vcy;&amp;iecy;&amp;scy;&amp;ncy;&amp;acy;"/>
          <p:cNvSpPr>
            <a:spLocks noChangeAspect="1" noChangeArrowheads="1"/>
          </p:cNvSpPr>
          <p:nvPr/>
        </p:nvSpPr>
        <p:spPr bwMode="auto">
          <a:xfrm>
            <a:off x="155575" y="-1881188"/>
            <a:ext cx="5762625" cy="3924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9555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&amp;Kcy;&amp;acy;&amp;rcy;&amp;tcy;&amp;icy;&amp;ncy;&amp;kcy;&amp;icy; &amp;pcy;&amp;ocy; &amp;zcy;&amp;acy;&amp;pcy;&amp;rcy;&amp;ocy;&amp;scy;&amp;ucy; &amp;vcy;&amp;iecy;&amp;scy;&amp;ncy;&amp;a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260648"/>
            <a:ext cx="8827619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908720"/>
            <a:ext cx="6624736" cy="2304256"/>
          </a:xfrm>
        </p:spPr>
        <p:txBody>
          <a:bodyPr>
            <a:noAutofit/>
          </a:bodyPr>
          <a:lstStyle/>
          <a:p>
            <a:r>
              <a:rPr lang="uk-UA" sz="6000" b="1" dirty="0" smtClean="0">
                <a:solidFill>
                  <a:srgbClr val="CC0000"/>
                </a:solidFill>
              </a:rPr>
              <a:t>Тема уроку </a:t>
            </a:r>
            <a:br>
              <a:rPr lang="uk-UA" sz="6000" b="1" dirty="0" smtClean="0">
                <a:solidFill>
                  <a:srgbClr val="CC0000"/>
                </a:solidFill>
              </a:rPr>
            </a:br>
            <a:r>
              <a:rPr lang="uk-UA" sz="6000" b="1" dirty="0" smtClean="0">
                <a:solidFill>
                  <a:srgbClr val="CC0000"/>
                </a:solidFill>
              </a:rPr>
              <a:t>«Весна та її ознаки. Весняні місяці»</a:t>
            </a:r>
            <a:endParaRPr lang="ru-RU" sz="6000" b="1" dirty="0">
              <a:solidFill>
                <a:srgbClr val="CC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5004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&amp;Kcy;&amp;acy;&amp;rcy;&amp;tcy;&amp;icy;&amp;ncy;&amp;kcy;&amp;icy; &amp;pcy;&amp;ocy; &amp;zcy;&amp;acy;&amp;pcy;&amp;rcy;&amp;ocy;&amp;scy;&amp;ucy; &amp;mcy;&amp;ucy;&amp;dcy;&amp;rcy;&amp;acy;&amp;yacy; &amp;scy;&amp;ocy;&amp;vcy;&amp;acy; 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06" y="260648"/>
            <a:ext cx="8352928" cy="6347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6803"/>
            <a:ext cx="5038328" cy="979949"/>
          </a:xfrm>
        </p:spPr>
        <p:txBody>
          <a:bodyPr/>
          <a:lstStyle/>
          <a:p>
            <a:r>
              <a:rPr lang="uk-UA" b="1" dirty="0" smtClean="0">
                <a:solidFill>
                  <a:srgbClr val="C00000"/>
                </a:solidFill>
              </a:rPr>
              <a:t>Робота в групах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67944" y="1772816"/>
            <a:ext cx="2448272" cy="1800200"/>
          </a:xfrm>
        </p:spPr>
        <p:txBody>
          <a:bodyPr>
            <a:normAutofit fontScale="55000" lnSpcReduction="20000"/>
          </a:bodyPr>
          <a:lstStyle/>
          <a:p>
            <a:r>
              <a:rPr lang="uk-UA" b="1" dirty="0" smtClean="0">
                <a:solidFill>
                  <a:schemeClr val="tx1"/>
                </a:solidFill>
              </a:rPr>
              <a:t>1 група СОНЦЕ</a:t>
            </a:r>
          </a:p>
          <a:p>
            <a:r>
              <a:rPr lang="uk-UA" b="1" dirty="0" smtClean="0">
                <a:solidFill>
                  <a:schemeClr val="tx1"/>
                </a:solidFill>
              </a:rPr>
              <a:t>2 група НЕБО</a:t>
            </a:r>
          </a:p>
          <a:p>
            <a:r>
              <a:rPr lang="uk-UA" b="1" dirty="0" smtClean="0">
                <a:solidFill>
                  <a:schemeClr val="tx1"/>
                </a:solidFill>
              </a:rPr>
              <a:t>3 група СНІГ І ЛІД</a:t>
            </a:r>
          </a:p>
          <a:p>
            <a:r>
              <a:rPr lang="uk-UA" b="1" dirty="0" smtClean="0">
                <a:solidFill>
                  <a:schemeClr val="tx1"/>
                </a:solidFill>
              </a:rPr>
              <a:t>4 група ҐРУНТ</a:t>
            </a:r>
          </a:p>
          <a:p>
            <a:r>
              <a:rPr lang="uk-UA" b="1" dirty="0" smtClean="0">
                <a:solidFill>
                  <a:schemeClr val="tx1"/>
                </a:solidFill>
              </a:rPr>
              <a:t>5 група РОСЛИНИ</a:t>
            </a:r>
          </a:p>
          <a:p>
            <a:r>
              <a:rPr lang="uk-UA" b="1" dirty="0">
                <a:solidFill>
                  <a:schemeClr val="tx1"/>
                </a:solidFill>
              </a:rPr>
              <a:t> </a:t>
            </a:r>
            <a:r>
              <a:rPr lang="uk-UA" b="1" dirty="0" smtClean="0">
                <a:solidFill>
                  <a:schemeClr val="tx1"/>
                </a:solidFill>
              </a:rPr>
              <a:t>6 група ТВАРИНИ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9493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1"/>
            <a:ext cx="6851104" cy="3460217"/>
          </a:xfrm>
        </p:spPr>
        <p:txBody>
          <a:bodyPr>
            <a:noAutofit/>
          </a:bodyPr>
          <a:lstStyle/>
          <a:p>
            <a:pPr algn="l"/>
            <a:r>
              <a:rPr lang="uk-UA" sz="3600" b="1" dirty="0" smtClean="0"/>
              <a:t>		</a:t>
            </a:r>
            <a:r>
              <a:rPr lang="uk-UA" sz="3600" b="1" dirty="0" smtClean="0">
                <a:solidFill>
                  <a:schemeClr val="accent2">
                    <a:lumMod val="75000"/>
                  </a:schemeClr>
                </a:solidFill>
              </a:rPr>
              <a:t>«</a:t>
            </a:r>
            <a:r>
              <a:rPr lang="uk-UA" sz="3600" b="1" dirty="0">
                <a:solidFill>
                  <a:schemeClr val="accent2">
                    <a:lumMod val="75000"/>
                  </a:schemeClr>
                </a:solidFill>
              </a:rPr>
              <a:t>Знайди помилку</a:t>
            </a:r>
            <a:r>
              <a:rPr lang="uk-UA" sz="3600" b="1" dirty="0" smtClean="0">
                <a:solidFill>
                  <a:schemeClr val="accent2">
                    <a:lumMod val="75000"/>
                  </a:schemeClr>
                </a:solidFill>
              </a:rPr>
              <a:t>»</a:t>
            </a:r>
            <a:br>
              <a:rPr lang="uk-UA" sz="36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800" b="1" dirty="0">
                <a:solidFill>
                  <a:srgbClr val="002060"/>
                </a:solidFill>
              </a:rPr>
              <a:t>• </a:t>
            </a:r>
            <a:r>
              <a:rPr lang="ru-RU" sz="2800" b="1" dirty="0" err="1">
                <a:solidFill>
                  <a:srgbClr val="002060"/>
                </a:solidFill>
              </a:rPr>
              <a:t>Навесні</a:t>
            </a:r>
            <a:r>
              <a:rPr lang="ru-RU" sz="2800" b="1" dirty="0">
                <a:solidFill>
                  <a:srgbClr val="002060"/>
                </a:solidFill>
              </a:rPr>
              <a:t> </a:t>
            </a:r>
            <a:r>
              <a:rPr lang="ru-RU" sz="2800" b="1" dirty="0" err="1">
                <a:solidFill>
                  <a:srgbClr val="002060"/>
                </a:solidFill>
              </a:rPr>
              <a:t>дні</a:t>
            </a:r>
            <a:r>
              <a:rPr lang="ru-RU" sz="2800" b="1" dirty="0">
                <a:solidFill>
                  <a:srgbClr val="002060"/>
                </a:solidFill>
              </a:rPr>
              <a:t> </a:t>
            </a:r>
            <a:r>
              <a:rPr lang="ru-RU" sz="2800" b="1" dirty="0" err="1">
                <a:solidFill>
                  <a:srgbClr val="002060"/>
                </a:solidFill>
              </a:rPr>
              <a:t>стають</a:t>
            </a:r>
            <a:r>
              <a:rPr lang="ru-RU" sz="2800" b="1" dirty="0">
                <a:solidFill>
                  <a:srgbClr val="002060"/>
                </a:solidFill>
              </a:rPr>
              <a:t> </a:t>
            </a:r>
            <a:r>
              <a:rPr lang="ru-RU" sz="2800" b="1" dirty="0" err="1">
                <a:solidFill>
                  <a:srgbClr val="002060"/>
                </a:solidFill>
              </a:rPr>
              <a:t>коротшими</a:t>
            </a:r>
            <a:r>
              <a:rPr lang="ru-RU" sz="2800" b="1" dirty="0">
                <a:solidFill>
                  <a:srgbClr val="002060"/>
                </a:solidFill>
              </a:rPr>
              <a:t>, а </a:t>
            </a:r>
            <a:r>
              <a:rPr lang="ru-RU" sz="2800" b="1" dirty="0" err="1">
                <a:solidFill>
                  <a:srgbClr val="002060"/>
                </a:solidFill>
              </a:rPr>
              <a:t>ночі</a:t>
            </a:r>
            <a:r>
              <a:rPr lang="ru-RU" sz="2800" b="1" dirty="0">
                <a:solidFill>
                  <a:srgbClr val="002060"/>
                </a:solidFill>
              </a:rPr>
              <a:t> </a:t>
            </a:r>
            <a:r>
              <a:rPr lang="ru-RU" sz="2800" b="1" dirty="0" err="1">
                <a:solidFill>
                  <a:srgbClr val="002060"/>
                </a:solidFill>
              </a:rPr>
              <a:t>довшими</a:t>
            </a:r>
            <a:r>
              <a:rPr lang="ru-RU" sz="2800" b="1" dirty="0">
                <a:solidFill>
                  <a:srgbClr val="002060"/>
                </a:solidFill>
              </a:rPr>
              <a:t>.</a:t>
            </a:r>
            <a:br>
              <a:rPr lang="ru-RU" sz="2800" b="1" dirty="0">
                <a:solidFill>
                  <a:srgbClr val="002060"/>
                </a:solidFill>
              </a:rPr>
            </a:br>
            <a:r>
              <a:rPr lang="ru-RU" sz="2800" b="1" dirty="0">
                <a:solidFill>
                  <a:srgbClr val="002060"/>
                </a:solidFill>
              </a:rPr>
              <a:t>• </a:t>
            </a:r>
            <a:r>
              <a:rPr lang="ru-RU" sz="2800" b="1" dirty="0" err="1">
                <a:solidFill>
                  <a:srgbClr val="002060"/>
                </a:solidFill>
              </a:rPr>
              <a:t>Сніги</a:t>
            </a:r>
            <a:r>
              <a:rPr lang="ru-RU" sz="2800" b="1" dirty="0">
                <a:solidFill>
                  <a:srgbClr val="002060"/>
                </a:solidFill>
              </a:rPr>
              <a:t> </a:t>
            </a:r>
            <a:r>
              <a:rPr lang="ru-RU" sz="2800" b="1" dirty="0" err="1">
                <a:solidFill>
                  <a:srgbClr val="002060"/>
                </a:solidFill>
              </a:rPr>
              <a:t>розпускаються</a:t>
            </a:r>
            <a:r>
              <a:rPr lang="ru-RU" sz="2800" b="1" dirty="0">
                <a:solidFill>
                  <a:srgbClr val="002060"/>
                </a:solidFill>
              </a:rPr>
              <a:t>.</a:t>
            </a:r>
            <a:br>
              <a:rPr lang="ru-RU" sz="2800" b="1" dirty="0">
                <a:solidFill>
                  <a:srgbClr val="002060"/>
                </a:solidFill>
              </a:rPr>
            </a:br>
            <a:r>
              <a:rPr lang="ru-RU" sz="2800" b="1" dirty="0">
                <a:solidFill>
                  <a:srgbClr val="002060"/>
                </a:solidFill>
              </a:rPr>
              <a:t>• Сонечко </a:t>
            </a:r>
            <a:r>
              <a:rPr lang="ru-RU" sz="2800" b="1" dirty="0" err="1">
                <a:solidFill>
                  <a:srgbClr val="002060"/>
                </a:solidFill>
              </a:rPr>
              <a:t>тане</a:t>
            </a:r>
            <a:r>
              <a:rPr lang="ru-RU" sz="2800" b="1" dirty="0">
                <a:solidFill>
                  <a:srgbClr val="002060"/>
                </a:solidFill>
              </a:rPr>
              <a:t>.</a:t>
            </a:r>
            <a:br>
              <a:rPr lang="ru-RU" sz="2800" b="1" dirty="0">
                <a:solidFill>
                  <a:srgbClr val="002060"/>
                </a:solidFill>
              </a:rPr>
            </a:br>
            <a:r>
              <a:rPr lang="ru-RU" sz="2800" b="1" dirty="0">
                <a:solidFill>
                  <a:srgbClr val="002060"/>
                </a:solidFill>
              </a:rPr>
              <a:t>• </a:t>
            </a:r>
            <a:r>
              <a:rPr lang="ru-RU" sz="2800" b="1" dirty="0" err="1">
                <a:solidFill>
                  <a:srgbClr val="002060"/>
                </a:solidFill>
              </a:rPr>
              <a:t>З’являються</a:t>
            </a:r>
            <a:r>
              <a:rPr lang="ru-RU" sz="2800" b="1" dirty="0">
                <a:solidFill>
                  <a:srgbClr val="002060"/>
                </a:solidFill>
              </a:rPr>
              <a:t> </a:t>
            </a:r>
            <a:r>
              <a:rPr lang="ru-RU" sz="2800" b="1" dirty="0" err="1">
                <a:solidFill>
                  <a:srgbClr val="002060"/>
                </a:solidFill>
              </a:rPr>
              <a:t>перші</a:t>
            </a:r>
            <a:r>
              <a:rPr lang="ru-RU" sz="2800" b="1" dirty="0">
                <a:solidFill>
                  <a:srgbClr val="002060"/>
                </a:solidFill>
              </a:rPr>
              <a:t> </a:t>
            </a:r>
            <a:r>
              <a:rPr lang="ru-RU" sz="2800" b="1" dirty="0" err="1">
                <a:solidFill>
                  <a:srgbClr val="002060"/>
                </a:solidFill>
              </a:rPr>
              <a:t>весняні</a:t>
            </a:r>
            <a:r>
              <a:rPr lang="ru-RU" sz="2800" b="1" dirty="0">
                <a:solidFill>
                  <a:srgbClr val="002060"/>
                </a:solidFill>
              </a:rPr>
              <a:t> </a:t>
            </a:r>
            <a:r>
              <a:rPr lang="ru-RU" sz="2800" b="1" dirty="0" err="1">
                <a:solidFill>
                  <a:srgbClr val="002060"/>
                </a:solidFill>
              </a:rPr>
              <a:t>бурульки</a:t>
            </a:r>
            <a:r>
              <a:rPr lang="ru-RU" sz="2800" b="1" dirty="0">
                <a:solidFill>
                  <a:srgbClr val="002060"/>
                </a:solidFill>
              </a:rPr>
              <a:t>.</a:t>
            </a:r>
            <a:br>
              <a:rPr lang="ru-RU" sz="2800" b="1" dirty="0">
                <a:solidFill>
                  <a:srgbClr val="002060"/>
                </a:solidFill>
              </a:rPr>
            </a:br>
            <a:r>
              <a:rPr lang="ru-RU" sz="2800" b="1" dirty="0">
                <a:solidFill>
                  <a:srgbClr val="002060"/>
                </a:solidFill>
              </a:rPr>
              <a:t>• На деревах </a:t>
            </a:r>
            <a:r>
              <a:rPr lang="ru-RU" sz="2800" b="1" dirty="0" err="1">
                <a:solidFill>
                  <a:srgbClr val="002060"/>
                </a:solidFill>
              </a:rPr>
              <a:t>набухають</a:t>
            </a:r>
            <a:r>
              <a:rPr lang="ru-RU" sz="2800" b="1" dirty="0">
                <a:solidFill>
                  <a:srgbClr val="002060"/>
                </a:solidFill>
              </a:rPr>
              <a:t> </a:t>
            </a:r>
            <a:r>
              <a:rPr lang="ru-RU" sz="2800" b="1" dirty="0" err="1">
                <a:solidFill>
                  <a:srgbClr val="002060"/>
                </a:solidFill>
              </a:rPr>
              <a:t>квіти</a:t>
            </a:r>
            <a:r>
              <a:rPr lang="ru-RU" sz="2800" b="1" dirty="0">
                <a:solidFill>
                  <a:srgbClr val="002060"/>
                </a:solidFill>
              </a:rPr>
              <a:t>.</a:t>
            </a:r>
            <a:br>
              <a:rPr lang="ru-RU" sz="2800" b="1" dirty="0">
                <a:solidFill>
                  <a:srgbClr val="002060"/>
                </a:solidFill>
              </a:rPr>
            </a:br>
            <a:r>
              <a:rPr lang="ru-RU" sz="2800" b="1" dirty="0">
                <a:solidFill>
                  <a:srgbClr val="002060"/>
                </a:solidFill>
              </a:rPr>
              <a:t>• Птахи </a:t>
            </a:r>
            <a:r>
              <a:rPr lang="ru-RU" sz="2800" b="1" dirty="0" err="1">
                <a:solidFill>
                  <a:srgbClr val="002060"/>
                </a:solidFill>
              </a:rPr>
              <a:t>прокидаються</a:t>
            </a:r>
            <a:r>
              <a:rPr lang="ru-RU" sz="2800" b="1" dirty="0">
                <a:solidFill>
                  <a:srgbClr val="002060"/>
                </a:solidFill>
              </a:rPr>
              <a:t> </a:t>
            </a:r>
            <a:r>
              <a:rPr lang="ru-RU" sz="2800" b="1" dirty="0" err="1">
                <a:solidFill>
                  <a:srgbClr val="002060"/>
                </a:solidFill>
              </a:rPr>
              <a:t>від</a:t>
            </a:r>
            <a:r>
              <a:rPr lang="ru-RU" sz="2800" b="1" dirty="0">
                <a:solidFill>
                  <a:srgbClr val="002060"/>
                </a:solidFill>
              </a:rPr>
              <a:t> </a:t>
            </a:r>
            <a:r>
              <a:rPr lang="ru-RU" sz="2800" b="1" dirty="0" err="1">
                <a:solidFill>
                  <a:srgbClr val="002060"/>
                </a:solidFill>
              </a:rPr>
              <a:t>зимового</a:t>
            </a:r>
            <a:r>
              <a:rPr lang="ru-RU" sz="2800" b="1" dirty="0">
                <a:solidFill>
                  <a:srgbClr val="002060"/>
                </a:solidFill>
              </a:rPr>
              <a:t> сну.</a:t>
            </a:r>
            <a:br>
              <a:rPr lang="ru-RU" sz="2800" b="1" dirty="0">
                <a:solidFill>
                  <a:srgbClr val="002060"/>
                </a:solidFill>
              </a:rPr>
            </a:br>
            <a:r>
              <a:rPr lang="ru-RU" sz="2800" b="1" dirty="0">
                <a:solidFill>
                  <a:srgbClr val="002060"/>
                </a:solidFill>
              </a:rPr>
              <a:t>• </a:t>
            </a:r>
            <a:r>
              <a:rPr lang="ru-RU" sz="2800" b="1" dirty="0" err="1">
                <a:solidFill>
                  <a:srgbClr val="002060"/>
                </a:solidFill>
              </a:rPr>
              <a:t>Звірі</a:t>
            </a:r>
            <a:r>
              <a:rPr lang="ru-RU" sz="2800" b="1" dirty="0">
                <a:solidFill>
                  <a:srgbClr val="002060"/>
                </a:solidFill>
              </a:rPr>
              <a:t> </a:t>
            </a:r>
            <a:r>
              <a:rPr lang="ru-RU" sz="2800" b="1" dirty="0" err="1">
                <a:solidFill>
                  <a:srgbClr val="002060"/>
                </a:solidFill>
              </a:rPr>
              <a:t>повертаються</a:t>
            </a:r>
            <a:r>
              <a:rPr lang="ru-RU" sz="2800" b="1" dirty="0">
                <a:solidFill>
                  <a:srgbClr val="002060"/>
                </a:solidFill>
              </a:rPr>
              <a:t> з </a:t>
            </a:r>
            <a:r>
              <a:rPr lang="ru-RU" sz="2800" b="1" dirty="0" err="1">
                <a:solidFill>
                  <a:srgbClr val="002060"/>
                </a:solidFill>
              </a:rPr>
              <a:t>теплих</a:t>
            </a:r>
            <a:r>
              <a:rPr lang="ru-RU" sz="2800" b="1" dirty="0">
                <a:solidFill>
                  <a:srgbClr val="002060"/>
                </a:solidFill>
              </a:rPr>
              <a:t> </a:t>
            </a:r>
            <a:r>
              <a:rPr lang="ru-RU" sz="2800" b="1" dirty="0" err="1">
                <a:solidFill>
                  <a:srgbClr val="002060"/>
                </a:solidFill>
              </a:rPr>
              <a:t>країв</a:t>
            </a:r>
            <a:r>
              <a:rPr lang="ru-RU" sz="3200" b="1" dirty="0">
                <a:solidFill>
                  <a:srgbClr val="002060"/>
                </a:solidFill>
              </a:rPr>
              <a:t>.</a:t>
            </a:r>
            <a:r>
              <a:rPr lang="ru-RU" sz="3200" dirty="0">
                <a:solidFill>
                  <a:srgbClr val="002060"/>
                </a:solidFill>
              </a:rPr>
              <a:t/>
            </a:r>
            <a:br>
              <a:rPr lang="ru-RU" sz="3200" dirty="0">
                <a:solidFill>
                  <a:srgbClr val="002060"/>
                </a:solidFill>
              </a:rPr>
            </a:br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5122" name="Picture 2" descr="&amp;Kcy;&amp;acy;&amp;rcy;&amp;tcy;&amp;icy;&amp;ncy;&amp;kcy;&amp;icy; &amp;pcy;&amp;ocy; &amp;zcy;&amp;acy;&amp;pcy;&amp;rcy;&amp;ocy;&amp;scy;&amp;ucy; &amp;mcy;&amp;ucy;&amp;dcy;&amp;rcy;&amp;acy;&amp;yacy; &amp;scy;&amp;ocy;&amp;vcy;&amp;acy; 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477370"/>
            <a:ext cx="2896915" cy="3135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690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&amp;Kcy;&amp;acy;&amp;rcy;&amp;tcy;&amp;icy;&amp;ncy;&amp;kcy;&amp;icy; &amp;pcy;&amp;ocy; &amp;zcy;&amp;acy;&amp;pcy;&amp;rcy;&amp;ocy;&amp;scy;&amp;ucy; &amp;mcy;&amp;ucy;&amp;dcy;&amp;rcy;&amp;acy;&amp;yacy; &amp;scy;&amp;ocy;&amp;vcy;&amp;acy; 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06" y="260648"/>
            <a:ext cx="8352928" cy="6347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23928" y="1484784"/>
            <a:ext cx="2664296" cy="2592288"/>
          </a:xfrm>
        </p:spPr>
        <p:txBody>
          <a:bodyPr>
            <a:noAutofit/>
          </a:bodyPr>
          <a:lstStyle/>
          <a:p>
            <a:r>
              <a:rPr lang="uk-UA" sz="2400" b="1" dirty="0"/>
              <a:t>Робота в </a:t>
            </a:r>
            <a:r>
              <a:rPr lang="uk-UA" sz="2400" b="1" dirty="0" smtClean="0"/>
              <a:t>зошитах</a:t>
            </a:r>
            <a:br>
              <a:rPr lang="uk-UA" sz="2400" b="1" dirty="0" smtClean="0"/>
            </a:br>
            <a:r>
              <a:rPr lang="uk-UA" sz="2000" b="1" dirty="0"/>
              <a:t>С. 31, </a:t>
            </a:r>
            <a:r>
              <a:rPr lang="uk-UA" sz="2000" b="1" dirty="0" err="1"/>
              <a:t>впр</a:t>
            </a:r>
            <a:r>
              <a:rPr lang="uk-UA" sz="2000" b="1" dirty="0"/>
              <a:t>. </a:t>
            </a:r>
            <a:r>
              <a:rPr lang="uk-UA" sz="2000" b="1" dirty="0" smtClean="0"/>
              <a:t>2</a:t>
            </a:r>
            <a:br>
              <a:rPr lang="uk-UA" sz="2000" b="1" dirty="0" smtClean="0"/>
            </a:br>
            <a:r>
              <a:rPr lang="uk-UA" sz="2000" b="1" dirty="0" smtClean="0"/>
              <a:t>Прочитайте </a:t>
            </a:r>
            <a:r>
              <a:rPr lang="uk-UA" sz="2000" b="1" dirty="0"/>
              <a:t>вірш, </a:t>
            </a:r>
            <a:r>
              <a:rPr lang="uk-UA" sz="2000" b="1" dirty="0" smtClean="0"/>
              <a:t>підкресліть </a:t>
            </a:r>
            <a:r>
              <a:rPr lang="uk-UA" sz="2000" b="1" dirty="0"/>
              <a:t>ознаки весни</a:t>
            </a:r>
            <a:r>
              <a:rPr lang="uk-UA" sz="2000" b="1" dirty="0" smtClean="0"/>
              <a:t/>
            </a:r>
            <a:br>
              <a:rPr lang="uk-UA" sz="2000" b="1" dirty="0" smtClean="0"/>
            </a:b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733761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7211144" cy="3528392"/>
          </a:xfrm>
        </p:spPr>
        <p:txBody>
          <a:bodyPr>
            <a:normAutofit fontScale="90000"/>
          </a:bodyPr>
          <a:lstStyle/>
          <a:p>
            <a:r>
              <a:rPr lang="uk-UA" b="1" dirty="0">
                <a:solidFill>
                  <a:srgbClr val="FF0000"/>
                </a:solidFill>
              </a:rPr>
              <a:t>Гра «Назви зайве</a:t>
            </a:r>
            <a:r>
              <a:rPr lang="uk-UA" b="1" dirty="0" smtClean="0">
                <a:solidFill>
                  <a:srgbClr val="FF0000"/>
                </a:solidFill>
              </a:rPr>
              <a:t>»</a:t>
            </a:r>
            <a:r>
              <a:rPr lang="uk-UA" b="1" dirty="0" smtClean="0"/>
              <a:t/>
            </a:r>
            <a:br>
              <a:rPr lang="uk-UA" b="1" dirty="0" smtClean="0"/>
            </a:br>
            <a:r>
              <a:rPr lang="uk-UA" dirty="0" smtClean="0"/>
              <a:t> </a:t>
            </a:r>
            <a:r>
              <a:rPr lang="ru-RU" sz="6000" b="1" dirty="0" err="1">
                <a:solidFill>
                  <a:srgbClr val="7030A0"/>
                </a:solidFill>
              </a:rPr>
              <a:t>Березень</a:t>
            </a:r>
            <a:r>
              <a:rPr lang="ru-RU" sz="6000" b="1" dirty="0">
                <a:solidFill>
                  <a:srgbClr val="7030A0"/>
                </a:solidFill>
              </a:rPr>
              <a:t>, </a:t>
            </a:r>
            <a:r>
              <a:rPr lang="ru-RU" sz="6000" b="1" dirty="0" err="1">
                <a:solidFill>
                  <a:srgbClr val="7030A0"/>
                </a:solidFill>
              </a:rPr>
              <a:t>січень</a:t>
            </a:r>
            <a:r>
              <a:rPr lang="ru-RU" sz="6000" b="1" dirty="0">
                <a:solidFill>
                  <a:srgbClr val="7030A0"/>
                </a:solidFill>
              </a:rPr>
              <a:t>, </a:t>
            </a:r>
            <a:r>
              <a:rPr lang="ru-RU" sz="6000" b="1" dirty="0" smtClean="0">
                <a:solidFill>
                  <a:srgbClr val="7030A0"/>
                </a:solidFill>
              </a:rPr>
              <a:t/>
            </a:r>
            <a:br>
              <a:rPr lang="ru-RU" sz="6000" b="1" dirty="0" smtClean="0">
                <a:solidFill>
                  <a:srgbClr val="7030A0"/>
                </a:solidFill>
              </a:rPr>
            </a:br>
            <a:r>
              <a:rPr lang="ru-RU" sz="6000" b="1" dirty="0" err="1" smtClean="0">
                <a:solidFill>
                  <a:srgbClr val="7030A0"/>
                </a:solidFill>
              </a:rPr>
              <a:t>квітень</a:t>
            </a:r>
            <a:r>
              <a:rPr lang="ru-RU" sz="6000" b="1" dirty="0">
                <a:solidFill>
                  <a:srgbClr val="7030A0"/>
                </a:solidFill>
              </a:rPr>
              <a:t>, </a:t>
            </a:r>
            <a:r>
              <a:rPr lang="ru-RU" sz="6000" b="1" dirty="0" err="1">
                <a:solidFill>
                  <a:srgbClr val="7030A0"/>
                </a:solidFill>
              </a:rPr>
              <a:t>травень</a:t>
            </a:r>
            <a:r>
              <a:rPr lang="ru-RU" sz="6000" b="1" dirty="0">
                <a:solidFill>
                  <a:srgbClr val="7030A0"/>
                </a:solidFill>
              </a:rPr>
              <a:t>.</a:t>
            </a:r>
            <a:br>
              <a:rPr lang="ru-RU" sz="6000" b="1" dirty="0">
                <a:solidFill>
                  <a:srgbClr val="7030A0"/>
                </a:solidFill>
              </a:rPr>
            </a:br>
            <a:r>
              <a:rPr lang="uk-UA" sz="6000" b="1" dirty="0" smtClean="0">
                <a:solidFill>
                  <a:srgbClr val="7030A0"/>
                </a:solidFill>
              </a:rPr>
              <a:t/>
            </a:r>
            <a:br>
              <a:rPr lang="uk-UA" sz="6000" b="1" dirty="0" smtClean="0">
                <a:solidFill>
                  <a:srgbClr val="7030A0"/>
                </a:solidFill>
              </a:rPr>
            </a:b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3" name="Picture 2" descr="&amp;Kcy;&amp;acy;&amp;rcy;&amp;tcy;&amp;icy;&amp;ncy;&amp;kcy;&amp;icy; &amp;pcy;&amp;ocy; &amp;zcy;&amp;acy;&amp;pcy;&amp;rcy;&amp;ocy;&amp;scy;&amp;ucy; &amp;mcy;&amp;ucy;&amp;dcy;&amp;rcy;&amp;acy;&amp;yacy; &amp;scy;&amp;ocy;&amp;vcy;&amp;acy; 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853924"/>
            <a:ext cx="3472979" cy="3758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65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6131024" cy="3528392"/>
          </a:xfrm>
        </p:spPr>
        <p:txBody>
          <a:bodyPr>
            <a:normAutofit/>
          </a:bodyPr>
          <a:lstStyle/>
          <a:p>
            <a:r>
              <a:rPr lang="uk-UA" b="1" dirty="0">
                <a:solidFill>
                  <a:srgbClr val="FF0000"/>
                </a:solidFill>
              </a:rPr>
              <a:t>Гра «Назви зайве</a:t>
            </a:r>
            <a:r>
              <a:rPr lang="uk-UA" b="1" dirty="0" smtClean="0">
                <a:solidFill>
                  <a:srgbClr val="FF0000"/>
                </a:solidFill>
              </a:rPr>
              <a:t>»</a:t>
            </a:r>
            <a:br>
              <a:rPr lang="uk-UA" b="1" dirty="0" smtClean="0">
                <a:solidFill>
                  <a:srgbClr val="FF0000"/>
                </a:solidFill>
              </a:rPr>
            </a:br>
            <a:r>
              <a:rPr lang="ru-RU" sz="4800" b="1" dirty="0" err="1">
                <a:solidFill>
                  <a:srgbClr val="7030A0"/>
                </a:solidFill>
              </a:rPr>
              <a:t>Ведмідь</a:t>
            </a:r>
            <a:r>
              <a:rPr lang="ru-RU" sz="4800" b="1" dirty="0">
                <a:solidFill>
                  <a:srgbClr val="7030A0"/>
                </a:solidFill>
              </a:rPr>
              <a:t>, </a:t>
            </a:r>
            <a:r>
              <a:rPr lang="ru-RU" sz="4800" b="1" dirty="0" err="1">
                <a:solidFill>
                  <a:srgbClr val="7030A0"/>
                </a:solidFill>
              </a:rPr>
              <a:t>їжак</a:t>
            </a:r>
            <a:r>
              <a:rPr lang="ru-RU" sz="4800" b="1" dirty="0" smtClean="0">
                <a:solidFill>
                  <a:srgbClr val="7030A0"/>
                </a:solidFill>
              </a:rPr>
              <a:t>,</a:t>
            </a:r>
            <a:br>
              <a:rPr lang="ru-RU" sz="4800" b="1" dirty="0" smtClean="0">
                <a:solidFill>
                  <a:srgbClr val="7030A0"/>
                </a:solidFill>
              </a:rPr>
            </a:br>
            <a:r>
              <a:rPr lang="ru-RU" sz="4800" b="1" dirty="0" smtClean="0">
                <a:solidFill>
                  <a:srgbClr val="7030A0"/>
                </a:solidFill>
              </a:rPr>
              <a:t> </a:t>
            </a:r>
            <a:r>
              <a:rPr lang="ru-RU" sz="4800" b="1" dirty="0">
                <a:solidFill>
                  <a:srgbClr val="7030A0"/>
                </a:solidFill>
              </a:rPr>
              <a:t>журавель, </a:t>
            </a:r>
            <a:r>
              <a:rPr lang="ru-RU" sz="4800" b="1" dirty="0" err="1">
                <a:solidFill>
                  <a:srgbClr val="7030A0"/>
                </a:solidFill>
              </a:rPr>
              <a:t>білка</a:t>
            </a:r>
            <a:r>
              <a:rPr lang="ru-RU" sz="4800" b="1" dirty="0">
                <a:solidFill>
                  <a:srgbClr val="7030A0"/>
                </a:solidFill>
              </a:rPr>
              <a:t>.</a:t>
            </a:r>
            <a:endParaRPr lang="ru-RU" sz="4800" b="1" dirty="0">
              <a:solidFill>
                <a:srgbClr val="7030A0"/>
              </a:solidFill>
            </a:endParaRPr>
          </a:p>
        </p:txBody>
      </p:sp>
      <p:pic>
        <p:nvPicPr>
          <p:cNvPr id="3" name="Picture 2" descr="&amp;Kcy;&amp;acy;&amp;rcy;&amp;tcy;&amp;icy;&amp;ncy;&amp;kcy;&amp;icy; &amp;pcy;&amp;ocy; &amp;zcy;&amp;acy;&amp;pcy;&amp;rcy;&amp;ocy;&amp;scy;&amp;ucy; &amp;mcy;&amp;ucy;&amp;dcy;&amp;rcy;&amp;acy;&amp;yacy; &amp;scy;&amp;ocy;&amp;vcy;&amp;acy; 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853924"/>
            <a:ext cx="3472979" cy="3758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7787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410944" cy="4738538"/>
          </a:xfrm>
        </p:spPr>
        <p:txBody>
          <a:bodyPr>
            <a:normAutofit/>
          </a:bodyPr>
          <a:lstStyle/>
          <a:p>
            <a:r>
              <a:rPr lang="uk-UA" b="1" dirty="0">
                <a:solidFill>
                  <a:srgbClr val="FF0000"/>
                </a:solidFill>
              </a:rPr>
              <a:t>Гра «Назви зайве»</a:t>
            </a:r>
            <a:br>
              <a:rPr lang="uk-UA" b="1" dirty="0">
                <a:solidFill>
                  <a:srgbClr val="FF0000"/>
                </a:solidFill>
              </a:rPr>
            </a:br>
            <a:r>
              <a:rPr lang="ru-RU" sz="4800" b="1" dirty="0" err="1">
                <a:solidFill>
                  <a:srgbClr val="7030A0"/>
                </a:solidFill>
              </a:rPr>
              <a:t>Лелека</a:t>
            </a:r>
            <a:r>
              <a:rPr lang="ru-RU" sz="4800" b="1" dirty="0">
                <a:solidFill>
                  <a:srgbClr val="7030A0"/>
                </a:solidFill>
              </a:rPr>
              <a:t>, ворона, </a:t>
            </a:r>
            <a:r>
              <a:rPr lang="ru-RU" sz="4800" b="1" dirty="0" err="1">
                <a:solidFill>
                  <a:srgbClr val="7030A0"/>
                </a:solidFill>
              </a:rPr>
              <a:t>ластівка</a:t>
            </a:r>
            <a:r>
              <a:rPr lang="ru-RU" sz="4800" b="1" dirty="0">
                <a:solidFill>
                  <a:srgbClr val="7030A0"/>
                </a:solidFill>
              </a:rPr>
              <a:t>, </a:t>
            </a:r>
            <a:r>
              <a:rPr lang="ru-RU" sz="4800" b="1" dirty="0" err="1">
                <a:solidFill>
                  <a:srgbClr val="7030A0"/>
                </a:solidFill>
              </a:rPr>
              <a:t>лебідь</a:t>
            </a:r>
            <a:r>
              <a:rPr lang="ru-RU" sz="4800" b="1" dirty="0">
                <a:solidFill>
                  <a:srgbClr val="7030A0"/>
                </a:solidFill>
              </a:rPr>
              <a:t>.</a:t>
            </a:r>
            <a:endParaRPr lang="ru-RU" sz="4800" b="1" dirty="0">
              <a:solidFill>
                <a:srgbClr val="7030A0"/>
              </a:solidFill>
            </a:endParaRPr>
          </a:p>
        </p:txBody>
      </p:sp>
      <p:pic>
        <p:nvPicPr>
          <p:cNvPr id="3" name="Picture 2" descr="&amp;Kcy;&amp;acy;&amp;rcy;&amp;tcy;&amp;icy;&amp;ncy;&amp;kcy;&amp;icy; &amp;pcy;&amp;ocy; &amp;zcy;&amp;acy;&amp;pcy;&amp;rcy;&amp;ocy;&amp;scy;&amp;ucy; &amp;mcy;&amp;ucy;&amp;dcy;&amp;rcy;&amp;acy;&amp;yacy; &amp;scy;&amp;ocy;&amp;vcy;&amp;acy; 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1050" y="2564904"/>
            <a:ext cx="3740033" cy="4047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5084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</TotalTime>
  <Words>92</Words>
  <Application>Microsoft Office PowerPoint</Application>
  <PresentationFormat>Экран (4:3)</PresentationFormat>
  <Paragraphs>21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Тема уроку  «Весна та її ознаки. Весняні місяці»</vt:lpstr>
      <vt:lpstr>Робота в групах</vt:lpstr>
      <vt:lpstr>  «Знайди помилку» • Навесні дні стають коротшими, а ночі довшими. • Сніги розпускаються. • Сонечко тане. • З’являються перші весняні бурульки. • На деревах набухають квіти. • Птахи прокидаються від зимового сну. • Звірі повертаються з теплих країв. </vt:lpstr>
      <vt:lpstr>Робота в зошитах С. 31, впр. 2 Прочитайте вірш, підкресліть ознаки весни </vt:lpstr>
      <vt:lpstr>Гра «Назви зайве»  Березень, січень,  квітень, травень.  </vt:lpstr>
      <vt:lpstr>Гра «Назви зайве» Ведмідь, їжак,  журавель, білка.</vt:lpstr>
      <vt:lpstr>Гра «Назви зайве» Лелека, ворона, ластівка, лебідь.</vt:lpstr>
      <vt:lpstr>  «Продовж речення» Від  Сови я дізнався, що …. Весняні місяці – це … Сонце навесні над горизонтом …. На деревах з’являються … Перша гроза може бути ...  </vt:lpstr>
      <vt:lpstr>Домашнє завдання  С. 82 – 84, підготувати 3 весняні прикмети.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8</cp:revision>
  <dcterms:created xsi:type="dcterms:W3CDTF">2017-02-11T19:06:46Z</dcterms:created>
  <dcterms:modified xsi:type="dcterms:W3CDTF">2017-02-11T20:29:49Z</dcterms:modified>
</cp:coreProperties>
</file>